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3" r:id="rId1"/>
    <p:sldMasterId id="2147483665" r:id="rId2"/>
    <p:sldMasterId id="2147483679" r:id="rId3"/>
  </p:sldMasterIdLst>
  <p:notesMasterIdLst>
    <p:notesMasterId r:id="rId57"/>
  </p:notesMasterIdLst>
  <p:handoutMasterIdLst>
    <p:handoutMasterId r:id="rId58"/>
  </p:handoutMasterIdLst>
  <p:sldIdLst>
    <p:sldId id="666" r:id="rId4"/>
    <p:sldId id="766" r:id="rId5"/>
    <p:sldId id="770" r:id="rId6"/>
    <p:sldId id="771" r:id="rId7"/>
    <p:sldId id="773" r:id="rId8"/>
    <p:sldId id="774" r:id="rId9"/>
    <p:sldId id="775" r:id="rId10"/>
    <p:sldId id="817" r:id="rId11"/>
    <p:sldId id="819" r:id="rId12"/>
    <p:sldId id="776" r:id="rId13"/>
    <p:sldId id="696" r:id="rId14"/>
    <p:sldId id="765" r:id="rId15"/>
    <p:sldId id="777" r:id="rId16"/>
    <p:sldId id="778" r:id="rId17"/>
    <p:sldId id="779" r:id="rId18"/>
    <p:sldId id="780" r:id="rId19"/>
    <p:sldId id="781" r:id="rId20"/>
    <p:sldId id="782" r:id="rId21"/>
    <p:sldId id="783" r:id="rId22"/>
    <p:sldId id="784" r:id="rId23"/>
    <p:sldId id="785" r:id="rId24"/>
    <p:sldId id="786" r:id="rId25"/>
    <p:sldId id="787" r:id="rId26"/>
    <p:sldId id="788" r:id="rId27"/>
    <p:sldId id="789" r:id="rId28"/>
    <p:sldId id="790" r:id="rId29"/>
    <p:sldId id="791" r:id="rId30"/>
    <p:sldId id="792" r:id="rId31"/>
    <p:sldId id="793" r:id="rId32"/>
    <p:sldId id="794" r:id="rId33"/>
    <p:sldId id="795" r:id="rId34"/>
    <p:sldId id="796" r:id="rId35"/>
    <p:sldId id="797" r:id="rId36"/>
    <p:sldId id="798" r:id="rId37"/>
    <p:sldId id="799" r:id="rId38"/>
    <p:sldId id="800" r:id="rId39"/>
    <p:sldId id="801" r:id="rId40"/>
    <p:sldId id="802" r:id="rId41"/>
    <p:sldId id="803" r:id="rId42"/>
    <p:sldId id="804" r:id="rId43"/>
    <p:sldId id="805" r:id="rId44"/>
    <p:sldId id="806" r:id="rId45"/>
    <p:sldId id="807" r:id="rId46"/>
    <p:sldId id="808" r:id="rId47"/>
    <p:sldId id="809" r:id="rId48"/>
    <p:sldId id="810" r:id="rId49"/>
    <p:sldId id="811" r:id="rId50"/>
    <p:sldId id="812" r:id="rId51"/>
    <p:sldId id="813" r:id="rId52"/>
    <p:sldId id="814" r:id="rId53"/>
    <p:sldId id="815" r:id="rId54"/>
    <p:sldId id="816" r:id="rId55"/>
    <p:sldId id="675" r:id="rId56"/>
  </p:sldIdLst>
  <p:sldSz cx="9906000" cy="6858000" type="A4"/>
  <p:notesSz cx="6807200" cy="9906000"/>
  <p:custDataLst>
    <p:tags r:id="rId59"/>
  </p:custDataLst>
  <p:defaultTextStyle>
    <a:defPPr>
      <a:defRPr lang="en-US"/>
    </a:defPPr>
    <a:lvl1pPr algn="l" rtl="0" eaLnBrk="0" fontAlgn="base" hangingPunct="0">
      <a:spcBef>
        <a:spcPct val="0"/>
      </a:spcBef>
      <a:spcAft>
        <a:spcPct val="0"/>
      </a:spcAft>
      <a:defRPr kumimoji="1" sz="1100" kern="1200">
        <a:solidFill>
          <a:schemeClr val="tx1"/>
        </a:solidFill>
        <a:latin typeface="Arial" panose="020B0604020202020204" pitchFamily="34" charset="0"/>
        <a:ea typeface="맑은 고딕" panose="020B0503020000020004" pitchFamily="50" charset="-127"/>
        <a:cs typeface="+mn-cs"/>
      </a:defRPr>
    </a:lvl1pPr>
    <a:lvl2pPr marL="457200" algn="l" rtl="0" eaLnBrk="0" fontAlgn="base" hangingPunct="0">
      <a:spcBef>
        <a:spcPct val="0"/>
      </a:spcBef>
      <a:spcAft>
        <a:spcPct val="0"/>
      </a:spcAft>
      <a:defRPr kumimoji="1" sz="1100" kern="1200">
        <a:solidFill>
          <a:schemeClr val="tx1"/>
        </a:solidFill>
        <a:latin typeface="Arial" panose="020B0604020202020204" pitchFamily="34" charset="0"/>
        <a:ea typeface="맑은 고딕" panose="020B0503020000020004" pitchFamily="50" charset="-127"/>
        <a:cs typeface="+mn-cs"/>
      </a:defRPr>
    </a:lvl2pPr>
    <a:lvl3pPr marL="914400" algn="l" rtl="0" eaLnBrk="0" fontAlgn="base" hangingPunct="0">
      <a:spcBef>
        <a:spcPct val="0"/>
      </a:spcBef>
      <a:spcAft>
        <a:spcPct val="0"/>
      </a:spcAft>
      <a:defRPr kumimoji="1" sz="1100" kern="1200">
        <a:solidFill>
          <a:schemeClr val="tx1"/>
        </a:solidFill>
        <a:latin typeface="Arial" panose="020B0604020202020204" pitchFamily="34" charset="0"/>
        <a:ea typeface="맑은 고딕" panose="020B0503020000020004" pitchFamily="50" charset="-127"/>
        <a:cs typeface="+mn-cs"/>
      </a:defRPr>
    </a:lvl3pPr>
    <a:lvl4pPr marL="1371600" algn="l" rtl="0" eaLnBrk="0" fontAlgn="base" hangingPunct="0">
      <a:spcBef>
        <a:spcPct val="0"/>
      </a:spcBef>
      <a:spcAft>
        <a:spcPct val="0"/>
      </a:spcAft>
      <a:defRPr kumimoji="1" sz="1100" kern="1200">
        <a:solidFill>
          <a:schemeClr val="tx1"/>
        </a:solidFill>
        <a:latin typeface="Arial" panose="020B0604020202020204" pitchFamily="34" charset="0"/>
        <a:ea typeface="맑은 고딕" panose="020B0503020000020004" pitchFamily="50" charset="-127"/>
        <a:cs typeface="+mn-cs"/>
      </a:defRPr>
    </a:lvl4pPr>
    <a:lvl5pPr marL="1828800" algn="l" rtl="0" eaLnBrk="0" fontAlgn="base" hangingPunct="0">
      <a:spcBef>
        <a:spcPct val="0"/>
      </a:spcBef>
      <a:spcAft>
        <a:spcPct val="0"/>
      </a:spcAft>
      <a:defRPr kumimoji="1" sz="1100" kern="1200">
        <a:solidFill>
          <a:schemeClr val="tx1"/>
        </a:solidFill>
        <a:latin typeface="Arial" panose="020B0604020202020204" pitchFamily="34" charset="0"/>
        <a:ea typeface="맑은 고딕" panose="020B0503020000020004" pitchFamily="50" charset="-127"/>
        <a:cs typeface="+mn-cs"/>
      </a:defRPr>
    </a:lvl5pPr>
    <a:lvl6pPr marL="2286000" algn="l" defTabSz="914400" rtl="0" eaLnBrk="1" latinLnBrk="1" hangingPunct="1">
      <a:defRPr kumimoji="1" sz="1100" kern="1200">
        <a:solidFill>
          <a:schemeClr val="tx1"/>
        </a:solidFill>
        <a:latin typeface="Arial" panose="020B0604020202020204" pitchFamily="34" charset="0"/>
        <a:ea typeface="맑은 고딕" panose="020B0503020000020004" pitchFamily="50" charset="-127"/>
        <a:cs typeface="+mn-cs"/>
      </a:defRPr>
    </a:lvl6pPr>
    <a:lvl7pPr marL="2743200" algn="l" defTabSz="914400" rtl="0" eaLnBrk="1" latinLnBrk="1" hangingPunct="1">
      <a:defRPr kumimoji="1" sz="1100" kern="1200">
        <a:solidFill>
          <a:schemeClr val="tx1"/>
        </a:solidFill>
        <a:latin typeface="Arial" panose="020B0604020202020204" pitchFamily="34" charset="0"/>
        <a:ea typeface="맑은 고딕" panose="020B0503020000020004" pitchFamily="50" charset="-127"/>
        <a:cs typeface="+mn-cs"/>
      </a:defRPr>
    </a:lvl7pPr>
    <a:lvl8pPr marL="3200400" algn="l" defTabSz="914400" rtl="0" eaLnBrk="1" latinLnBrk="1" hangingPunct="1">
      <a:defRPr kumimoji="1" sz="1100" kern="1200">
        <a:solidFill>
          <a:schemeClr val="tx1"/>
        </a:solidFill>
        <a:latin typeface="Arial" panose="020B0604020202020204" pitchFamily="34" charset="0"/>
        <a:ea typeface="맑은 고딕" panose="020B0503020000020004" pitchFamily="50" charset="-127"/>
        <a:cs typeface="+mn-cs"/>
      </a:defRPr>
    </a:lvl8pPr>
    <a:lvl9pPr marL="3657600" algn="l" defTabSz="914400" rtl="0" eaLnBrk="1" latinLnBrk="1" hangingPunct="1">
      <a:defRPr kumimoji="1" sz="1100" kern="1200">
        <a:solidFill>
          <a:schemeClr val="tx1"/>
        </a:solidFill>
        <a:latin typeface="Arial" panose="020B0604020202020204" pitchFamily="34" charset="0"/>
        <a:ea typeface="맑은 고딕" panose="020B0503020000020004" pitchFamily="50" charset="-127"/>
        <a:cs typeface="+mn-cs"/>
      </a:defRPr>
    </a:lvl9pPr>
  </p:defaultTextStyle>
  <p:extLst>
    <p:ext uri="{EFAFB233-063F-42B5-8137-9DF3F51BA10A}">
      <p15:sldGuideLst xmlns:p15="http://schemas.microsoft.com/office/powerpoint/2012/main">
        <p15:guide id="1" orient="horz" pos="3792">
          <p15:clr>
            <a:srgbClr val="A4A3A4"/>
          </p15:clr>
        </p15:guide>
        <p15:guide id="2" pos="3120">
          <p15:clr>
            <a:srgbClr val="A4A3A4"/>
          </p15:clr>
        </p15:guide>
      </p15:sldGuideLst>
    </p:ext>
    <p:ext uri="{2D200454-40CA-4A62-9FC3-DE9A4176ACB9}">
      <p15:notesGuideLst xmlns:p15="http://schemas.microsoft.com/office/powerpoint/2012/main">
        <p15:guide id="1" orient="horz" pos="3120">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DBDBDB"/>
    <a:srgbClr val="FF0000"/>
    <a:srgbClr val="DDDDDD"/>
    <a:srgbClr val="CC0000"/>
    <a:srgbClr val="FFFFFF"/>
    <a:srgbClr val="4D4D4D"/>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1" autoAdjust="0"/>
    <p:restoredTop sz="99679" autoAdjust="0"/>
  </p:normalViewPr>
  <p:slideViewPr>
    <p:cSldViewPr snapToObjects="1">
      <p:cViewPr varScale="1">
        <p:scale>
          <a:sx n="78" d="100"/>
          <a:sy n="78" d="100"/>
        </p:scale>
        <p:origin x="1006" y="62"/>
      </p:cViewPr>
      <p:guideLst>
        <p:guide orient="horz" pos="3792"/>
        <p:guide pos="3120"/>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25" d="100"/>
        <a:sy n="25" d="100"/>
      </p:scale>
      <p:origin x="0" y="0"/>
    </p:cViewPr>
  </p:sorterViewPr>
  <p:notesViewPr>
    <p:cSldViewPr snapToObjects="1">
      <p:cViewPr varScale="1">
        <p:scale>
          <a:sx n="85" d="100"/>
          <a:sy n="85" d="100"/>
        </p:scale>
        <p:origin x="-1950" y="-60"/>
      </p:cViewPr>
      <p:guideLst>
        <p:guide orient="horz" pos="3120"/>
        <p:guide pos="214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gs" Target="tags/tag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image" Target="../media/image1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4798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34" tIns="46017" rIns="92034" bIns="46017" numCol="1" anchor="t" anchorCtr="0" compatLnSpc="1">
            <a:prstTxWarp prst="textNoShape">
              <a:avLst/>
            </a:prstTxWarp>
          </a:bodyPr>
          <a:lstStyle>
            <a:lvl1pPr defTabSz="919163" eaLnBrk="1" hangingPunct="1">
              <a:defRPr kumimoji="0" sz="1200">
                <a:ea typeface="Gulim" panose="020B0600000101010101" pitchFamily="50" charset="-127"/>
              </a:defRPr>
            </a:lvl1pPr>
          </a:lstStyle>
          <a:p>
            <a:endParaRPr lang="en-US" altLang="ko-KR"/>
          </a:p>
        </p:txBody>
      </p:sp>
      <p:sp>
        <p:nvSpPr>
          <p:cNvPr id="35843" name="Rectangle 3"/>
          <p:cNvSpPr>
            <a:spLocks noGrp="1" noChangeArrowheads="1"/>
          </p:cNvSpPr>
          <p:nvPr>
            <p:ph type="dt" sz="quarter" idx="1"/>
          </p:nvPr>
        </p:nvSpPr>
        <p:spPr bwMode="auto">
          <a:xfrm>
            <a:off x="3857625" y="0"/>
            <a:ext cx="294798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34" tIns="46017" rIns="92034" bIns="46017" numCol="1" anchor="t" anchorCtr="0" compatLnSpc="1">
            <a:prstTxWarp prst="textNoShape">
              <a:avLst/>
            </a:prstTxWarp>
          </a:bodyPr>
          <a:lstStyle>
            <a:lvl1pPr algn="r" defTabSz="919163" eaLnBrk="1" hangingPunct="1">
              <a:defRPr kumimoji="0" sz="1200">
                <a:ea typeface="Gulim" panose="020B0600000101010101" pitchFamily="50" charset="-127"/>
              </a:defRPr>
            </a:lvl1pPr>
          </a:lstStyle>
          <a:p>
            <a:endParaRPr lang="en-US" altLang="ko-KR"/>
          </a:p>
        </p:txBody>
      </p:sp>
      <p:sp>
        <p:nvSpPr>
          <p:cNvPr id="35844" name="Rectangle 4"/>
          <p:cNvSpPr>
            <a:spLocks noGrp="1" noChangeArrowheads="1"/>
          </p:cNvSpPr>
          <p:nvPr>
            <p:ph type="ftr" sz="quarter" idx="2"/>
          </p:nvPr>
        </p:nvSpPr>
        <p:spPr bwMode="auto">
          <a:xfrm>
            <a:off x="0" y="9409113"/>
            <a:ext cx="294798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34" tIns="46017" rIns="92034" bIns="46017" numCol="1" anchor="b" anchorCtr="0" compatLnSpc="1">
            <a:prstTxWarp prst="textNoShape">
              <a:avLst/>
            </a:prstTxWarp>
          </a:bodyPr>
          <a:lstStyle>
            <a:lvl1pPr defTabSz="919163" eaLnBrk="1" hangingPunct="1">
              <a:defRPr kumimoji="0" sz="1200">
                <a:ea typeface="Gulim" panose="020B0600000101010101" pitchFamily="50" charset="-127"/>
              </a:defRPr>
            </a:lvl1pPr>
          </a:lstStyle>
          <a:p>
            <a:endParaRPr lang="en-US" altLang="ko-KR"/>
          </a:p>
        </p:txBody>
      </p:sp>
      <p:sp>
        <p:nvSpPr>
          <p:cNvPr id="35845" name="Rectangle 5"/>
          <p:cNvSpPr>
            <a:spLocks noGrp="1" noChangeArrowheads="1"/>
          </p:cNvSpPr>
          <p:nvPr>
            <p:ph type="sldNum" sz="quarter" idx="3"/>
          </p:nvPr>
        </p:nvSpPr>
        <p:spPr bwMode="auto">
          <a:xfrm>
            <a:off x="3857625" y="9409113"/>
            <a:ext cx="294798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34" tIns="46017" rIns="92034" bIns="46017" numCol="1" anchor="b" anchorCtr="0" compatLnSpc="1">
            <a:prstTxWarp prst="textNoShape">
              <a:avLst/>
            </a:prstTxWarp>
          </a:bodyPr>
          <a:lstStyle>
            <a:lvl1pPr algn="r" defTabSz="919163" eaLnBrk="1" hangingPunct="1">
              <a:defRPr kumimoji="0" sz="1200">
                <a:ea typeface="Gulim" panose="020B0600000101010101" pitchFamily="50" charset="-127"/>
              </a:defRPr>
            </a:lvl1pPr>
          </a:lstStyle>
          <a:p>
            <a:fld id="{DE2202A2-0490-4FC5-B5D4-50A6C197BE51}" type="slidenum">
              <a:rPr lang="ko-KR" altLang="en-US"/>
              <a:pPr/>
              <a:t>‹#›</a:t>
            </a:fld>
            <a:endParaRPr lang="en-US" altLang="ko-KR"/>
          </a:p>
        </p:txBody>
      </p:sp>
    </p:spTree>
    <p:extLst>
      <p:ext uri="{BB962C8B-B14F-4D97-AF65-F5344CB8AC3E}">
        <p14:creationId xmlns:p14="http://schemas.microsoft.com/office/powerpoint/2010/main" val="575950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798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34" tIns="46017" rIns="92034" bIns="46017" numCol="1" anchor="t" anchorCtr="0" compatLnSpc="1">
            <a:prstTxWarp prst="textNoShape">
              <a:avLst/>
            </a:prstTxWarp>
          </a:bodyPr>
          <a:lstStyle>
            <a:lvl1pPr defTabSz="919163" eaLnBrk="1" hangingPunct="1">
              <a:defRPr kumimoji="0" sz="1200">
                <a:ea typeface="Gulim" panose="020B0600000101010101" pitchFamily="50" charset="-127"/>
              </a:defRPr>
            </a:lvl1pPr>
          </a:lstStyle>
          <a:p>
            <a:endParaRPr lang="en-US" altLang="ko-KR"/>
          </a:p>
        </p:txBody>
      </p:sp>
      <p:sp>
        <p:nvSpPr>
          <p:cNvPr id="6147" name="Rectangle 3"/>
          <p:cNvSpPr>
            <a:spLocks noGrp="1" noChangeArrowheads="1"/>
          </p:cNvSpPr>
          <p:nvPr>
            <p:ph type="dt" idx="1"/>
          </p:nvPr>
        </p:nvSpPr>
        <p:spPr bwMode="auto">
          <a:xfrm>
            <a:off x="3857625" y="0"/>
            <a:ext cx="294798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34" tIns="46017" rIns="92034" bIns="46017" numCol="1" anchor="t" anchorCtr="0" compatLnSpc="1">
            <a:prstTxWarp prst="textNoShape">
              <a:avLst/>
            </a:prstTxWarp>
          </a:bodyPr>
          <a:lstStyle>
            <a:lvl1pPr algn="r" defTabSz="919163" eaLnBrk="1" hangingPunct="1">
              <a:defRPr kumimoji="0" sz="1200">
                <a:ea typeface="Gulim" panose="020B0600000101010101" pitchFamily="50" charset="-127"/>
              </a:defRPr>
            </a:lvl1pPr>
          </a:lstStyle>
          <a:p>
            <a:endParaRPr lang="en-US" altLang="ko-KR"/>
          </a:p>
        </p:txBody>
      </p:sp>
      <p:sp>
        <p:nvSpPr>
          <p:cNvPr id="2052" name="Rectangle 4"/>
          <p:cNvSpPr>
            <a:spLocks noGrp="1" noRot="1" noChangeAspect="1" noChangeArrowheads="1" noTextEdit="1"/>
          </p:cNvSpPr>
          <p:nvPr>
            <p:ph type="sldImg" idx="2"/>
          </p:nvPr>
        </p:nvSpPr>
        <p:spPr bwMode="auto">
          <a:xfrm>
            <a:off x="719138" y="741363"/>
            <a:ext cx="5368925" cy="371633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1038" y="4706938"/>
            <a:ext cx="544512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34" tIns="46017" rIns="92034" bIns="46017"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6150" name="Rectangle 6"/>
          <p:cNvSpPr>
            <a:spLocks noGrp="1" noChangeArrowheads="1"/>
          </p:cNvSpPr>
          <p:nvPr>
            <p:ph type="ftr" sz="quarter" idx="4"/>
          </p:nvPr>
        </p:nvSpPr>
        <p:spPr bwMode="auto">
          <a:xfrm>
            <a:off x="0" y="9409113"/>
            <a:ext cx="294798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34" tIns="46017" rIns="92034" bIns="46017" numCol="1" anchor="b" anchorCtr="0" compatLnSpc="1">
            <a:prstTxWarp prst="textNoShape">
              <a:avLst/>
            </a:prstTxWarp>
          </a:bodyPr>
          <a:lstStyle>
            <a:lvl1pPr defTabSz="919163" eaLnBrk="1" hangingPunct="1">
              <a:defRPr kumimoji="0" sz="1200">
                <a:ea typeface="Gulim" panose="020B0600000101010101" pitchFamily="50" charset="-127"/>
              </a:defRPr>
            </a:lvl1pPr>
          </a:lstStyle>
          <a:p>
            <a:endParaRPr lang="en-US" altLang="ko-KR"/>
          </a:p>
        </p:txBody>
      </p:sp>
      <p:sp>
        <p:nvSpPr>
          <p:cNvPr id="6151" name="Rectangle 7"/>
          <p:cNvSpPr>
            <a:spLocks noGrp="1" noChangeArrowheads="1"/>
          </p:cNvSpPr>
          <p:nvPr>
            <p:ph type="sldNum" sz="quarter" idx="5"/>
          </p:nvPr>
        </p:nvSpPr>
        <p:spPr bwMode="auto">
          <a:xfrm>
            <a:off x="3857625" y="9409113"/>
            <a:ext cx="294798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34" tIns="46017" rIns="92034" bIns="46017" numCol="1" anchor="b" anchorCtr="0" compatLnSpc="1">
            <a:prstTxWarp prst="textNoShape">
              <a:avLst/>
            </a:prstTxWarp>
          </a:bodyPr>
          <a:lstStyle>
            <a:lvl1pPr algn="r" defTabSz="919163" eaLnBrk="1" hangingPunct="1">
              <a:defRPr kumimoji="0" sz="1200">
                <a:ea typeface="Gulim" panose="020B0600000101010101" pitchFamily="50" charset="-127"/>
              </a:defRPr>
            </a:lvl1pPr>
          </a:lstStyle>
          <a:p>
            <a:fld id="{EE25CBEF-D9BD-485C-99AC-755956718530}" type="slidenum">
              <a:rPr lang="ko-KR" altLang="en-US"/>
              <a:pPr/>
              <a:t>‹#›</a:t>
            </a:fld>
            <a:endParaRPr lang="en-US" altLang="ko-KR"/>
          </a:p>
        </p:txBody>
      </p:sp>
    </p:spTree>
    <p:extLst>
      <p:ext uri="{BB962C8B-B14F-4D97-AF65-F5344CB8AC3E}">
        <p14:creationId xmlns:p14="http://schemas.microsoft.com/office/powerpoint/2010/main" val="18103919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6"/>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3" tIns="48317" rIns="96633" bIns="48317" anchor="b"/>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7657ED-C309-4768-8159-8699824952C5}" type="slidenum">
              <a:rPr kumimoji="0" lang="en-US" altLang="ko-KR"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ko-KR"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Arial" panose="020B0604020202020204" pitchFamily="34" charset="0"/>
            </a:endParaRPr>
          </a:p>
        </p:txBody>
      </p:sp>
      <p:sp>
        <p:nvSpPr>
          <p:cNvPr id="14339" name="Rectangle 1"/>
          <p:cNvSpPr>
            <a:spLocks noGrp="1" noRot="1" noChangeAspect="1" noChangeArrowheads="1" noTextEdit="1"/>
          </p:cNvSpPr>
          <p:nvPr>
            <p:ph type="sldImg"/>
          </p:nvPr>
        </p:nvSpPr>
        <p:spPr>
          <a:xfrm>
            <a:off x="1058863" y="720725"/>
            <a:ext cx="5200650" cy="3600450"/>
          </a:xfrm>
          <a:solidFill>
            <a:srgbClr val="FFFFFF"/>
          </a:solidFill>
          <a:ln/>
        </p:spPr>
      </p:sp>
      <p:sp>
        <p:nvSpPr>
          <p:cNvPr id="14340" name="Rectangle 2"/>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633" tIns="48317" rIns="96633" bIns="48317" anchor="ctr"/>
          <a:lstStyle/>
          <a:p>
            <a:endParaRPr lang="en-US" altLang="ko-KR">
              <a:latin typeface="Times New Roman" panose="02020603050405020304" pitchFamily="18"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871198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9183DCA3-254E-465D-BBB0-F3F6184A2BBD}"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26</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218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5B9752EE-54FF-4CA3-9377-ACD7C8CFB7AE}"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31</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55675" y="687388"/>
            <a:ext cx="4953000" cy="3429000"/>
          </a:xfrm>
          <a:ln/>
        </p:spPr>
      </p:sp>
      <p:sp>
        <p:nvSpPr>
          <p:cNvPr id="49156"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9596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D44B96BB-DFEB-4BFA-8ECF-D3C00581639C}"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32</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6270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78FC6667-6CCE-4E9E-872C-43EF5A82CDCA}"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33</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4725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F15ACEA6-9DE4-4E38-8319-82DB509B5DC4}"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36</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0677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FC58863D-6C39-4609-8521-9F72E5572233}"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37</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7245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954088" y="685800"/>
            <a:ext cx="4943475" cy="342423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ko-KR">
                <a:latin typeface="Arial" panose="020B0604020202020204" pitchFamily="34" charset="0"/>
                <a:ea typeface="MS PGothic" panose="020B0600070205080204" pitchFamily="34" charset="-128"/>
                <a:cs typeface="Arial" panose="020B0604020202020204" pitchFamily="34" charset="0"/>
              </a:rPr>
              <a:t>Citi</a:t>
            </a:r>
          </a:p>
          <a:p>
            <a:pPr eaLnBrk="1" hangingPunct="1">
              <a:spcBef>
                <a:spcPct val="0"/>
              </a:spcBef>
            </a:pPr>
            <a:r>
              <a:rPr lang="en-US" altLang="ko-KR">
                <a:latin typeface="Arial" panose="020B0604020202020204" pitchFamily="34" charset="0"/>
                <a:ea typeface="MS PGothic" panose="020B0600070205080204" pitchFamily="34" charset="-128"/>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it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a:p>
            <a:pPr eaLnBrk="1" hangingPunct="1">
              <a:spcBef>
                <a:spcPct val="0"/>
              </a:spcBef>
            </a:pPr>
            <a:endParaRPr lang="en-US" altLang="ko-KR">
              <a:latin typeface="Arial" panose="020B0604020202020204" pitchFamily="34" charset="0"/>
              <a:ea typeface="MS PGothic" panose="020B0600070205080204" pitchFamily="34" charset="-128"/>
              <a:cs typeface="Arial" panose="020B0604020202020204" pitchFamily="34" charset="0"/>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08000">
              <a:defRPr sz="2200">
                <a:solidFill>
                  <a:schemeClr val="hlink"/>
                </a:solidFill>
                <a:latin typeface="Arial" panose="020B0604020202020204" pitchFamily="34" charset="0"/>
                <a:cs typeface="Arial" panose="020B0604020202020204" pitchFamily="34" charset="0"/>
              </a:defRPr>
            </a:lvl1pPr>
            <a:lvl2pPr marL="742950" indent="-285750" defTabSz="508000">
              <a:defRPr sz="2200">
                <a:solidFill>
                  <a:schemeClr val="hlink"/>
                </a:solidFill>
                <a:latin typeface="Arial" panose="020B0604020202020204" pitchFamily="34" charset="0"/>
                <a:cs typeface="Arial" panose="020B0604020202020204" pitchFamily="34" charset="0"/>
              </a:defRPr>
            </a:lvl2pPr>
            <a:lvl3pPr marL="1143000" indent="-228600" defTabSz="508000">
              <a:defRPr sz="2200">
                <a:solidFill>
                  <a:schemeClr val="hlink"/>
                </a:solidFill>
                <a:latin typeface="Arial" panose="020B0604020202020204" pitchFamily="34" charset="0"/>
                <a:cs typeface="Arial" panose="020B0604020202020204" pitchFamily="34" charset="0"/>
              </a:defRPr>
            </a:lvl3pPr>
            <a:lvl4pPr marL="1600200" indent="-228600" defTabSz="508000">
              <a:defRPr sz="2200">
                <a:solidFill>
                  <a:schemeClr val="hlink"/>
                </a:solidFill>
                <a:latin typeface="Arial" panose="020B0604020202020204" pitchFamily="34" charset="0"/>
                <a:cs typeface="Arial" panose="020B0604020202020204" pitchFamily="34" charset="0"/>
              </a:defRPr>
            </a:lvl4pPr>
            <a:lvl5pPr marL="2057400" indent="-228600" defTabSz="508000">
              <a:defRPr sz="2200">
                <a:solidFill>
                  <a:schemeClr val="hlink"/>
                </a:solidFill>
                <a:latin typeface="Arial" panose="020B0604020202020204" pitchFamily="34" charset="0"/>
                <a:cs typeface="Arial" panose="020B0604020202020204" pitchFamily="34" charset="0"/>
              </a:defRPr>
            </a:lvl5pPr>
            <a:lvl6pPr marL="25146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r" defTabSz="508000" rtl="0" eaLnBrk="1" fontAlgn="base" latinLnBrk="0" hangingPunct="1">
              <a:lnSpc>
                <a:spcPct val="100000"/>
              </a:lnSpc>
              <a:spcBef>
                <a:spcPct val="0"/>
              </a:spcBef>
              <a:spcAft>
                <a:spcPct val="0"/>
              </a:spcAft>
              <a:buClrTx/>
              <a:buSzTx/>
              <a:buFontTx/>
              <a:buNone/>
              <a:tabLst/>
              <a:defRPr/>
            </a:pPr>
            <a:fld id="{E15112FD-063C-494C-97EC-D92FFFD1CBC2}"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508000" rtl="0" eaLnBrk="1" fontAlgn="base" latinLnBrk="0" hangingPunct="1">
                <a:lnSpc>
                  <a:spcPct val="100000"/>
                </a:lnSpc>
                <a:spcBef>
                  <a:spcPct val="0"/>
                </a:spcBef>
                <a:spcAft>
                  <a:spcPct val="0"/>
                </a:spcAft>
                <a:buClrTx/>
                <a:buSzTx/>
                <a:buFontTx/>
                <a:buNone/>
                <a:tabLst/>
                <a:defRPr/>
              </a:pPr>
              <a:t>38</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55412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954088" y="685800"/>
            <a:ext cx="4943475" cy="3424238"/>
          </a:xfrm>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ko-KR">
                <a:latin typeface="Arial" panose="020B0604020202020204" pitchFamily="34" charset="0"/>
                <a:ea typeface="MS PGothic" panose="020B0600070205080204" pitchFamily="34" charset="-128"/>
                <a:cs typeface="Arial" panose="020B0604020202020204" pitchFamily="34" charset="0"/>
              </a:rPr>
              <a:t>Citi</a:t>
            </a:r>
          </a:p>
          <a:p>
            <a:pPr eaLnBrk="1" hangingPunct="1">
              <a:spcBef>
                <a:spcPct val="0"/>
              </a:spcBef>
            </a:pPr>
            <a:r>
              <a:rPr lang="en-US" altLang="ko-KR">
                <a:latin typeface="Arial" panose="020B0604020202020204" pitchFamily="34" charset="0"/>
                <a:ea typeface="MS PGothic" panose="020B0600070205080204" pitchFamily="34" charset="-128"/>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it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a:p>
            <a:pPr eaLnBrk="1" hangingPunct="1">
              <a:spcBef>
                <a:spcPct val="0"/>
              </a:spcBef>
            </a:pPr>
            <a:endParaRPr lang="en-US" altLang="ko-KR">
              <a:latin typeface="Arial" panose="020B0604020202020204" pitchFamily="34" charset="0"/>
              <a:ea typeface="MS PGothic" panose="020B0600070205080204" pitchFamily="34" charset="-128"/>
              <a:cs typeface="Arial" panose="020B0604020202020204" pitchFamily="34" charset="0"/>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08000">
              <a:defRPr sz="2200">
                <a:solidFill>
                  <a:schemeClr val="hlink"/>
                </a:solidFill>
                <a:latin typeface="Arial" panose="020B0604020202020204" pitchFamily="34" charset="0"/>
                <a:cs typeface="Arial" panose="020B0604020202020204" pitchFamily="34" charset="0"/>
              </a:defRPr>
            </a:lvl1pPr>
            <a:lvl2pPr marL="742950" indent="-285750" defTabSz="508000">
              <a:defRPr sz="2200">
                <a:solidFill>
                  <a:schemeClr val="hlink"/>
                </a:solidFill>
                <a:latin typeface="Arial" panose="020B0604020202020204" pitchFamily="34" charset="0"/>
                <a:cs typeface="Arial" panose="020B0604020202020204" pitchFamily="34" charset="0"/>
              </a:defRPr>
            </a:lvl2pPr>
            <a:lvl3pPr marL="1143000" indent="-228600" defTabSz="508000">
              <a:defRPr sz="2200">
                <a:solidFill>
                  <a:schemeClr val="hlink"/>
                </a:solidFill>
                <a:latin typeface="Arial" panose="020B0604020202020204" pitchFamily="34" charset="0"/>
                <a:cs typeface="Arial" panose="020B0604020202020204" pitchFamily="34" charset="0"/>
              </a:defRPr>
            </a:lvl3pPr>
            <a:lvl4pPr marL="1600200" indent="-228600" defTabSz="508000">
              <a:defRPr sz="2200">
                <a:solidFill>
                  <a:schemeClr val="hlink"/>
                </a:solidFill>
                <a:latin typeface="Arial" panose="020B0604020202020204" pitchFamily="34" charset="0"/>
                <a:cs typeface="Arial" panose="020B0604020202020204" pitchFamily="34" charset="0"/>
              </a:defRPr>
            </a:lvl4pPr>
            <a:lvl5pPr marL="2057400" indent="-228600" defTabSz="508000">
              <a:defRPr sz="2200">
                <a:solidFill>
                  <a:schemeClr val="hlink"/>
                </a:solidFill>
                <a:latin typeface="Arial" panose="020B0604020202020204" pitchFamily="34" charset="0"/>
                <a:cs typeface="Arial" panose="020B0604020202020204" pitchFamily="34" charset="0"/>
              </a:defRPr>
            </a:lvl5pPr>
            <a:lvl6pPr marL="25146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r" defTabSz="508000" rtl="0" eaLnBrk="1" fontAlgn="base" latinLnBrk="0" hangingPunct="1">
              <a:lnSpc>
                <a:spcPct val="100000"/>
              </a:lnSpc>
              <a:spcBef>
                <a:spcPct val="0"/>
              </a:spcBef>
              <a:spcAft>
                <a:spcPct val="0"/>
              </a:spcAft>
              <a:buClrTx/>
              <a:buSzTx/>
              <a:buFontTx/>
              <a:buNone/>
              <a:tabLst/>
              <a:defRPr/>
            </a:pPr>
            <a:fld id="{A9649628-2AC5-42F9-8E95-6316376FE6B5}"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508000" rtl="0" eaLnBrk="1" fontAlgn="base" latinLnBrk="0" hangingPunct="1">
                <a:lnSpc>
                  <a:spcPct val="100000"/>
                </a:lnSpc>
                <a:spcBef>
                  <a:spcPct val="0"/>
                </a:spcBef>
                <a:spcAft>
                  <a:spcPct val="0"/>
                </a:spcAft>
                <a:buClrTx/>
                <a:buSzTx/>
                <a:buFontTx/>
                <a:buNone/>
                <a:tabLst/>
                <a:defRPr/>
              </a:pPr>
              <a:t>39</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1270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FC917DCF-B34A-477E-B022-A44A6D41AA4C}"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sp>
        <p:nvSpPr>
          <p:cNvPr id="66563" name="Rectangle 2"/>
          <p:cNvSpPr>
            <a:spLocks noGrp="1" noRot="1" noChangeAspect="1" noChangeArrowheads="1" noTextEdit="1"/>
          </p:cNvSpPr>
          <p:nvPr>
            <p:ph type="sldImg"/>
          </p:nvPr>
        </p:nvSpPr>
        <p:spPr>
          <a:xfrm>
            <a:off x="1055688" y="711200"/>
            <a:ext cx="5118100" cy="3544888"/>
          </a:xfrm>
          <a:ln/>
        </p:spPr>
      </p:sp>
      <p:sp>
        <p:nvSpPr>
          <p:cNvPr id="66564" name="Rectangle 3"/>
          <p:cNvSpPr>
            <a:spLocks noGrp="1" noChangeArrowheads="1"/>
          </p:cNvSpPr>
          <p:nvPr>
            <p:ph type="body" idx="1"/>
          </p:nvPr>
        </p:nvSpPr>
        <p:spPr>
          <a:xfrm>
            <a:off x="723900" y="4491038"/>
            <a:ext cx="5772150" cy="42560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0"/>
              </a:spcBef>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0910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EA6C0C5B-325F-4C05-81BB-F0B6197513E4}"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43</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3277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6"/>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3" tIns="48317" rIns="96633" bIns="48317" anchor="b"/>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13405C-4B5E-479E-8D28-2783E5EEBD01}" type="slidenum">
              <a:rPr kumimoji="0" lang="en-US" altLang="ko-KR"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ko-KR"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Arial" panose="020B0604020202020204" pitchFamily="34" charset="0"/>
            </a:endParaRPr>
          </a:p>
        </p:txBody>
      </p:sp>
      <p:sp>
        <p:nvSpPr>
          <p:cNvPr id="16387" name="Rectangle 1"/>
          <p:cNvSpPr>
            <a:spLocks noGrp="1" noRot="1" noChangeAspect="1" noChangeArrowheads="1" noTextEdit="1"/>
          </p:cNvSpPr>
          <p:nvPr>
            <p:ph type="sldImg"/>
          </p:nvPr>
        </p:nvSpPr>
        <p:spPr>
          <a:xfrm>
            <a:off x="1058863" y="720725"/>
            <a:ext cx="5200650" cy="3600450"/>
          </a:xfrm>
          <a:solidFill>
            <a:srgbClr val="FFFFFF"/>
          </a:solidFill>
          <a:ln/>
        </p:spPr>
      </p:sp>
      <p:sp>
        <p:nvSpPr>
          <p:cNvPr id="16388" name="Rectangle 2"/>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633" tIns="48317" rIns="96633" bIns="48317" anchor="ctr"/>
          <a:lstStyle/>
          <a:p>
            <a:endParaRPr lang="en-US" altLang="ko-KR">
              <a:latin typeface="Times New Roman" panose="02020603050405020304" pitchFamily="18"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2602784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8063E87E-68E9-431A-82F7-0A646C7EEDAE}"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44</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2394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954088" y="685800"/>
            <a:ext cx="4943475" cy="3424238"/>
          </a:xfrm>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ko-KR">
                <a:latin typeface="Arial" panose="020B0604020202020204" pitchFamily="34" charset="0"/>
                <a:ea typeface="MS PGothic" panose="020B0600070205080204" pitchFamily="34" charset="-128"/>
                <a:cs typeface="Arial" panose="020B0604020202020204" pitchFamily="34" charset="0"/>
              </a:rPr>
              <a:t>Citi</a:t>
            </a:r>
          </a:p>
          <a:p>
            <a:pPr eaLnBrk="1" hangingPunct="1">
              <a:spcBef>
                <a:spcPct val="0"/>
              </a:spcBef>
            </a:pPr>
            <a:r>
              <a:rPr lang="en-US" altLang="ko-KR">
                <a:latin typeface="Arial" panose="020B0604020202020204" pitchFamily="34" charset="0"/>
                <a:ea typeface="MS PGothic" panose="020B0600070205080204" pitchFamily="34" charset="-128"/>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it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a:p>
            <a:pPr eaLnBrk="1" hangingPunct="1">
              <a:spcBef>
                <a:spcPct val="0"/>
              </a:spcBef>
            </a:pPr>
            <a:endParaRPr lang="en-US" altLang="ko-KR">
              <a:latin typeface="Arial" panose="020B0604020202020204" pitchFamily="34" charset="0"/>
              <a:ea typeface="MS PGothic" panose="020B0600070205080204" pitchFamily="34" charset="-128"/>
              <a:cs typeface="Arial" panose="020B0604020202020204"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08000">
              <a:defRPr sz="2200">
                <a:solidFill>
                  <a:schemeClr val="hlink"/>
                </a:solidFill>
                <a:latin typeface="Arial" panose="020B0604020202020204" pitchFamily="34" charset="0"/>
                <a:cs typeface="Arial" panose="020B0604020202020204" pitchFamily="34" charset="0"/>
              </a:defRPr>
            </a:lvl1pPr>
            <a:lvl2pPr marL="742950" indent="-285750" defTabSz="508000">
              <a:defRPr sz="2200">
                <a:solidFill>
                  <a:schemeClr val="hlink"/>
                </a:solidFill>
                <a:latin typeface="Arial" panose="020B0604020202020204" pitchFamily="34" charset="0"/>
                <a:cs typeface="Arial" panose="020B0604020202020204" pitchFamily="34" charset="0"/>
              </a:defRPr>
            </a:lvl2pPr>
            <a:lvl3pPr marL="1143000" indent="-228600" defTabSz="508000">
              <a:defRPr sz="2200">
                <a:solidFill>
                  <a:schemeClr val="hlink"/>
                </a:solidFill>
                <a:latin typeface="Arial" panose="020B0604020202020204" pitchFamily="34" charset="0"/>
                <a:cs typeface="Arial" panose="020B0604020202020204" pitchFamily="34" charset="0"/>
              </a:defRPr>
            </a:lvl3pPr>
            <a:lvl4pPr marL="1600200" indent="-228600" defTabSz="508000">
              <a:defRPr sz="2200">
                <a:solidFill>
                  <a:schemeClr val="hlink"/>
                </a:solidFill>
                <a:latin typeface="Arial" panose="020B0604020202020204" pitchFamily="34" charset="0"/>
                <a:cs typeface="Arial" panose="020B0604020202020204" pitchFamily="34" charset="0"/>
              </a:defRPr>
            </a:lvl4pPr>
            <a:lvl5pPr marL="2057400" indent="-228600" defTabSz="508000">
              <a:defRPr sz="2200">
                <a:solidFill>
                  <a:schemeClr val="hlink"/>
                </a:solidFill>
                <a:latin typeface="Arial" panose="020B0604020202020204" pitchFamily="34" charset="0"/>
                <a:cs typeface="Arial" panose="020B0604020202020204" pitchFamily="34" charset="0"/>
              </a:defRPr>
            </a:lvl5pPr>
            <a:lvl6pPr marL="25146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r" defTabSz="508000" rtl="0" eaLnBrk="1" fontAlgn="base" latinLnBrk="0" hangingPunct="1">
              <a:lnSpc>
                <a:spcPct val="100000"/>
              </a:lnSpc>
              <a:spcBef>
                <a:spcPct val="0"/>
              </a:spcBef>
              <a:spcAft>
                <a:spcPct val="0"/>
              </a:spcAft>
              <a:buClrTx/>
              <a:buSzTx/>
              <a:buFontTx/>
              <a:buNone/>
              <a:tabLst/>
              <a:defRPr/>
            </a:pPr>
            <a:fld id="{1E92AE4F-4E0B-4180-8922-A5B63B7955CD}"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508000" rtl="0" eaLnBrk="1" fontAlgn="base" latinLnBrk="0" hangingPunct="1">
                <a:lnSpc>
                  <a:spcPct val="100000"/>
                </a:lnSpc>
                <a:spcBef>
                  <a:spcPct val="0"/>
                </a:spcBef>
                <a:spcAft>
                  <a:spcPct val="0"/>
                </a:spcAft>
                <a:buClrTx/>
                <a:buSzTx/>
                <a:buFontTx/>
                <a:buNone/>
                <a:tabLst/>
                <a:defRPr/>
              </a:pPr>
              <a:t>45</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2723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954088" y="685800"/>
            <a:ext cx="4943475" cy="3424238"/>
          </a:xfrm>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ko-KR">
                <a:latin typeface="Arial" panose="020B0604020202020204" pitchFamily="34" charset="0"/>
                <a:ea typeface="MS PGothic" panose="020B0600070205080204" pitchFamily="34" charset="-128"/>
                <a:cs typeface="Arial" panose="020B0604020202020204" pitchFamily="34" charset="0"/>
              </a:rPr>
              <a:t>Citi</a:t>
            </a:r>
          </a:p>
          <a:p>
            <a:pPr eaLnBrk="1" hangingPunct="1">
              <a:spcBef>
                <a:spcPct val="0"/>
              </a:spcBef>
            </a:pPr>
            <a:r>
              <a:rPr lang="en-US" altLang="ko-KR">
                <a:latin typeface="Arial" panose="020B0604020202020204" pitchFamily="34" charset="0"/>
                <a:ea typeface="MS PGothic" panose="020B0600070205080204" pitchFamily="34" charset="-128"/>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it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a:p>
            <a:pPr eaLnBrk="1" hangingPunct="1">
              <a:spcBef>
                <a:spcPct val="0"/>
              </a:spcBef>
            </a:pPr>
            <a:endParaRPr lang="en-US" altLang="ko-KR">
              <a:latin typeface="Arial" panose="020B0604020202020204" pitchFamily="34" charset="0"/>
              <a:ea typeface="MS PGothic" panose="020B0600070205080204" pitchFamily="34" charset="-128"/>
              <a:cs typeface="Arial" panose="020B0604020202020204" pitchFamily="34"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08000">
              <a:defRPr sz="2200">
                <a:solidFill>
                  <a:schemeClr val="hlink"/>
                </a:solidFill>
                <a:latin typeface="Arial" panose="020B0604020202020204" pitchFamily="34" charset="0"/>
                <a:cs typeface="Arial" panose="020B0604020202020204" pitchFamily="34" charset="0"/>
              </a:defRPr>
            </a:lvl1pPr>
            <a:lvl2pPr marL="742950" indent="-285750" defTabSz="508000">
              <a:defRPr sz="2200">
                <a:solidFill>
                  <a:schemeClr val="hlink"/>
                </a:solidFill>
                <a:latin typeface="Arial" panose="020B0604020202020204" pitchFamily="34" charset="0"/>
                <a:cs typeface="Arial" panose="020B0604020202020204" pitchFamily="34" charset="0"/>
              </a:defRPr>
            </a:lvl2pPr>
            <a:lvl3pPr marL="1143000" indent="-228600" defTabSz="508000">
              <a:defRPr sz="2200">
                <a:solidFill>
                  <a:schemeClr val="hlink"/>
                </a:solidFill>
                <a:latin typeface="Arial" panose="020B0604020202020204" pitchFamily="34" charset="0"/>
                <a:cs typeface="Arial" panose="020B0604020202020204" pitchFamily="34" charset="0"/>
              </a:defRPr>
            </a:lvl3pPr>
            <a:lvl4pPr marL="1600200" indent="-228600" defTabSz="508000">
              <a:defRPr sz="2200">
                <a:solidFill>
                  <a:schemeClr val="hlink"/>
                </a:solidFill>
                <a:latin typeface="Arial" panose="020B0604020202020204" pitchFamily="34" charset="0"/>
                <a:cs typeface="Arial" panose="020B0604020202020204" pitchFamily="34" charset="0"/>
              </a:defRPr>
            </a:lvl4pPr>
            <a:lvl5pPr marL="2057400" indent="-228600" defTabSz="508000">
              <a:defRPr sz="2200">
                <a:solidFill>
                  <a:schemeClr val="hlink"/>
                </a:solidFill>
                <a:latin typeface="Arial" panose="020B0604020202020204" pitchFamily="34" charset="0"/>
                <a:cs typeface="Arial" panose="020B0604020202020204" pitchFamily="34" charset="0"/>
              </a:defRPr>
            </a:lvl5pPr>
            <a:lvl6pPr marL="25146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508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r" defTabSz="508000" rtl="0" eaLnBrk="1" fontAlgn="base" latinLnBrk="0" hangingPunct="1">
              <a:lnSpc>
                <a:spcPct val="100000"/>
              </a:lnSpc>
              <a:spcBef>
                <a:spcPct val="0"/>
              </a:spcBef>
              <a:spcAft>
                <a:spcPct val="0"/>
              </a:spcAft>
              <a:buClrTx/>
              <a:buSzTx/>
              <a:buFontTx/>
              <a:buNone/>
              <a:tabLst/>
              <a:defRPr/>
            </a:pPr>
            <a:fld id="{F054DFD0-E1A4-4D87-B14C-EA31A6E4A157}"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508000" rtl="0" eaLnBrk="1" fontAlgn="base" latinLnBrk="0" hangingPunct="1">
                <a:lnSpc>
                  <a:spcPct val="100000"/>
                </a:lnSpc>
                <a:spcBef>
                  <a:spcPct val="0"/>
                </a:spcBef>
                <a:spcAft>
                  <a:spcPct val="0"/>
                </a:spcAft>
                <a:buClrTx/>
                <a:buSzTx/>
                <a:buFontTx/>
                <a:buNone/>
                <a:tabLst/>
                <a:defRPr/>
              </a:pPr>
              <a:t>46</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836074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05E02D9C-6E26-4BD7-A8F6-2A1959DD8CE8}"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15</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903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D91DD9D0-23F7-48E3-8000-558ECF3B7EC4}"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16</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355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66CCD91E-BA96-4D5B-A101-B2659B61E6A3}"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18</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803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30082FA7-F978-4775-920E-A54981AFD736}"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20</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160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3538F3E7-F9D1-4B49-B6DC-68CE33143BCC}"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21</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4546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37176FD8-3C67-4962-B82C-2CC9D034E538}"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22</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411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9163" rtl="0" eaLnBrk="1" fontAlgn="base" latinLnBrk="0" hangingPunct="1">
              <a:lnSpc>
                <a:spcPct val="100000"/>
              </a:lnSpc>
              <a:spcBef>
                <a:spcPct val="0"/>
              </a:spcBef>
              <a:spcAft>
                <a:spcPct val="0"/>
              </a:spcAft>
              <a:buClrTx/>
              <a:buSzTx/>
              <a:buFontTx/>
              <a:buNone/>
              <a:tabLst/>
              <a:defRPr/>
            </a:pPr>
            <a:fld id="{73204FC3-17AA-4E56-8BA2-7DE2E858923D}" type="slidenum">
              <a:rPr kumimoji="0" lang="en-US" altLang="ko-KR" sz="1200" b="0" i="0" u="none" strike="noStrike" kern="1200" cap="none" spc="0" normalizeH="0" baseline="0" noProof="0" smtClean="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rPr>
              <a:pPr marL="0" marR="0" lvl="0" indent="0" algn="r" defTabSz="919163" rtl="0" eaLnBrk="1" fontAlgn="base" latinLnBrk="0" hangingPunct="1">
                <a:lnSpc>
                  <a:spcPct val="100000"/>
                </a:lnSpc>
                <a:spcBef>
                  <a:spcPct val="0"/>
                </a:spcBef>
                <a:spcAft>
                  <a:spcPct val="0"/>
                </a:spcAft>
                <a:buClrTx/>
                <a:buSzTx/>
                <a:buFontTx/>
                <a:buNone/>
                <a:tabLst/>
                <a:defRPr/>
              </a:pPr>
              <a:t>23</a:t>
            </a:fld>
            <a:endPar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50" charset="-127"/>
              <a:cs typeface="Arial" panose="020B0604020202020204" pitchFamily="3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053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Tree>
    <p:extLst>
      <p:ext uri="{BB962C8B-B14F-4D97-AF65-F5344CB8AC3E}">
        <p14:creationId xmlns:p14="http://schemas.microsoft.com/office/powerpoint/2010/main" val="2446284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2287611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5038" y="477838"/>
            <a:ext cx="2341562" cy="1000125"/>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257175" y="477838"/>
            <a:ext cx="6875463" cy="10001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1341173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blurred cityscape image"/>
          <p:cNvPicPr preferRelativeResize="0">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525" y="3665539"/>
            <a:ext cx="9309232"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flipV="1">
            <a:off x="297525" y="1050925"/>
            <a:ext cx="93109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kumimoji="0" lang="ko-KR" altLang="en-US" sz="2200">
              <a:solidFill>
                <a:srgbClr val="7889FB"/>
              </a:solidFill>
              <a:cs typeface="Arial" panose="020B0604020202020204" pitchFamily="34" charset="0"/>
            </a:endParaRPr>
          </a:p>
        </p:txBody>
      </p:sp>
      <p:sp>
        <p:nvSpPr>
          <p:cNvPr id="6" name="Rectangle 6"/>
          <p:cNvSpPr>
            <a:spLocks noChangeArrowheads="1"/>
          </p:cNvSpPr>
          <p:nvPr userDrawn="1"/>
        </p:nvSpPr>
        <p:spPr bwMode="black">
          <a:xfrm>
            <a:off x="8222325" y="6537325"/>
            <a:ext cx="14859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200">
                <a:solidFill>
                  <a:schemeClr val="hlink"/>
                </a:solidFill>
                <a:latin typeface="Arial" panose="020B0604020202020204" pitchFamily="34" charset="0"/>
                <a:cs typeface="Arial" panose="020B0604020202020204" pitchFamily="34" charset="0"/>
              </a:defRPr>
            </a:lvl1pPr>
            <a:lvl2pPr marL="742950" indent="-285750" eaLnBrk="0" hangingPunct="0">
              <a:defRPr sz="2200">
                <a:solidFill>
                  <a:schemeClr val="hlink"/>
                </a:solidFill>
                <a:latin typeface="Arial" panose="020B0604020202020204" pitchFamily="34" charset="0"/>
                <a:cs typeface="Arial" panose="020B0604020202020204" pitchFamily="34" charset="0"/>
              </a:defRPr>
            </a:lvl2pPr>
            <a:lvl3pPr marL="1143000" indent="-228600" eaLnBrk="0" hangingPunct="0">
              <a:defRPr sz="2200">
                <a:solidFill>
                  <a:schemeClr val="hlink"/>
                </a:solidFill>
                <a:latin typeface="Arial" panose="020B0604020202020204" pitchFamily="34" charset="0"/>
                <a:cs typeface="Arial" panose="020B0604020202020204" pitchFamily="34" charset="0"/>
              </a:defRPr>
            </a:lvl3pPr>
            <a:lvl4pPr marL="1600200" indent="-228600" eaLnBrk="0" hangingPunct="0">
              <a:defRPr sz="2200">
                <a:solidFill>
                  <a:schemeClr val="hlink"/>
                </a:solidFill>
                <a:latin typeface="Arial" panose="020B0604020202020204" pitchFamily="34" charset="0"/>
                <a:cs typeface="Arial" panose="020B0604020202020204" pitchFamily="34" charset="0"/>
              </a:defRPr>
            </a:lvl4pPr>
            <a:lvl5pPr marL="2057400" indent="-228600" eaLnBrk="0" hangingPunct="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lgn="r" eaLnBrk="1" hangingPunct="1">
              <a:defRPr/>
            </a:pPr>
            <a:r>
              <a:rPr kumimoji="0" lang="en-US" altLang="ko-KR" sz="800" dirty="0">
                <a:solidFill>
                  <a:srgbClr val="000000"/>
                </a:solidFill>
                <a:ea typeface="굴림" panose="020B0600000101010101" pitchFamily="50" charset="-127"/>
              </a:rPr>
              <a:t>© 2016 IBM Corporation</a:t>
            </a:r>
            <a:endParaRPr kumimoji="0" lang="en-US" altLang="ko-KR" sz="1800" dirty="0">
              <a:solidFill>
                <a:srgbClr val="000000"/>
              </a:solidFill>
              <a:ea typeface="굴림" panose="020B0600000101010101" pitchFamily="50" charset="-127"/>
            </a:endParaRPr>
          </a:p>
        </p:txBody>
      </p:sp>
      <p:pic>
        <p:nvPicPr>
          <p:cNvPr id="7" name="Picture 7"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434" y="684214"/>
            <a:ext cx="63804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8"/>
          <p:cNvGrpSpPr>
            <a:grpSpLocks/>
          </p:cNvGrpSpPr>
          <p:nvPr userDrawn="1"/>
        </p:nvGrpSpPr>
        <p:grpSpPr bwMode="auto">
          <a:xfrm>
            <a:off x="297525" y="3665538"/>
            <a:ext cx="9310952" cy="2233612"/>
            <a:chOff x="160" y="2308"/>
            <a:chExt cx="5437" cy="1399"/>
          </a:xfrm>
        </p:grpSpPr>
        <p:sp>
          <p:nvSpPr>
            <p:cNvPr id="9" name="Rectangle 9"/>
            <p:cNvSpPr>
              <a:spLocks noChangeArrowheads="1"/>
            </p:cNvSpPr>
            <p:nvPr/>
          </p:nvSpPr>
          <p:spPr bwMode="auto">
            <a:xfrm>
              <a:off x="160" y="2308"/>
              <a:ext cx="858" cy="288"/>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cs typeface="Arial" panose="020B0604020202020204" pitchFamily="34" charset="0"/>
                </a:defRPr>
              </a:lvl1pPr>
              <a:lvl2pPr marL="742950" indent="-285750" eaLnBrk="0" hangingPunct="0">
                <a:defRPr sz="2200">
                  <a:solidFill>
                    <a:schemeClr val="hlink"/>
                  </a:solidFill>
                  <a:latin typeface="Arial" panose="020B0604020202020204" pitchFamily="34" charset="0"/>
                  <a:cs typeface="Arial" panose="020B0604020202020204" pitchFamily="34" charset="0"/>
                </a:defRPr>
              </a:lvl2pPr>
              <a:lvl3pPr marL="1143000" indent="-228600" eaLnBrk="0" hangingPunct="0">
                <a:defRPr sz="2200">
                  <a:solidFill>
                    <a:schemeClr val="hlink"/>
                  </a:solidFill>
                  <a:latin typeface="Arial" panose="020B0604020202020204" pitchFamily="34" charset="0"/>
                  <a:cs typeface="Arial" panose="020B0604020202020204" pitchFamily="34" charset="0"/>
                </a:defRPr>
              </a:lvl3pPr>
              <a:lvl4pPr marL="1600200" indent="-228600" eaLnBrk="0" hangingPunct="0">
                <a:defRPr sz="2200">
                  <a:solidFill>
                    <a:schemeClr val="hlink"/>
                  </a:solidFill>
                  <a:latin typeface="Arial" panose="020B0604020202020204" pitchFamily="34" charset="0"/>
                  <a:cs typeface="Arial" panose="020B0604020202020204" pitchFamily="34" charset="0"/>
                </a:defRPr>
              </a:lvl4pPr>
              <a:lvl5pPr marL="2057400" indent="-228600" eaLnBrk="0" hangingPunct="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defRPr/>
              </a:pPr>
              <a:endParaRPr kumimoji="0" lang="ko-KR" altLang="ko-KR" sz="2200">
                <a:solidFill>
                  <a:srgbClr val="7889FB"/>
                </a:solidFill>
              </a:endParaRPr>
            </a:p>
          </p:txBody>
        </p:sp>
        <p:sp>
          <p:nvSpPr>
            <p:cNvPr id="10" name="Rectangle 10"/>
            <p:cNvSpPr>
              <a:spLocks noChangeArrowheads="1"/>
            </p:cNvSpPr>
            <p:nvPr/>
          </p:nvSpPr>
          <p:spPr bwMode="auto">
            <a:xfrm>
              <a:off x="160" y="2862"/>
              <a:ext cx="858" cy="289"/>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cs typeface="Arial" panose="020B0604020202020204" pitchFamily="34" charset="0"/>
                </a:defRPr>
              </a:lvl1pPr>
              <a:lvl2pPr marL="742950" indent="-285750" eaLnBrk="0" hangingPunct="0">
                <a:defRPr sz="2200">
                  <a:solidFill>
                    <a:schemeClr val="hlink"/>
                  </a:solidFill>
                  <a:latin typeface="Arial" panose="020B0604020202020204" pitchFamily="34" charset="0"/>
                  <a:cs typeface="Arial" panose="020B0604020202020204" pitchFamily="34" charset="0"/>
                </a:defRPr>
              </a:lvl2pPr>
              <a:lvl3pPr marL="1143000" indent="-228600" eaLnBrk="0" hangingPunct="0">
                <a:defRPr sz="2200">
                  <a:solidFill>
                    <a:schemeClr val="hlink"/>
                  </a:solidFill>
                  <a:latin typeface="Arial" panose="020B0604020202020204" pitchFamily="34" charset="0"/>
                  <a:cs typeface="Arial" panose="020B0604020202020204" pitchFamily="34" charset="0"/>
                </a:defRPr>
              </a:lvl3pPr>
              <a:lvl4pPr marL="1600200" indent="-228600" eaLnBrk="0" hangingPunct="0">
                <a:defRPr sz="2200">
                  <a:solidFill>
                    <a:schemeClr val="hlink"/>
                  </a:solidFill>
                  <a:latin typeface="Arial" panose="020B0604020202020204" pitchFamily="34" charset="0"/>
                  <a:cs typeface="Arial" panose="020B0604020202020204" pitchFamily="34" charset="0"/>
                </a:defRPr>
              </a:lvl4pPr>
              <a:lvl5pPr marL="2057400" indent="-228600" eaLnBrk="0" hangingPunct="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defRPr/>
              </a:pPr>
              <a:endParaRPr kumimoji="0" lang="ko-KR" altLang="ko-KR" sz="2200">
                <a:solidFill>
                  <a:srgbClr val="7889FB"/>
                </a:solidFill>
              </a:endParaRPr>
            </a:p>
          </p:txBody>
        </p:sp>
        <p:sp>
          <p:nvSpPr>
            <p:cNvPr id="11" name="Rectangle 11"/>
            <p:cNvSpPr>
              <a:spLocks noChangeArrowheads="1"/>
            </p:cNvSpPr>
            <p:nvPr/>
          </p:nvSpPr>
          <p:spPr bwMode="auto">
            <a:xfrm>
              <a:off x="160" y="3419"/>
              <a:ext cx="269" cy="288"/>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cs typeface="Arial" panose="020B0604020202020204" pitchFamily="34" charset="0"/>
                </a:defRPr>
              </a:lvl1pPr>
              <a:lvl2pPr marL="742950" indent="-285750" eaLnBrk="0" hangingPunct="0">
                <a:defRPr sz="2200">
                  <a:solidFill>
                    <a:schemeClr val="hlink"/>
                  </a:solidFill>
                  <a:latin typeface="Arial" panose="020B0604020202020204" pitchFamily="34" charset="0"/>
                  <a:cs typeface="Arial" panose="020B0604020202020204" pitchFamily="34" charset="0"/>
                </a:defRPr>
              </a:lvl2pPr>
              <a:lvl3pPr marL="1143000" indent="-228600" eaLnBrk="0" hangingPunct="0">
                <a:defRPr sz="2200">
                  <a:solidFill>
                    <a:schemeClr val="hlink"/>
                  </a:solidFill>
                  <a:latin typeface="Arial" panose="020B0604020202020204" pitchFamily="34" charset="0"/>
                  <a:cs typeface="Arial" panose="020B0604020202020204" pitchFamily="34" charset="0"/>
                </a:defRPr>
              </a:lvl3pPr>
              <a:lvl4pPr marL="1600200" indent="-228600" eaLnBrk="0" hangingPunct="0">
                <a:defRPr sz="2200">
                  <a:solidFill>
                    <a:schemeClr val="hlink"/>
                  </a:solidFill>
                  <a:latin typeface="Arial" panose="020B0604020202020204" pitchFamily="34" charset="0"/>
                  <a:cs typeface="Arial" panose="020B0604020202020204" pitchFamily="34" charset="0"/>
                </a:defRPr>
              </a:lvl4pPr>
              <a:lvl5pPr marL="2057400" indent="-228600" eaLnBrk="0" hangingPunct="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defRPr/>
              </a:pPr>
              <a:endParaRPr kumimoji="0" lang="ko-KR" altLang="ko-KR" sz="2200">
                <a:solidFill>
                  <a:srgbClr val="7889FB"/>
                </a:solidFill>
              </a:endParaRPr>
            </a:p>
          </p:txBody>
        </p:sp>
        <p:sp>
          <p:nvSpPr>
            <p:cNvPr id="12" name="Rectangle 12"/>
            <p:cNvSpPr>
              <a:spLocks noChangeArrowheads="1"/>
            </p:cNvSpPr>
            <p:nvPr/>
          </p:nvSpPr>
          <p:spPr bwMode="auto">
            <a:xfrm>
              <a:off x="4739" y="2308"/>
              <a:ext cx="858" cy="288"/>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cs typeface="Arial" panose="020B0604020202020204" pitchFamily="34" charset="0"/>
                </a:defRPr>
              </a:lvl1pPr>
              <a:lvl2pPr marL="742950" indent="-285750" eaLnBrk="0" hangingPunct="0">
                <a:defRPr sz="2200">
                  <a:solidFill>
                    <a:schemeClr val="hlink"/>
                  </a:solidFill>
                  <a:latin typeface="Arial" panose="020B0604020202020204" pitchFamily="34" charset="0"/>
                  <a:cs typeface="Arial" panose="020B0604020202020204" pitchFamily="34" charset="0"/>
                </a:defRPr>
              </a:lvl2pPr>
              <a:lvl3pPr marL="1143000" indent="-228600" eaLnBrk="0" hangingPunct="0">
                <a:defRPr sz="2200">
                  <a:solidFill>
                    <a:schemeClr val="hlink"/>
                  </a:solidFill>
                  <a:latin typeface="Arial" panose="020B0604020202020204" pitchFamily="34" charset="0"/>
                  <a:cs typeface="Arial" panose="020B0604020202020204" pitchFamily="34" charset="0"/>
                </a:defRPr>
              </a:lvl3pPr>
              <a:lvl4pPr marL="1600200" indent="-228600" eaLnBrk="0" hangingPunct="0">
                <a:defRPr sz="2200">
                  <a:solidFill>
                    <a:schemeClr val="hlink"/>
                  </a:solidFill>
                  <a:latin typeface="Arial" panose="020B0604020202020204" pitchFamily="34" charset="0"/>
                  <a:cs typeface="Arial" panose="020B0604020202020204" pitchFamily="34" charset="0"/>
                </a:defRPr>
              </a:lvl4pPr>
              <a:lvl5pPr marL="2057400" indent="-228600" eaLnBrk="0" hangingPunct="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defRPr/>
              </a:pPr>
              <a:endParaRPr kumimoji="0" lang="ko-KR" altLang="ko-KR" sz="2200">
                <a:solidFill>
                  <a:srgbClr val="7889FB"/>
                </a:solidFill>
              </a:endParaRPr>
            </a:p>
          </p:txBody>
        </p:sp>
        <p:sp>
          <p:nvSpPr>
            <p:cNvPr id="13" name="Rectangle 13"/>
            <p:cNvSpPr>
              <a:spLocks noChangeArrowheads="1"/>
            </p:cNvSpPr>
            <p:nvPr/>
          </p:nvSpPr>
          <p:spPr bwMode="auto">
            <a:xfrm>
              <a:off x="4739" y="2862"/>
              <a:ext cx="858" cy="289"/>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cs typeface="Arial" panose="020B0604020202020204" pitchFamily="34" charset="0"/>
                </a:defRPr>
              </a:lvl1pPr>
              <a:lvl2pPr marL="742950" indent="-285750" eaLnBrk="0" hangingPunct="0">
                <a:defRPr sz="2200">
                  <a:solidFill>
                    <a:schemeClr val="hlink"/>
                  </a:solidFill>
                  <a:latin typeface="Arial" panose="020B0604020202020204" pitchFamily="34" charset="0"/>
                  <a:cs typeface="Arial" panose="020B0604020202020204" pitchFamily="34" charset="0"/>
                </a:defRPr>
              </a:lvl2pPr>
              <a:lvl3pPr marL="1143000" indent="-228600" eaLnBrk="0" hangingPunct="0">
                <a:defRPr sz="2200">
                  <a:solidFill>
                    <a:schemeClr val="hlink"/>
                  </a:solidFill>
                  <a:latin typeface="Arial" panose="020B0604020202020204" pitchFamily="34" charset="0"/>
                  <a:cs typeface="Arial" panose="020B0604020202020204" pitchFamily="34" charset="0"/>
                </a:defRPr>
              </a:lvl3pPr>
              <a:lvl4pPr marL="1600200" indent="-228600" eaLnBrk="0" hangingPunct="0">
                <a:defRPr sz="2200">
                  <a:solidFill>
                    <a:schemeClr val="hlink"/>
                  </a:solidFill>
                  <a:latin typeface="Arial" panose="020B0604020202020204" pitchFamily="34" charset="0"/>
                  <a:cs typeface="Arial" panose="020B0604020202020204" pitchFamily="34" charset="0"/>
                </a:defRPr>
              </a:lvl4pPr>
              <a:lvl5pPr marL="2057400" indent="-228600" eaLnBrk="0" hangingPunct="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defRPr/>
              </a:pPr>
              <a:endParaRPr kumimoji="0" lang="ko-KR" altLang="ko-KR" sz="2200">
                <a:solidFill>
                  <a:srgbClr val="7889FB"/>
                </a:solidFill>
              </a:endParaRPr>
            </a:p>
          </p:txBody>
        </p:sp>
        <p:sp>
          <p:nvSpPr>
            <p:cNvPr id="14" name="Rectangle 14"/>
            <p:cNvSpPr>
              <a:spLocks noChangeArrowheads="1"/>
            </p:cNvSpPr>
            <p:nvPr/>
          </p:nvSpPr>
          <p:spPr bwMode="auto">
            <a:xfrm>
              <a:off x="5328" y="3419"/>
              <a:ext cx="269" cy="288"/>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cs typeface="Arial" panose="020B0604020202020204" pitchFamily="34" charset="0"/>
                </a:defRPr>
              </a:lvl1pPr>
              <a:lvl2pPr marL="742950" indent="-285750" eaLnBrk="0" hangingPunct="0">
                <a:defRPr sz="2200">
                  <a:solidFill>
                    <a:schemeClr val="hlink"/>
                  </a:solidFill>
                  <a:latin typeface="Arial" panose="020B0604020202020204" pitchFamily="34" charset="0"/>
                  <a:cs typeface="Arial" panose="020B0604020202020204" pitchFamily="34" charset="0"/>
                </a:defRPr>
              </a:lvl2pPr>
              <a:lvl3pPr marL="1143000" indent="-228600" eaLnBrk="0" hangingPunct="0">
                <a:defRPr sz="2200">
                  <a:solidFill>
                    <a:schemeClr val="hlink"/>
                  </a:solidFill>
                  <a:latin typeface="Arial" panose="020B0604020202020204" pitchFamily="34" charset="0"/>
                  <a:cs typeface="Arial" panose="020B0604020202020204" pitchFamily="34" charset="0"/>
                </a:defRPr>
              </a:lvl3pPr>
              <a:lvl4pPr marL="1600200" indent="-228600" eaLnBrk="0" hangingPunct="0">
                <a:defRPr sz="2200">
                  <a:solidFill>
                    <a:schemeClr val="hlink"/>
                  </a:solidFill>
                  <a:latin typeface="Arial" panose="020B0604020202020204" pitchFamily="34" charset="0"/>
                  <a:cs typeface="Arial" panose="020B0604020202020204" pitchFamily="34" charset="0"/>
                </a:defRPr>
              </a:lvl4pPr>
              <a:lvl5pPr marL="2057400" indent="-228600" eaLnBrk="0" hangingPunct="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defRPr/>
              </a:pPr>
              <a:endParaRPr kumimoji="0" lang="ko-KR" altLang="ko-KR" sz="2200">
                <a:solidFill>
                  <a:srgbClr val="7889FB"/>
                </a:solidFill>
              </a:endParaRPr>
            </a:p>
          </p:txBody>
        </p:sp>
        <p:sp>
          <p:nvSpPr>
            <p:cNvPr id="15" name="Freeform 15"/>
            <p:cNvSpPr>
              <a:spLocks/>
            </p:cNvSpPr>
            <p:nvPr/>
          </p:nvSpPr>
          <p:spPr bwMode="auto">
            <a:xfrm>
              <a:off x="1305" y="2308"/>
              <a:ext cx="2862" cy="288"/>
            </a:xfrm>
            <a:custGeom>
              <a:avLst/>
              <a:gdLst>
                <a:gd name="T0" fmla="*/ 0 w 2880"/>
                <a:gd name="T1" fmla="*/ 0 h 288"/>
                <a:gd name="T2" fmla="*/ 0 w 2880"/>
                <a:gd name="T3" fmla="*/ 288 h 288"/>
                <a:gd name="T4" fmla="*/ 2557 w 2880"/>
                <a:gd name="T5" fmla="*/ 288 h 288"/>
                <a:gd name="T6" fmla="*/ 2519 w 2880"/>
                <a:gd name="T7" fmla="*/ 256 h 288"/>
                <a:gd name="T8" fmla="*/ 2361 w 2880"/>
                <a:gd name="T9" fmla="*/ 134 h 288"/>
                <a:gd name="T10" fmla="*/ 2156 w 2880"/>
                <a:gd name="T11" fmla="*/ 46 h 288"/>
                <a:gd name="T12" fmla="*/ 1979 w 2880"/>
                <a:gd name="T13" fmla="*/ 10 h 288"/>
                <a:gd name="T14" fmla="*/ 1875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kumimoji="0" lang="ko-KR" altLang="en-US" sz="2200">
                <a:solidFill>
                  <a:srgbClr val="7889FB"/>
                </a:solidFill>
                <a:cs typeface="Arial" panose="020B0604020202020204" pitchFamily="34" charset="0"/>
              </a:endParaRPr>
            </a:p>
          </p:txBody>
        </p:sp>
        <p:sp>
          <p:nvSpPr>
            <p:cNvPr id="16" name="Freeform 16"/>
            <p:cNvSpPr>
              <a:spLocks/>
            </p:cNvSpPr>
            <p:nvPr/>
          </p:nvSpPr>
          <p:spPr bwMode="auto">
            <a:xfrm>
              <a:off x="1305" y="2862"/>
              <a:ext cx="3174" cy="291"/>
            </a:xfrm>
            <a:custGeom>
              <a:avLst/>
              <a:gdLst>
                <a:gd name="T0" fmla="*/ 0 w 3194"/>
                <a:gd name="T1" fmla="*/ 0 h 290"/>
                <a:gd name="T2" fmla="*/ 0 w 3194"/>
                <a:gd name="T3" fmla="*/ 307 h 290"/>
                <a:gd name="T4" fmla="*/ 2835 w 3194"/>
                <a:gd name="T5" fmla="*/ 309 h 290"/>
                <a:gd name="T6" fmla="*/ 2829 w 3194"/>
                <a:gd name="T7" fmla="*/ 275 h 290"/>
                <a:gd name="T8" fmla="*/ 2804 w 3194"/>
                <a:gd name="T9" fmla="*/ 165 h 290"/>
                <a:gd name="T10" fmla="*/ 2767 w 3194"/>
                <a:gd name="T11" fmla="*/ 34 h 290"/>
                <a:gd name="T12" fmla="*/ 275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kumimoji="0" lang="ko-KR" altLang="en-US" sz="2200">
                <a:solidFill>
                  <a:srgbClr val="7889FB"/>
                </a:solidFill>
                <a:cs typeface="Arial" panose="020B0604020202020204" pitchFamily="34" charset="0"/>
              </a:endParaRPr>
            </a:p>
          </p:txBody>
        </p:sp>
        <p:sp>
          <p:nvSpPr>
            <p:cNvPr id="17" name="Freeform 17"/>
            <p:cNvSpPr>
              <a:spLocks/>
            </p:cNvSpPr>
            <p:nvPr/>
          </p:nvSpPr>
          <p:spPr bwMode="auto">
            <a:xfrm>
              <a:off x="3595" y="3417"/>
              <a:ext cx="922"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kumimoji="0" lang="ko-KR" altLang="en-US" sz="2200">
                <a:solidFill>
                  <a:srgbClr val="7889FB"/>
                </a:solidFill>
                <a:cs typeface="Arial" panose="020B0604020202020204" pitchFamily="34" charset="0"/>
              </a:endParaRPr>
            </a:p>
          </p:txBody>
        </p:sp>
        <p:sp>
          <p:nvSpPr>
            <p:cNvPr id="18" name="Rectangle 18"/>
            <p:cNvSpPr>
              <a:spLocks noChangeArrowheads="1"/>
            </p:cNvSpPr>
            <p:nvPr/>
          </p:nvSpPr>
          <p:spPr bwMode="auto">
            <a:xfrm>
              <a:off x="1877" y="3419"/>
              <a:ext cx="858" cy="288"/>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cs typeface="Arial" panose="020B0604020202020204" pitchFamily="34" charset="0"/>
                </a:defRPr>
              </a:lvl1pPr>
              <a:lvl2pPr marL="742950" indent="-285750" eaLnBrk="0" hangingPunct="0">
                <a:defRPr sz="2200">
                  <a:solidFill>
                    <a:schemeClr val="hlink"/>
                  </a:solidFill>
                  <a:latin typeface="Arial" panose="020B0604020202020204" pitchFamily="34" charset="0"/>
                  <a:cs typeface="Arial" panose="020B0604020202020204" pitchFamily="34" charset="0"/>
                </a:defRPr>
              </a:lvl2pPr>
              <a:lvl3pPr marL="1143000" indent="-228600" eaLnBrk="0" hangingPunct="0">
                <a:defRPr sz="2200">
                  <a:solidFill>
                    <a:schemeClr val="hlink"/>
                  </a:solidFill>
                  <a:latin typeface="Arial" panose="020B0604020202020204" pitchFamily="34" charset="0"/>
                  <a:cs typeface="Arial" panose="020B0604020202020204" pitchFamily="34" charset="0"/>
                </a:defRPr>
              </a:lvl3pPr>
              <a:lvl4pPr marL="1600200" indent="-228600" eaLnBrk="0" hangingPunct="0">
                <a:defRPr sz="2200">
                  <a:solidFill>
                    <a:schemeClr val="hlink"/>
                  </a:solidFill>
                  <a:latin typeface="Arial" panose="020B0604020202020204" pitchFamily="34" charset="0"/>
                  <a:cs typeface="Arial" panose="020B0604020202020204" pitchFamily="34" charset="0"/>
                </a:defRPr>
              </a:lvl4pPr>
              <a:lvl5pPr marL="2057400" indent="-228600" eaLnBrk="0" hangingPunct="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defRPr/>
              </a:pPr>
              <a:endParaRPr kumimoji="0" lang="ko-KR" altLang="ko-KR" sz="2200">
                <a:solidFill>
                  <a:srgbClr val="7889FB"/>
                </a:solidFill>
              </a:endParaRPr>
            </a:p>
          </p:txBody>
        </p:sp>
      </p:grpSp>
      <p:sp>
        <p:nvSpPr>
          <p:cNvPr id="115715" name="Rectangle 3"/>
          <p:cNvSpPr>
            <a:spLocks noGrp="1" noChangeArrowheads="1"/>
          </p:cNvSpPr>
          <p:nvPr>
            <p:ph type="ctrTitle"/>
          </p:nvPr>
        </p:nvSpPr>
        <p:spPr>
          <a:xfrm>
            <a:off x="151342" y="1417638"/>
            <a:ext cx="9457135" cy="2011362"/>
          </a:xfrm>
        </p:spPr>
        <p:txBody>
          <a:bodyPr anchor="b"/>
          <a:lstStyle>
            <a:lvl1pPr>
              <a:defRPr sz="3500">
                <a:solidFill>
                  <a:schemeClr val="tx1"/>
                </a:solidFill>
              </a:defRPr>
            </a:lvl1pPr>
          </a:lstStyle>
          <a:p>
            <a:r>
              <a:rPr lang="en-US"/>
              <a:t>Click to edit Master title style</a:t>
            </a:r>
          </a:p>
        </p:txBody>
      </p:sp>
      <p:sp>
        <p:nvSpPr>
          <p:cNvPr id="115716" name="Rectangle 4"/>
          <p:cNvSpPr>
            <a:spLocks noGrp="1" noChangeArrowheads="1"/>
          </p:cNvSpPr>
          <p:nvPr>
            <p:ph type="subTitle" idx="1"/>
          </p:nvPr>
        </p:nvSpPr>
        <p:spPr>
          <a:xfrm>
            <a:off x="197777" y="528639"/>
            <a:ext cx="8416660" cy="530225"/>
          </a:xfrm>
        </p:spPr>
        <p:txBody>
          <a:bodyPr anchor="b"/>
          <a:lstStyle>
            <a:lvl1pPr marL="0" indent="0">
              <a:buFont typeface="Wingdings" pitchFamily="2" charset="2"/>
              <a:buNone/>
              <a:defRPr sz="1100"/>
            </a:lvl1pPr>
          </a:lstStyle>
          <a:p>
            <a:r>
              <a:rPr lang="en-US" dirty="0"/>
              <a:t>Click to edit Master subtitle style</a:t>
            </a:r>
          </a:p>
        </p:txBody>
      </p:sp>
    </p:spTree>
    <p:extLst>
      <p:ext uri="{BB962C8B-B14F-4D97-AF65-F5344CB8AC3E}">
        <p14:creationId xmlns:p14="http://schemas.microsoft.com/office/powerpoint/2010/main" val="3407656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90F8ECED-AAD0-4FF9-B620-F839ADA83C57}" type="slidenum">
              <a:rPr lang="en-US" altLang="ko-KR">
                <a:solidFill>
                  <a:srgbClr val="000000"/>
                </a:solidFill>
              </a:rPr>
              <a:pPr>
                <a:defRPr/>
              </a:pPr>
              <a:t>‹#›</a:t>
            </a:fld>
            <a:endParaRPr lang="en-US" altLang="ko-KR">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7"/>
          <p:cNvSpPr>
            <a:spLocks noGrp="1" noChangeArrowheads="1"/>
          </p:cNvSpPr>
          <p:nvPr>
            <p:ph type="dt" sz="half" idx="12"/>
          </p:nvPr>
        </p:nvSpPr>
        <p:spPr>
          <a:ln/>
        </p:spPr>
        <p:txBody>
          <a:bodyPr/>
          <a:lstStyle>
            <a:lvl1pPr>
              <a:defRPr/>
            </a:lvl1pPr>
          </a:lstStyle>
          <a:p>
            <a:pPr>
              <a:defRPr/>
            </a:pPr>
            <a:fld id="{0523835B-60FA-42F7-83F1-790EF8EDAF78}"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728624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53417C4C-3841-4E6D-85C3-04FD848FA847}" type="slidenum">
              <a:rPr lang="en-US" altLang="ko-KR">
                <a:solidFill>
                  <a:srgbClr val="000000"/>
                </a:solidFill>
              </a:rPr>
              <a:pPr>
                <a:defRPr/>
              </a:pPr>
              <a:t>‹#›</a:t>
            </a:fld>
            <a:endParaRPr lang="en-US" altLang="ko-KR">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7"/>
          <p:cNvSpPr>
            <a:spLocks noGrp="1" noChangeArrowheads="1"/>
          </p:cNvSpPr>
          <p:nvPr>
            <p:ph type="dt" sz="half" idx="12"/>
          </p:nvPr>
        </p:nvSpPr>
        <p:spPr>
          <a:ln/>
        </p:spPr>
        <p:txBody>
          <a:bodyPr/>
          <a:lstStyle>
            <a:lvl1pPr>
              <a:defRPr/>
            </a:lvl1pPr>
          </a:lstStyle>
          <a:p>
            <a:pPr>
              <a:defRPr/>
            </a:pPr>
            <a:fld id="{F8BC60A6-4081-41DC-90F7-49ACFBAB23AA}"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358481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7777" y="1874839"/>
            <a:ext cx="46228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85677" y="1874839"/>
            <a:ext cx="46228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3239CFBA-C622-4F0D-8083-3C26D369E6BC}" type="slidenum">
              <a:rPr lang="en-US" altLang="ko-KR">
                <a:solidFill>
                  <a:srgbClr val="000000"/>
                </a:solidFill>
              </a:rPr>
              <a:pPr>
                <a:defRPr/>
              </a:pPr>
              <a:t>‹#›</a:t>
            </a:fld>
            <a:endParaRPr lang="en-US" altLang="ko-KR">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7"/>
          <p:cNvSpPr>
            <a:spLocks noGrp="1" noChangeArrowheads="1"/>
          </p:cNvSpPr>
          <p:nvPr>
            <p:ph type="dt" sz="half" idx="12"/>
          </p:nvPr>
        </p:nvSpPr>
        <p:spPr>
          <a:ln/>
        </p:spPr>
        <p:txBody>
          <a:bodyPr/>
          <a:lstStyle>
            <a:lvl1pPr>
              <a:defRPr/>
            </a:lvl1pPr>
          </a:lstStyle>
          <a:p>
            <a:pPr>
              <a:defRPr/>
            </a:pPr>
            <a:fld id="{F25B091F-1B08-45D2-BC62-A0C5EBB9EE3D}"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3352788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411C558A-98B3-4FBA-B33A-B298DC6BB2DC}" type="slidenum">
              <a:rPr lang="en-US" altLang="ko-KR">
                <a:solidFill>
                  <a:srgbClr val="000000"/>
                </a:solidFill>
              </a:rPr>
              <a:pPr>
                <a:defRPr/>
              </a:pPr>
              <a:t>‹#›</a:t>
            </a:fld>
            <a:endParaRPr lang="en-US" altLang="ko-KR">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9" name="Rectangle 7"/>
          <p:cNvSpPr>
            <a:spLocks noGrp="1" noChangeArrowheads="1"/>
          </p:cNvSpPr>
          <p:nvPr>
            <p:ph type="dt" sz="half" idx="12"/>
          </p:nvPr>
        </p:nvSpPr>
        <p:spPr>
          <a:ln/>
        </p:spPr>
        <p:txBody>
          <a:bodyPr/>
          <a:lstStyle>
            <a:lvl1pPr>
              <a:defRPr/>
            </a:lvl1pPr>
          </a:lstStyle>
          <a:p>
            <a:pPr>
              <a:defRPr/>
            </a:pPr>
            <a:fld id="{62664B77-19D4-4043-A87E-AA147F2FBE2D}"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3944477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4AFCEEF8-0A46-4E64-BF20-46698A65591E}" type="slidenum">
              <a:rPr lang="en-US" altLang="ko-KR">
                <a:solidFill>
                  <a:srgbClr val="000000"/>
                </a:solidFill>
              </a:rPr>
              <a:pPr>
                <a:defRPr/>
              </a:pPr>
              <a:t>‹#›</a:t>
            </a:fld>
            <a:endParaRPr lang="en-US" altLang="ko-KR">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5" name="Rectangle 7"/>
          <p:cNvSpPr>
            <a:spLocks noGrp="1" noChangeArrowheads="1"/>
          </p:cNvSpPr>
          <p:nvPr>
            <p:ph type="dt" sz="half" idx="12"/>
          </p:nvPr>
        </p:nvSpPr>
        <p:spPr>
          <a:ln/>
        </p:spPr>
        <p:txBody>
          <a:bodyPr/>
          <a:lstStyle>
            <a:lvl1pPr>
              <a:defRPr/>
            </a:lvl1pPr>
          </a:lstStyle>
          <a:p>
            <a:pPr>
              <a:defRPr/>
            </a:pPr>
            <a:fld id="{ED93CC19-999E-48B2-A83B-B3DCBF22DAA6}"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217100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603106CD-5293-4918-BF93-A0E81D6001BC}" type="slidenum">
              <a:rPr lang="en-US" altLang="ko-KR">
                <a:solidFill>
                  <a:srgbClr val="000000"/>
                </a:solidFill>
              </a:rPr>
              <a:pPr>
                <a:defRPr/>
              </a:pPr>
              <a:t>‹#›</a:t>
            </a:fld>
            <a:endParaRPr lang="en-US" altLang="ko-KR">
              <a:solidFill>
                <a:srgbClr val="000000"/>
              </a:solidFil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4" name="Rectangle 7"/>
          <p:cNvSpPr>
            <a:spLocks noGrp="1" noChangeArrowheads="1"/>
          </p:cNvSpPr>
          <p:nvPr>
            <p:ph type="dt" sz="half" idx="12"/>
          </p:nvPr>
        </p:nvSpPr>
        <p:spPr>
          <a:ln/>
        </p:spPr>
        <p:txBody>
          <a:bodyPr/>
          <a:lstStyle>
            <a:lvl1pPr>
              <a:defRPr/>
            </a:lvl1pPr>
          </a:lstStyle>
          <a:p>
            <a:pPr>
              <a:defRPr/>
            </a:pPr>
            <a:fld id="{45750179-031A-455C-B879-0EEF9B63557D}"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2500332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D6F9383D-FCB6-49B7-8935-E60C87D3D206}" type="slidenum">
              <a:rPr lang="en-US" altLang="ko-KR">
                <a:solidFill>
                  <a:srgbClr val="000000"/>
                </a:solidFill>
              </a:rPr>
              <a:pPr>
                <a:defRPr/>
              </a:pPr>
              <a:t>‹#›</a:t>
            </a:fld>
            <a:endParaRPr lang="en-US" altLang="ko-KR">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7"/>
          <p:cNvSpPr>
            <a:spLocks noGrp="1" noChangeArrowheads="1"/>
          </p:cNvSpPr>
          <p:nvPr>
            <p:ph type="dt" sz="half" idx="12"/>
          </p:nvPr>
        </p:nvSpPr>
        <p:spPr>
          <a:ln/>
        </p:spPr>
        <p:txBody>
          <a:bodyPr/>
          <a:lstStyle>
            <a:lvl1pPr>
              <a:defRPr/>
            </a:lvl1pPr>
          </a:lstStyle>
          <a:p>
            <a:pPr>
              <a:defRPr/>
            </a:pPr>
            <a:fld id="{52910B90-A1F3-47BA-B100-B3107792AD00}"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401906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781712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3E4C7196-CAC0-41A5-AAD5-D939D26003E7}" type="slidenum">
              <a:rPr lang="en-US" altLang="ko-KR">
                <a:solidFill>
                  <a:srgbClr val="000000"/>
                </a:solidFill>
              </a:rPr>
              <a:pPr>
                <a:defRPr/>
              </a:pPr>
              <a:t>‹#›</a:t>
            </a:fld>
            <a:endParaRPr lang="en-US" altLang="ko-KR">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7"/>
          <p:cNvSpPr>
            <a:spLocks noGrp="1" noChangeArrowheads="1"/>
          </p:cNvSpPr>
          <p:nvPr>
            <p:ph type="dt" sz="half" idx="12"/>
          </p:nvPr>
        </p:nvSpPr>
        <p:spPr>
          <a:ln/>
        </p:spPr>
        <p:txBody>
          <a:bodyPr/>
          <a:lstStyle>
            <a:lvl1pPr>
              <a:defRPr/>
            </a:lvl1pPr>
          </a:lstStyle>
          <a:p>
            <a:pPr>
              <a:defRPr/>
            </a:pPr>
            <a:fld id="{8604E51B-1646-48A0-9958-DDF9F6DC9999}"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3569300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76C6804D-7DF6-455D-B6F0-376D0D8D230C}" type="slidenum">
              <a:rPr lang="en-US" altLang="ko-KR">
                <a:solidFill>
                  <a:srgbClr val="000000"/>
                </a:solidFill>
              </a:rPr>
              <a:pPr>
                <a:defRPr/>
              </a:pPr>
              <a:t>‹#›</a:t>
            </a:fld>
            <a:endParaRPr lang="en-US" altLang="ko-KR">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7"/>
          <p:cNvSpPr>
            <a:spLocks noGrp="1" noChangeArrowheads="1"/>
          </p:cNvSpPr>
          <p:nvPr>
            <p:ph type="dt" sz="half" idx="12"/>
          </p:nvPr>
        </p:nvSpPr>
        <p:spPr>
          <a:ln/>
        </p:spPr>
        <p:txBody>
          <a:bodyPr/>
          <a:lstStyle>
            <a:lvl1pPr>
              <a:defRPr/>
            </a:lvl1pPr>
          </a:lstStyle>
          <a:p>
            <a:pPr>
              <a:defRPr/>
            </a:pPr>
            <a:fld id="{3A853855-D5FC-45EC-84E7-CB1A4571770C}"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4067418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55802" y="593725"/>
            <a:ext cx="2352675"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7777" y="593725"/>
            <a:ext cx="6892925"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C1450385-4E31-435A-B976-313A7BA4F9C5}" type="slidenum">
              <a:rPr lang="en-US" altLang="ko-KR">
                <a:solidFill>
                  <a:srgbClr val="000000"/>
                </a:solidFill>
              </a:rPr>
              <a:pPr>
                <a:defRPr/>
              </a:pPr>
              <a:t>‹#›</a:t>
            </a:fld>
            <a:endParaRPr lang="en-US" altLang="ko-KR">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7"/>
          <p:cNvSpPr>
            <a:spLocks noGrp="1" noChangeArrowheads="1"/>
          </p:cNvSpPr>
          <p:nvPr>
            <p:ph type="dt" sz="half" idx="12"/>
          </p:nvPr>
        </p:nvSpPr>
        <p:spPr>
          <a:ln/>
        </p:spPr>
        <p:txBody>
          <a:bodyPr/>
          <a:lstStyle>
            <a:lvl1pPr>
              <a:defRPr/>
            </a:lvl1pPr>
          </a:lstStyle>
          <a:p>
            <a:pPr>
              <a:defRPr/>
            </a:pPr>
            <a:fld id="{92FC1B8D-F233-4F7B-B39F-8E56AF67A8DC}"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906678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7777" y="593726"/>
            <a:ext cx="9410700" cy="639763"/>
          </a:xfrm>
        </p:spPr>
        <p:txBody>
          <a:bodyPr/>
          <a:lstStyle>
            <a:lvl1pPr>
              <a:defRPr sz="2000" b="1"/>
            </a:lvl1pPr>
          </a:lstStyle>
          <a:p>
            <a:r>
              <a:rPr lang="en-US" dirty="0"/>
              <a:t>Click to edit Master title style</a:t>
            </a:r>
          </a:p>
        </p:txBody>
      </p:sp>
      <p:sp>
        <p:nvSpPr>
          <p:cNvPr id="3" name="Content Placeholder 2"/>
          <p:cNvSpPr>
            <a:spLocks noGrp="1"/>
          </p:cNvSpPr>
          <p:nvPr>
            <p:ph sz="quarter" idx="1"/>
          </p:nvPr>
        </p:nvSpPr>
        <p:spPr>
          <a:xfrm>
            <a:off x="197777" y="1874838"/>
            <a:ext cx="4622800" cy="2163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85677" y="1874838"/>
            <a:ext cx="4622800" cy="2163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97777" y="4191001"/>
            <a:ext cx="4622800" cy="2163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985677" y="4191001"/>
            <a:ext cx="4622800" cy="2163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A593B95A-5EB7-4A19-A06F-E5777C35DC6E}" type="slidenum">
              <a:rPr lang="en-US" altLang="ko-KR">
                <a:solidFill>
                  <a:srgbClr val="000000"/>
                </a:solidFill>
              </a:rPr>
              <a:pPr>
                <a:defRPr/>
              </a:pPr>
              <a:t>‹#›</a:t>
            </a:fld>
            <a:endParaRPr lang="en-US" altLang="ko-KR">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9" name="Rectangle 7"/>
          <p:cNvSpPr>
            <a:spLocks noGrp="1" noChangeArrowheads="1"/>
          </p:cNvSpPr>
          <p:nvPr>
            <p:ph type="dt" sz="half" idx="12"/>
          </p:nvPr>
        </p:nvSpPr>
        <p:spPr>
          <a:ln/>
        </p:spPr>
        <p:txBody>
          <a:bodyPr/>
          <a:lstStyle>
            <a:lvl1pPr>
              <a:defRPr/>
            </a:lvl1pPr>
          </a:lstStyle>
          <a:p>
            <a:pPr>
              <a:defRPr/>
            </a:pPr>
            <a:fld id="{CF41430A-12D9-4EA2-83E0-7C4CEFD756F4}" type="datetime3">
              <a:rPr lang="en-US" altLang="ko-KR">
                <a:solidFill>
                  <a:srgbClr val="000000"/>
                </a:solidFill>
              </a:rPr>
              <a:pPr>
                <a:defRPr/>
              </a:pPr>
              <a:t>6 March 2018</a:t>
            </a:fld>
            <a:endParaRPr lang="en-US" altLang="ko-KR">
              <a:solidFill>
                <a:srgbClr val="000000"/>
              </a:solidFill>
            </a:endParaRPr>
          </a:p>
        </p:txBody>
      </p:sp>
    </p:spTree>
    <p:extLst>
      <p:ext uri="{BB962C8B-B14F-4D97-AF65-F5344CB8AC3E}">
        <p14:creationId xmlns:p14="http://schemas.microsoft.com/office/powerpoint/2010/main" val="1313309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377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Tree>
    <p:extLst>
      <p:ext uri="{BB962C8B-B14F-4D97-AF65-F5344CB8AC3E}">
        <p14:creationId xmlns:p14="http://schemas.microsoft.com/office/powerpoint/2010/main" val="25052068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7175" y="477838"/>
            <a:ext cx="3027363" cy="301625"/>
          </a:xfrm>
          <a:prstGeom prst="rect">
            <a:avLst/>
          </a:prstGeom>
        </p:spPr>
        <p:txBody>
          <a:bodyPr/>
          <a:lstStyle/>
          <a:p>
            <a:r>
              <a:rPr lang="en-US" altLang="ko-KR"/>
              <a:t>Click to edit Master title style</a:t>
            </a:r>
            <a:endParaRPr lang="ko-KR" altLang="en-US"/>
          </a:p>
        </p:txBody>
      </p:sp>
      <p:sp>
        <p:nvSpPr>
          <p:cNvPr id="3" name="Content Placeholder 2"/>
          <p:cNvSpPr>
            <a:spLocks noGrp="1"/>
          </p:cNvSpPr>
          <p:nvPr>
            <p:ph idx="1"/>
          </p:nvPr>
        </p:nvSpPr>
        <p:spPr>
          <a:xfrm>
            <a:off x="260350" y="908720"/>
            <a:ext cx="9366250" cy="536575"/>
          </a:xfrm>
          <a:prstGeom prst="rect">
            <a:avLst/>
          </a:prstGeo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2997325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3925" cy="2852737"/>
          </a:xfrm>
          <a:prstGeom prst="rect">
            <a:avLst/>
          </a:prstGeo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676275" y="4589463"/>
            <a:ext cx="8543925"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ko-KR"/>
              <a:t>Click to edit Master text styles</a:t>
            </a:r>
          </a:p>
        </p:txBody>
      </p:sp>
    </p:spTree>
    <p:extLst>
      <p:ext uri="{BB962C8B-B14F-4D97-AF65-F5344CB8AC3E}">
        <p14:creationId xmlns:p14="http://schemas.microsoft.com/office/powerpoint/2010/main" val="39069724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7175" y="477838"/>
            <a:ext cx="3027363" cy="301625"/>
          </a:xfrm>
          <a:prstGeom prst="rect">
            <a:avLst/>
          </a:prstGeom>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260350" y="941388"/>
            <a:ext cx="4606925" cy="536575"/>
          </a:xfrm>
          <a:prstGeom prst="rect">
            <a:avLst/>
          </a:prstGeo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5019675" y="941388"/>
            <a:ext cx="4606925" cy="536575"/>
          </a:xfrm>
          <a:prstGeom prst="rect">
            <a:avLst/>
          </a:prstGeo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3467250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3925" cy="1325563"/>
          </a:xfrm>
          <a:prstGeom prst="rect">
            <a:avLst/>
          </a:prstGeo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682625" y="1681163"/>
            <a:ext cx="419100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682625" y="2505075"/>
            <a:ext cx="4191000" cy="3684588"/>
          </a:xfrm>
          <a:prstGeom prst="rect">
            <a:avLst/>
          </a:prstGeo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5014913" y="1681163"/>
            <a:ext cx="42116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5014913" y="2505075"/>
            <a:ext cx="4211637" cy="3684588"/>
          </a:xfrm>
          <a:prstGeom prst="rect">
            <a:avLst/>
          </a:prstGeo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3627680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3925"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676275" y="4589463"/>
            <a:ext cx="8543925"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ko-KR"/>
              <a:t>Click to edit Master text styles</a:t>
            </a:r>
          </a:p>
        </p:txBody>
      </p:sp>
    </p:spTree>
    <p:extLst>
      <p:ext uri="{BB962C8B-B14F-4D97-AF65-F5344CB8AC3E}">
        <p14:creationId xmlns:p14="http://schemas.microsoft.com/office/powerpoint/2010/main" val="1462152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5" y="477838"/>
            <a:ext cx="3027363" cy="301625"/>
          </a:xfrm>
          <a:prstGeom prst="rect">
            <a:avLst/>
          </a:prstGeom>
        </p:spPr>
        <p:txBody>
          <a:bodyPr/>
          <a:lstStyle/>
          <a:p>
            <a:r>
              <a:rPr lang="en-US" altLang="ko-KR"/>
              <a:t>Click to edit Master title style</a:t>
            </a:r>
            <a:endParaRPr lang="ko-KR" altLang="en-US"/>
          </a:p>
        </p:txBody>
      </p:sp>
    </p:spTree>
    <p:extLst>
      <p:ext uri="{BB962C8B-B14F-4D97-AF65-F5344CB8AC3E}">
        <p14:creationId xmlns:p14="http://schemas.microsoft.com/office/powerpoint/2010/main" val="167104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817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4050" cy="1600200"/>
          </a:xfrm>
          <a:prstGeom prst="rect">
            <a:avLst/>
          </a:prstGeo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4211638" y="987425"/>
            <a:ext cx="501491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Tree>
    <p:extLst>
      <p:ext uri="{BB962C8B-B14F-4D97-AF65-F5344CB8AC3E}">
        <p14:creationId xmlns:p14="http://schemas.microsoft.com/office/powerpoint/2010/main" val="574302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4050" cy="1600200"/>
          </a:xfrm>
          <a:prstGeom prst="rect">
            <a:avLst/>
          </a:prstGeo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4211638" y="987425"/>
            <a:ext cx="5014912"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a:t>Click icon to add picture</a:t>
            </a:r>
            <a:endParaRPr lang="ko-KR" altLang="en-US" noProof="0"/>
          </a:p>
        </p:txBody>
      </p:sp>
      <p:sp>
        <p:nvSpPr>
          <p:cNvPr id="4" name="Text Placeholder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Tree>
    <p:extLst>
      <p:ext uri="{BB962C8B-B14F-4D97-AF65-F5344CB8AC3E}">
        <p14:creationId xmlns:p14="http://schemas.microsoft.com/office/powerpoint/2010/main" val="3464660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7175" y="477838"/>
            <a:ext cx="3027363" cy="301625"/>
          </a:xfrm>
          <a:prstGeom prst="rect">
            <a:avLst/>
          </a:prstGeom>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260350" y="908720"/>
            <a:ext cx="9366250" cy="536575"/>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1154725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5038" y="477838"/>
            <a:ext cx="2341562" cy="1000125"/>
          </a:xfrm>
          <a:prstGeom prst="rect">
            <a:avLst/>
          </a:prstGeo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257175" y="477838"/>
            <a:ext cx="6875463" cy="1000125"/>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2492027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260350" y="941388"/>
            <a:ext cx="4606925" cy="536575"/>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5019675" y="941388"/>
            <a:ext cx="4606925" cy="536575"/>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2978146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3925"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5014913" y="2505075"/>
            <a:ext cx="421163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2080878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Tree>
    <p:extLst>
      <p:ext uri="{BB962C8B-B14F-4D97-AF65-F5344CB8AC3E}">
        <p14:creationId xmlns:p14="http://schemas.microsoft.com/office/powerpoint/2010/main" val="883567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035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4050"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Tree>
    <p:extLst>
      <p:ext uri="{BB962C8B-B14F-4D97-AF65-F5344CB8AC3E}">
        <p14:creationId xmlns:p14="http://schemas.microsoft.com/office/powerpoint/2010/main" val="2241231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4050"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a:t>Click icon to add picture</a:t>
            </a:r>
            <a:endParaRPr lang="ko-KR" altLang="en-US" noProof="0"/>
          </a:p>
        </p:txBody>
      </p:sp>
      <p:sp>
        <p:nvSpPr>
          <p:cNvPr id="4" name="Text Placeholder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Tree>
    <p:extLst>
      <p:ext uri="{BB962C8B-B14F-4D97-AF65-F5344CB8AC3E}">
        <p14:creationId xmlns:p14="http://schemas.microsoft.com/office/powerpoint/2010/main" val="970747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5"/>
          <p:cNvSpPr txBox="1">
            <a:spLocks noChangeArrowheads="1"/>
          </p:cNvSpPr>
          <p:nvPr/>
        </p:nvSpPr>
        <p:spPr bwMode="auto">
          <a:xfrm>
            <a:off x="4879975" y="6657975"/>
            <a:ext cx="1397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1pPr>
            <a:lvl2pPr marL="742950" indent="-28575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2pPr>
            <a:lvl3pPr marL="11430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3pPr>
            <a:lvl4pPr marL="16002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4pPr>
            <a:lvl5pPr marL="20574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5pPr>
            <a:lvl6pPr marL="25146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6pPr>
            <a:lvl7pPr marL="29718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7pPr>
            <a:lvl8pPr marL="34290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8pPr>
            <a:lvl9pPr marL="38862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9pPr>
          </a:lstStyle>
          <a:p>
            <a:pPr eaLnBrk="1" latinLnBrk="1" hangingPunct="1">
              <a:spcBef>
                <a:spcPct val="0"/>
              </a:spcBef>
              <a:buClrTx/>
              <a:buFontTx/>
              <a:buNone/>
            </a:pPr>
            <a:fld id="{5D9F9CA8-E5E8-4A90-9D8E-1AD6352EE521}" type="slidenum">
              <a:rPr kumimoji="0" lang="en-US" altLang="ko-KR" sz="900">
                <a:solidFill>
                  <a:srgbClr val="666666"/>
                </a:solidFill>
              </a:rPr>
              <a:pPr eaLnBrk="1" latinLnBrk="1" hangingPunct="1">
                <a:spcBef>
                  <a:spcPct val="0"/>
                </a:spcBef>
                <a:buClrTx/>
                <a:buFontTx/>
                <a:buNone/>
              </a:pPr>
              <a:t>‹#›</a:t>
            </a:fld>
            <a:endParaRPr kumimoji="0" lang="en-US" altLang="ko-KR" sz="900">
              <a:solidFill>
                <a:srgbClr val="666666"/>
              </a:solidFill>
            </a:endParaRPr>
          </a:p>
        </p:txBody>
      </p:sp>
      <p:sp>
        <p:nvSpPr>
          <p:cNvPr id="1027" name="Rectangle 44"/>
          <p:cNvSpPr>
            <a:spLocks noGrp="1" noChangeArrowheads="1"/>
          </p:cNvSpPr>
          <p:nvPr>
            <p:ph type="title"/>
          </p:nvPr>
        </p:nvSpPr>
        <p:spPr bwMode="gray">
          <a:xfrm>
            <a:off x="257175" y="477838"/>
            <a:ext cx="3027363"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a:r>
              <a:rPr lang="ko-KR" altLang="en-US"/>
              <a:t>마스터 제목 스타일 편집</a:t>
            </a:r>
          </a:p>
        </p:txBody>
      </p:sp>
      <p:sp>
        <p:nvSpPr>
          <p:cNvPr id="1028" name="Rectangle 46"/>
          <p:cNvSpPr>
            <a:spLocks noGrp="1" noChangeArrowheads="1"/>
          </p:cNvSpPr>
          <p:nvPr>
            <p:ph type="body" idx="1"/>
          </p:nvPr>
        </p:nvSpPr>
        <p:spPr bwMode="auto">
          <a:xfrm>
            <a:off x="260350" y="941388"/>
            <a:ext cx="93662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ko-KR" altLang="en-US"/>
              <a:t>본문 </a:t>
            </a:r>
            <a:r>
              <a:rPr lang="en-US" altLang="ko-KR"/>
              <a:t>: </a:t>
            </a:r>
            <a:r>
              <a:rPr lang="ko-KR" altLang="en-US"/>
              <a:t>소제목 보다 먼저 나오는 본문은 빨간색 선을 기준으로 쓰며</a:t>
            </a:r>
            <a:r>
              <a:rPr lang="en-US" altLang="ko-KR"/>
              <a:t>, 14pt/</a:t>
            </a:r>
            <a:r>
              <a:rPr lang="ko-KR" altLang="en-US"/>
              <a:t>줄 간격 </a:t>
            </a:r>
            <a:r>
              <a:rPr lang="en-US" altLang="ko-KR"/>
              <a:t>: 1.1/</a:t>
            </a:r>
            <a:r>
              <a:rPr lang="ko-KR" altLang="en-US"/>
              <a:t>단락 앞 </a:t>
            </a:r>
            <a:r>
              <a:rPr lang="en-US" altLang="ko-KR"/>
              <a:t>: 0.3/</a:t>
            </a:r>
            <a:r>
              <a:rPr lang="ko-KR" altLang="en-US"/>
              <a:t>양쪽정렬</a:t>
            </a:r>
            <a:r>
              <a:rPr lang="en-US" altLang="ko-KR"/>
              <a:t>/</a:t>
            </a:r>
            <a:r>
              <a:rPr lang="ko-KR" altLang="en-US"/>
              <a:t>한글 단어 잘림 허용 해지입니다</a:t>
            </a:r>
            <a:r>
              <a:rPr lang="en-US" altLang="ko-KR"/>
              <a:t>.</a:t>
            </a:r>
            <a:endParaRPr lang="ko-KR" altLang="en-US"/>
          </a:p>
        </p:txBody>
      </p:sp>
      <p:sp>
        <p:nvSpPr>
          <p:cNvPr id="1029" name="Rectangle 756"/>
          <p:cNvSpPr>
            <a:spLocks noChangeArrowheads="1"/>
          </p:cNvSpPr>
          <p:nvPr userDrawn="1"/>
        </p:nvSpPr>
        <p:spPr bwMode="auto">
          <a:xfrm>
            <a:off x="258763" y="852488"/>
            <a:ext cx="9371012" cy="36512"/>
          </a:xfrm>
          <a:prstGeom prst="rect">
            <a:avLst/>
          </a:prstGeom>
          <a:solidFill>
            <a:srgbClr val="29292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1pPr>
            <a:lvl2pPr marL="742950" indent="-28575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2pPr>
            <a:lvl3pPr marL="11430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3pPr>
            <a:lvl4pPr marL="16002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4pPr>
            <a:lvl5pPr marL="20574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5pPr>
            <a:lvl6pPr marL="25146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6pPr>
            <a:lvl7pPr marL="29718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7pPr>
            <a:lvl8pPr marL="34290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8pPr>
            <a:lvl9pPr marL="38862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9pPr>
          </a:lstStyle>
          <a:p>
            <a:pPr eaLnBrk="1" hangingPunct="1"/>
            <a:endParaRPr lang="ko-KR" altLang="en-US"/>
          </a:p>
        </p:txBody>
      </p:sp>
      <p:grpSp>
        <p:nvGrpSpPr>
          <p:cNvPr id="1030" name="Group 826"/>
          <p:cNvGrpSpPr>
            <a:grpSpLocks/>
          </p:cNvGrpSpPr>
          <p:nvPr userDrawn="1"/>
        </p:nvGrpSpPr>
        <p:grpSpPr bwMode="auto">
          <a:xfrm>
            <a:off x="7575550" y="6605588"/>
            <a:ext cx="2051050" cy="190500"/>
            <a:chOff x="4772" y="4161"/>
            <a:chExt cx="1292" cy="120"/>
          </a:xfrm>
        </p:grpSpPr>
        <p:pic>
          <p:nvPicPr>
            <p:cNvPr id="1031" name="Picture 819" descr="IBM-black"/>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788" y="4161"/>
              <a:ext cx="276"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20"/>
            <p:cNvSpPr txBox="1">
              <a:spLocks noChangeArrowheads="1"/>
            </p:cNvSpPr>
            <p:nvPr userDrawn="1"/>
          </p:nvSpPr>
          <p:spPr bwMode="auto">
            <a:xfrm>
              <a:off x="4772" y="4204"/>
              <a:ext cx="988" cy="77"/>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1pPr>
              <a:lvl2pPr marL="742950" indent="-28575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2pPr>
              <a:lvl3pPr marL="11430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3pPr>
              <a:lvl4pPr marL="16002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4pPr>
              <a:lvl5pPr marL="20574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5pPr>
              <a:lvl6pPr marL="25146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6pPr>
              <a:lvl7pPr marL="29718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7pPr>
              <a:lvl8pPr marL="34290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8pPr>
              <a:lvl9pPr marL="38862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9pPr>
            </a:lstStyle>
            <a:p>
              <a:pPr algn="r" eaLnBrk="1" latinLnBrk="1" hangingPunct="1">
                <a:spcBef>
                  <a:spcPct val="0"/>
                </a:spcBef>
                <a:buClrTx/>
                <a:buFontTx/>
                <a:buNone/>
              </a:pPr>
              <a:r>
                <a:rPr kumimoji="0" lang="en-US" altLang="ko-KR" sz="800"/>
                <a:t>© Copyright IBM Corporation 2017</a:t>
              </a:r>
            </a:p>
          </p:txBody>
        </p:sp>
      </p:gr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rtl="0" eaLnBrk="1" fontAlgn="base" latinLnBrk="1" hangingPunct="1">
        <a:lnSpc>
          <a:spcPct val="90000"/>
        </a:lnSpc>
        <a:spcBef>
          <a:spcPct val="0"/>
        </a:spcBef>
        <a:spcAft>
          <a:spcPct val="0"/>
        </a:spcAft>
        <a:tabLst>
          <a:tab pos="749300" algn="l"/>
        </a:tabLst>
        <a:defRPr sz="2200" b="1" kern="1200">
          <a:solidFill>
            <a:schemeClr val="tx1"/>
          </a:solidFill>
          <a:latin typeface="+mj-lt"/>
          <a:ea typeface="+mj-ea"/>
          <a:cs typeface="+mj-cs"/>
        </a:defRPr>
      </a:lvl1pPr>
      <a:lvl2pPr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2pPr>
      <a:lvl3pPr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3pPr>
      <a:lvl4pPr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4pPr>
      <a:lvl5pPr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5pPr>
      <a:lvl6pPr marL="457200"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6pPr>
      <a:lvl7pPr marL="914400"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7pPr>
      <a:lvl8pPr marL="1371600"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8pPr>
      <a:lvl9pPr marL="1828800"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9pPr>
    </p:titleStyle>
    <p:body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97777" y="1874839"/>
            <a:ext cx="94107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p:txBody>
      </p:sp>
      <p:sp>
        <p:nvSpPr>
          <p:cNvPr id="1027" name="Line 3"/>
          <p:cNvSpPr>
            <a:spLocks noChangeShapeType="1"/>
          </p:cNvSpPr>
          <p:nvPr/>
        </p:nvSpPr>
        <p:spPr bwMode="auto">
          <a:xfrm flipV="1">
            <a:off x="297525" y="549275"/>
            <a:ext cx="93109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kumimoji="0" lang="ko-KR" altLang="en-US" sz="2200">
              <a:solidFill>
                <a:srgbClr val="7889FB"/>
              </a:solidFill>
              <a:cs typeface="Arial" panose="020B0604020202020204" pitchFamily="34" charset="0"/>
            </a:endParaRPr>
          </a:p>
        </p:txBody>
      </p:sp>
      <p:sp>
        <p:nvSpPr>
          <p:cNvPr id="1028" name="Rectangle 6"/>
          <p:cNvSpPr>
            <a:spLocks noChangeArrowheads="1"/>
          </p:cNvSpPr>
          <p:nvPr/>
        </p:nvSpPr>
        <p:spPr bwMode="black">
          <a:xfrm>
            <a:off x="8222325" y="6537325"/>
            <a:ext cx="14859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200">
                <a:solidFill>
                  <a:schemeClr val="hlink"/>
                </a:solidFill>
                <a:latin typeface="Arial" panose="020B0604020202020204" pitchFamily="34" charset="0"/>
                <a:cs typeface="Arial" panose="020B0604020202020204" pitchFamily="34" charset="0"/>
              </a:defRPr>
            </a:lvl1pPr>
            <a:lvl2pPr marL="742950" indent="-285750" eaLnBrk="0" hangingPunct="0">
              <a:defRPr sz="2200">
                <a:solidFill>
                  <a:schemeClr val="hlink"/>
                </a:solidFill>
                <a:latin typeface="Arial" panose="020B0604020202020204" pitchFamily="34" charset="0"/>
                <a:cs typeface="Arial" panose="020B0604020202020204" pitchFamily="34" charset="0"/>
              </a:defRPr>
            </a:lvl2pPr>
            <a:lvl3pPr marL="1143000" indent="-228600" eaLnBrk="0" hangingPunct="0">
              <a:defRPr sz="2200">
                <a:solidFill>
                  <a:schemeClr val="hlink"/>
                </a:solidFill>
                <a:latin typeface="Arial" panose="020B0604020202020204" pitchFamily="34" charset="0"/>
                <a:cs typeface="Arial" panose="020B0604020202020204" pitchFamily="34" charset="0"/>
              </a:defRPr>
            </a:lvl3pPr>
            <a:lvl4pPr marL="1600200" indent="-228600" eaLnBrk="0" hangingPunct="0">
              <a:defRPr sz="2200">
                <a:solidFill>
                  <a:schemeClr val="hlink"/>
                </a:solidFill>
                <a:latin typeface="Arial" panose="020B0604020202020204" pitchFamily="34" charset="0"/>
                <a:cs typeface="Arial" panose="020B0604020202020204" pitchFamily="34" charset="0"/>
              </a:defRPr>
            </a:lvl4pPr>
            <a:lvl5pPr marL="2057400" indent="-228600" eaLnBrk="0" hangingPunct="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lgn="r" eaLnBrk="1" hangingPunct="1">
              <a:defRPr/>
            </a:pPr>
            <a:r>
              <a:rPr kumimoji="0" lang="en-US" altLang="ko-KR" sz="800" dirty="0">
                <a:solidFill>
                  <a:srgbClr val="000000"/>
                </a:solidFill>
                <a:ea typeface="굴림" panose="020B0600000101010101" pitchFamily="50" charset="-127"/>
              </a:rPr>
              <a:t>© 2016 IBM Corporation</a:t>
            </a:r>
            <a:endParaRPr kumimoji="0" lang="en-US" altLang="ko-KR" sz="1800" dirty="0">
              <a:solidFill>
                <a:srgbClr val="000000"/>
              </a:solidFill>
              <a:ea typeface="굴림" panose="020B0600000101010101" pitchFamily="50" charset="-127"/>
            </a:endParaRPr>
          </a:p>
        </p:txBody>
      </p:sp>
      <p:sp>
        <p:nvSpPr>
          <p:cNvPr id="114693" name="Rectangle 5"/>
          <p:cNvSpPr>
            <a:spLocks noGrp="1" noChangeArrowheads="1"/>
          </p:cNvSpPr>
          <p:nvPr>
            <p:ph type="sldNum" sz="quarter" idx="4"/>
          </p:nvPr>
        </p:nvSpPr>
        <p:spPr bwMode="black">
          <a:xfrm>
            <a:off x="197777" y="6537325"/>
            <a:ext cx="397271"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lnSpc>
                <a:spcPct val="100000"/>
              </a:lnSpc>
              <a:defRPr sz="800">
                <a:solidFill>
                  <a:schemeClr val="tx1"/>
                </a:solidFill>
                <a:ea typeface="굴림" panose="020B0600000101010101" pitchFamily="50" charset="-127"/>
              </a:defRPr>
            </a:lvl1pPr>
          </a:lstStyle>
          <a:p>
            <a:pPr>
              <a:defRPr/>
            </a:pPr>
            <a:fld id="{E0C2A94D-586F-4D6D-A306-C3B0FB6507AB}" type="slidenum">
              <a:rPr kumimoji="0" lang="en-US" altLang="ko-KR">
                <a:solidFill>
                  <a:srgbClr val="000000"/>
                </a:solidFill>
                <a:cs typeface="Arial" panose="020B0604020202020204" pitchFamily="34" charset="0"/>
              </a:rPr>
              <a:pPr>
                <a:defRPr/>
              </a:pPr>
              <a:t>‹#›</a:t>
            </a:fld>
            <a:endParaRPr kumimoji="0" lang="en-US" altLang="ko-KR">
              <a:solidFill>
                <a:srgbClr val="000000"/>
              </a:solidFill>
              <a:cs typeface="Arial" panose="020B0604020202020204" pitchFamily="34" charset="0"/>
            </a:endParaRPr>
          </a:p>
        </p:txBody>
      </p:sp>
      <p:sp>
        <p:nvSpPr>
          <p:cNvPr id="114694" name="Rectangle 6"/>
          <p:cNvSpPr>
            <a:spLocks noGrp="1" noChangeArrowheads="1"/>
          </p:cNvSpPr>
          <p:nvPr>
            <p:ph type="ftr" sz="quarter" idx="3"/>
          </p:nvPr>
        </p:nvSpPr>
        <p:spPr bwMode="auto">
          <a:xfrm>
            <a:off x="1683677" y="6537325"/>
            <a:ext cx="64389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lnSpc>
                <a:spcPct val="100000"/>
              </a:lnSpc>
              <a:defRPr sz="800">
                <a:solidFill>
                  <a:schemeClr val="tx1"/>
                </a:solidFill>
                <a:latin typeface="Arial" charset="0"/>
                <a:cs typeface="+mn-cs"/>
              </a:defRPr>
            </a:lvl1pPr>
          </a:lstStyle>
          <a:p>
            <a:pPr>
              <a:defRPr/>
            </a:pPr>
            <a:r>
              <a:rPr kumimoji="0" lang="en-US">
                <a:solidFill>
                  <a:srgbClr val="000000"/>
                </a:solidFill>
                <a:ea typeface="+mn-ea"/>
              </a:rPr>
              <a:t>IBM Confidential</a:t>
            </a:r>
          </a:p>
        </p:txBody>
      </p:sp>
      <p:sp>
        <p:nvSpPr>
          <p:cNvPr id="114695" name="Rectangle 7"/>
          <p:cNvSpPr>
            <a:spLocks noGrp="1" noChangeArrowheads="1"/>
          </p:cNvSpPr>
          <p:nvPr>
            <p:ph type="dt" sz="half" idx="2"/>
          </p:nvPr>
        </p:nvSpPr>
        <p:spPr bwMode="auto">
          <a:xfrm>
            <a:off x="595048" y="6537325"/>
            <a:ext cx="1088629"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eaLnBrk="1" hangingPunct="1">
              <a:lnSpc>
                <a:spcPct val="100000"/>
              </a:lnSpc>
              <a:defRPr sz="800">
                <a:solidFill>
                  <a:schemeClr val="tx1"/>
                </a:solidFill>
                <a:latin typeface="Arial" pitchFamily="34" charset="0"/>
                <a:ea typeface="굴림" pitchFamily="50" charset="-127"/>
                <a:cs typeface="Arial" pitchFamily="34" charset="0"/>
              </a:defRPr>
            </a:lvl1pPr>
          </a:lstStyle>
          <a:p>
            <a:pPr>
              <a:defRPr/>
            </a:pPr>
            <a:fld id="{C937954F-4F70-4807-ADEC-CBA0A20C5711}" type="datetime3">
              <a:rPr kumimoji="0" lang="en-US" altLang="ko-KR">
                <a:solidFill>
                  <a:srgbClr val="000000"/>
                </a:solidFill>
              </a:rPr>
              <a:pPr>
                <a:defRPr/>
              </a:pPr>
              <a:t>6 March 2018</a:t>
            </a:fld>
            <a:endParaRPr kumimoji="0" lang="en-US" altLang="ko-KR">
              <a:solidFill>
                <a:srgbClr val="000000"/>
              </a:solidFill>
            </a:endParaRPr>
          </a:p>
        </p:txBody>
      </p:sp>
      <p:pic>
        <p:nvPicPr>
          <p:cNvPr id="1032" name="Picture 8" descr="R120_G137_B251-2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70434" y="227014"/>
            <a:ext cx="63804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9"/>
          <p:cNvSpPr>
            <a:spLocks noGrp="1" noChangeArrowheads="1"/>
          </p:cNvSpPr>
          <p:nvPr>
            <p:ph type="title"/>
          </p:nvPr>
        </p:nvSpPr>
        <p:spPr bwMode="auto">
          <a:xfrm>
            <a:off x="197777" y="593726"/>
            <a:ext cx="94107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a:t>Click to edit Master title style</a:t>
            </a:r>
          </a:p>
        </p:txBody>
      </p:sp>
    </p:spTree>
    <p:extLst>
      <p:ext uri="{BB962C8B-B14F-4D97-AF65-F5344CB8AC3E}">
        <p14:creationId xmlns:p14="http://schemas.microsoft.com/office/powerpoint/2010/main" val="255587370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91" r:id="rId13"/>
  </p:sldLayoutIdLst>
  <p:hf hdr="0" ftr="0" dt="0"/>
  <p:txStyles>
    <p:titleStyle>
      <a:lvl1pPr algn="l" rtl="0" eaLnBrk="0" fontAlgn="base" hangingPunct="0">
        <a:lnSpc>
          <a:spcPct val="90000"/>
        </a:lnSpc>
        <a:spcBef>
          <a:spcPct val="0"/>
        </a:spcBef>
        <a:spcAft>
          <a:spcPct val="0"/>
        </a:spcAft>
        <a:defRPr sz="2000" b="1">
          <a:solidFill>
            <a:schemeClr val="hlink"/>
          </a:solidFill>
          <a:latin typeface="+mj-lt"/>
          <a:ea typeface="+mj-ea"/>
          <a:cs typeface="+mj-cs"/>
        </a:defRPr>
      </a:lvl1pPr>
      <a:lvl2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2pPr>
      <a:lvl3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3pPr>
      <a:lvl4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4pPr>
      <a:lvl5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5pPr>
      <a:lvl6pPr marL="457200" algn="l" rtl="0" fontAlgn="base">
        <a:lnSpc>
          <a:spcPct val="90000"/>
        </a:lnSpc>
        <a:spcBef>
          <a:spcPct val="0"/>
        </a:spcBef>
        <a:spcAft>
          <a:spcPct val="0"/>
        </a:spcAft>
        <a:defRPr sz="2200">
          <a:solidFill>
            <a:schemeClr val="hlink"/>
          </a:solidFill>
          <a:latin typeface="Arial" charset="0"/>
          <a:cs typeface="Arial" charset="0"/>
        </a:defRPr>
      </a:lvl6pPr>
      <a:lvl7pPr marL="914400" algn="l" rtl="0" fontAlgn="base">
        <a:lnSpc>
          <a:spcPct val="90000"/>
        </a:lnSpc>
        <a:spcBef>
          <a:spcPct val="0"/>
        </a:spcBef>
        <a:spcAft>
          <a:spcPct val="0"/>
        </a:spcAft>
        <a:defRPr sz="2200">
          <a:solidFill>
            <a:schemeClr val="hlink"/>
          </a:solidFill>
          <a:latin typeface="Arial" charset="0"/>
          <a:cs typeface="Arial" charset="0"/>
        </a:defRPr>
      </a:lvl7pPr>
      <a:lvl8pPr marL="1371600" algn="l" rtl="0" fontAlgn="base">
        <a:lnSpc>
          <a:spcPct val="90000"/>
        </a:lnSpc>
        <a:spcBef>
          <a:spcPct val="0"/>
        </a:spcBef>
        <a:spcAft>
          <a:spcPct val="0"/>
        </a:spcAft>
        <a:defRPr sz="2200">
          <a:solidFill>
            <a:schemeClr val="hlink"/>
          </a:solidFill>
          <a:latin typeface="Arial" charset="0"/>
          <a:cs typeface="Arial" charset="0"/>
        </a:defRPr>
      </a:lvl8pPr>
      <a:lvl9pPr marL="1828800" algn="l" rtl="0" fontAlgn="base">
        <a:lnSpc>
          <a:spcPct val="90000"/>
        </a:lnSpc>
        <a:spcBef>
          <a:spcPct val="0"/>
        </a:spcBef>
        <a:spcAft>
          <a:spcPct val="0"/>
        </a:spcAft>
        <a:defRPr sz="22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a:solidFill>
            <a:schemeClr val="tx1"/>
          </a:solidFill>
          <a:latin typeface="+mn-lt"/>
          <a:cs typeface="+mn-cs"/>
        </a:defRPr>
      </a:lvl2pPr>
      <a:lvl3pPr marL="855663" indent="-173038" algn="l" rtl="0" eaLnBrk="0" fontAlgn="base" hangingPunct="0">
        <a:spcBef>
          <a:spcPct val="0"/>
        </a:spcBef>
        <a:spcAft>
          <a:spcPct val="0"/>
        </a:spcAft>
        <a:buClr>
          <a:schemeClr val="tx1"/>
        </a:buClr>
        <a:buChar char="•"/>
        <a:defRPr sz="1600">
          <a:solidFill>
            <a:schemeClr val="tx1"/>
          </a:solidFill>
          <a:latin typeface="+mn-lt"/>
          <a:cs typeface="+mn-cs"/>
        </a:defRPr>
      </a:lvl3pPr>
      <a:lvl4pPr marL="1203325" indent="-173038" algn="l" rtl="0" eaLnBrk="0" fontAlgn="base" hangingPunct="0">
        <a:spcBef>
          <a:spcPct val="20000"/>
        </a:spcBef>
        <a:spcAft>
          <a:spcPct val="0"/>
        </a:spcAft>
        <a:buClr>
          <a:schemeClr val="bg1"/>
        </a:buClr>
        <a:defRPr sz="1600">
          <a:solidFill>
            <a:schemeClr val="bg1"/>
          </a:solidFill>
          <a:latin typeface="+mn-lt"/>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5"/>
          <p:cNvSpPr txBox="1">
            <a:spLocks noChangeArrowheads="1"/>
          </p:cNvSpPr>
          <p:nvPr/>
        </p:nvSpPr>
        <p:spPr bwMode="auto">
          <a:xfrm>
            <a:off x="4879975" y="6657975"/>
            <a:ext cx="1397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1pPr>
            <a:lvl2pPr marL="742950" indent="-28575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2pPr>
            <a:lvl3pPr marL="11430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3pPr>
            <a:lvl4pPr marL="16002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4pPr>
            <a:lvl5pPr marL="20574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5pPr>
            <a:lvl6pPr marL="25146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6pPr>
            <a:lvl7pPr marL="29718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7pPr>
            <a:lvl8pPr marL="34290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8pPr>
            <a:lvl9pPr marL="38862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9pPr>
          </a:lstStyle>
          <a:p>
            <a:pPr eaLnBrk="1" latinLnBrk="1" hangingPunct="1">
              <a:spcBef>
                <a:spcPct val="0"/>
              </a:spcBef>
              <a:buClrTx/>
              <a:buFontTx/>
              <a:buNone/>
            </a:pPr>
            <a:fld id="{5D9F9CA8-E5E8-4A90-9D8E-1AD6352EE521}" type="slidenum">
              <a:rPr kumimoji="0" lang="en-US" altLang="ko-KR" sz="900">
                <a:solidFill>
                  <a:srgbClr val="666666"/>
                </a:solidFill>
              </a:rPr>
              <a:pPr eaLnBrk="1" latinLnBrk="1" hangingPunct="1">
                <a:spcBef>
                  <a:spcPct val="0"/>
                </a:spcBef>
                <a:buClrTx/>
                <a:buFontTx/>
                <a:buNone/>
              </a:pPr>
              <a:t>‹#›</a:t>
            </a:fld>
            <a:endParaRPr kumimoji="0" lang="en-US" altLang="ko-KR" sz="900">
              <a:solidFill>
                <a:srgbClr val="666666"/>
              </a:solidFill>
            </a:endParaRPr>
          </a:p>
        </p:txBody>
      </p:sp>
      <p:sp>
        <p:nvSpPr>
          <p:cNvPr id="1029" name="Rectangle 756"/>
          <p:cNvSpPr>
            <a:spLocks noChangeArrowheads="1"/>
          </p:cNvSpPr>
          <p:nvPr userDrawn="1"/>
        </p:nvSpPr>
        <p:spPr bwMode="auto">
          <a:xfrm>
            <a:off x="258763" y="728192"/>
            <a:ext cx="9371012" cy="36512"/>
          </a:xfrm>
          <a:prstGeom prst="rect">
            <a:avLst/>
          </a:prstGeom>
          <a:solidFill>
            <a:srgbClr val="29292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1pPr>
            <a:lvl2pPr marL="742950" indent="-28575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2pPr>
            <a:lvl3pPr marL="11430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3pPr>
            <a:lvl4pPr marL="16002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4pPr>
            <a:lvl5pPr marL="20574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5pPr>
            <a:lvl6pPr marL="25146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6pPr>
            <a:lvl7pPr marL="29718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7pPr>
            <a:lvl8pPr marL="34290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8pPr>
            <a:lvl9pPr marL="38862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9pPr>
          </a:lstStyle>
          <a:p>
            <a:pPr eaLnBrk="1" hangingPunct="1"/>
            <a:endParaRPr lang="ko-KR" altLang="en-US"/>
          </a:p>
        </p:txBody>
      </p:sp>
      <p:grpSp>
        <p:nvGrpSpPr>
          <p:cNvPr id="1030" name="Group 826"/>
          <p:cNvGrpSpPr>
            <a:grpSpLocks/>
          </p:cNvGrpSpPr>
          <p:nvPr userDrawn="1"/>
        </p:nvGrpSpPr>
        <p:grpSpPr bwMode="auto">
          <a:xfrm>
            <a:off x="7575550" y="6605588"/>
            <a:ext cx="2051050" cy="190500"/>
            <a:chOff x="4772" y="4161"/>
            <a:chExt cx="1292" cy="120"/>
          </a:xfrm>
        </p:grpSpPr>
        <p:pic>
          <p:nvPicPr>
            <p:cNvPr id="1031" name="Picture 819" descr="IBM-black"/>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788" y="4161"/>
              <a:ext cx="276"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20"/>
            <p:cNvSpPr txBox="1">
              <a:spLocks noChangeArrowheads="1"/>
            </p:cNvSpPr>
            <p:nvPr userDrawn="1"/>
          </p:nvSpPr>
          <p:spPr bwMode="auto">
            <a:xfrm>
              <a:off x="4772" y="4204"/>
              <a:ext cx="988" cy="77"/>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1pPr>
              <a:lvl2pPr marL="742950" indent="-28575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2pPr>
              <a:lvl3pPr marL="11430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3pPr>
              <a:lvl4pPr marL="16002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4pPr>
              <a:lvl5pPr marL="2057400" indent="-228600" algn="ctr">
                <a:spcBef>
                  <a:spcPct val="20000"/>
                </a:spcBef>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5pPr>
              <a:lvl6pPr marL="25146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6pPr>
              <a:lvl7pPr marL="29718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7pPr>
              <a:lvl8pPr marL="34290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8pPr>
              <a:lvl9pPr marL="3886200" indent="-228600" algn="ctr" eaLnBrk="0" fontAlgn="base" hangingPunct="0">
                <a:spcBef>
                  <a:spcPct val="20000"/>
                </a:spcBef>
                <a:spcAft>
                  <a:spcPct val="0"/>
                </a:spcAft>
                <a:buClr>
                  <a:srgbClr val="5F5F5F"/>
                </a:buClr>
                <a:buFont typeface="Wingdings" panose="05000000000000000000" pitchFamily="2" charset="2"/>
                <a:buChar char=""/>
                <a:defRPr kumimoji="1" sz="1100">
                  <a:solidFill>
                    <a:schemeClr val="tx1"/>
                  </a:solidFill>
                  <a:latin typeface="Arial" panose="020B0604020202020204" pitchFamily="34" charset="0"/>
                  <a:ea typeface="맑은 고딕" panose="020B0503020000020004" pitchFamily="50" charset="-127"/>
                </a:defRPr>
              </a:lvl9pPr>
            </a:lstStyle>
            <a:p>
              <a:pPr algn="r" eaLnBrk="1" latinLnBrk="1" hangingPunct="1">
                <a:spcBef>
                  <a:spcPct val="0"/>
                </a:spcBef>
                <a:buClrTx/>
                <a:buFontTx/>
                <a:buNone/>
              </a:pPr>
              <a:r>
                <a:rPr kumimoji="0" lang="en-US" altLang="ko-KR" sz="800" dirty="0"/>
                <a:t>© Copyright IBM Corporation 2017</a:t>
              </a:r>
            </a:p>
          </p:txBody>
        </p:sp>
      </p:grpSp>
    </p:spTree>
    <p:extLst>
      <p:ext uri="{BB962C8B-B14F-4D97-AF65-F5344CB8AC3E}">
        <p14:creationId xmlns:p14="http://schemas.microsoft.com/office/powerpoint/2010/main" val="407060651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rtl="0" eaLnBrk="1" fontAlgn="base" latinLnBrk="1" hangingPunct="1">
        <a:lnSpc>
          <a:spcPct val="90000"/>
        </a:lnSpc>
        <a:spcBef>
          <a:spcPct val="0"/>
        </a:spcBef>
        <a:spcAft>
          <a:spcPct val="0"/>
        </a:spcAft>
        <a:tabLst>
          <a:tab pos="749300" algn="l"/>
        </a:tabLst>
        <a:defRPr sz="2200" b="1" kern="1200">
          <a:solidFill>
            <a:schemeClr val="tx1"/>
          </a:solidFill>
          <a:latin typeface="+mj-lt"/>
          <a:ea typeface="+mj-ea"/>
          <a:cs typeface="+mj-cs"/>
        </a:defRPr>
      </a:lvl1pPr>
      <a:lvl2pPr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2pPr>
      <a:lvl3pPr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3pPr>
      <a:lvl4pPr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4pPr>
      <a:lvl5pPr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5pPr>
      <a:lvl6pPr marL="457200"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6pPr>
      <a:lvl7pPr marL="914400"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7pPr>
      <a:lvl8pPr marL="1371600"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8pPr>
      <a:lvl9pPr marL="1828800" algn="l" rtl="0" eaLnBrk="1" fontAlgn="base" latinLnBrk="1" hangingPunct="1">
        <a:lnSpc>
          <a:spcPct val="90000"/>
        </a:lnSpc>
        <a:spcBef>
          <a:spcPct val="0"/>
        </a:spcBef>
        <a:spcAft>
          <a:spcPct val="0"/>
        </a:spcAft>
        <a:tabLst>
          <a:tab pos="749300" algn="l"/>
        </a:tabLst>
        <a:defRPr sz="2200" b="1">
          <a:solidFill>
            <a:schemeClr val="tx1"/>
          </a:solidFill>
          <a:latin typeface="Arial" panose="020B0604020202020204" pitchFamily="34" charset="0"/>
          <a:ea typeface="맑은 고딕" panose="020B0503020000020004" pitchFamily="50" charset="-127"/>
          <a:cs typeface="Arial" panose="020B0604020202020204" pitchFamily="34" charset="0"/>
        </a:defRPr>
      </a:lvl9pPr>
    </p:titleStyle>
    <p:body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6.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jpeg"/><Relationship Id="rId11" Type="http://schemas.openxmlformats.org/officeDocument/2006/relationships/image" Target="../media/image55.png"/><Relationship Id="rId5" Type="http://schemas.openxmlformats.org/officeDocument/2006/relationships/image" Target="../media/image49.jpe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61.pn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jpeg"/><Relationship Id="rId14" Type="http://schemas.openxmlformats.org/officeDocument/2006/relationships/image" Target="../media/image73.png"/><Relationship Id="rId22"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87.jpe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2.xml"/><Relationship Id="rId16" Type="http://schemas.openxmlformats.org/officeDocument/2006/relationships/image" Target="../media/image96.jpeg"/><Relationship Id="rId1" Type="http://schemas.openxmlformats.org/officeDocument/2006/relationships/slideLayout" Target="../slideLayouts/slideLayout18.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jpeg"/><Relationship Id="rId4" Type="http://schemas.openxmlformats.org/officeDocument/2006/relationships/image" Target="../media/image24.emf"/><Relationship Id="rId9" Type="http://schemas.openxmlformats.org/officeDocument/2006/relationships/image" Target="../media/image89.png"/><Relationship Id="rId14"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08.png"/><Relationship Id="rId3" Type="http://schemas.openxmlformats.org/officeDocument/2006/relationships/image" Target="../media/image104.jpeg"/><Relationship Id="rId7" Type="http://schemas.openxmlformats.org/officeDocument/2006/relationships/image" Target="../media/image20.png"/><Relationship Id="rId12"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17.xml"/><Relationship Id="rId6" Type="http://schemas.openxmlformats.org/officeDocument/2006/relationships/image" Target="../media/image19.png"/><Relationship Id="rId11" Type="http://schemas.openxmlformats.org/officeDocument/2006/relationships/image" Target="../media/image38.png"/><Relationship Id="rId5" Type="http://schemas.openxmlformats.org/officeDocument/2006/relationships/image" Target="../media/image106.png"/><Relationship Id="rId10" Type="http://schemas.openxmlformats.org/officeDocument/2006/relationships/image" Target="../media/image37.png"/><Relationship Id="rId4" Type="http://schemas.openxmlformats.org/officeDocument/2006/relationships/image" Target="../media/image105.png"/><Relationship Id="rId9" Type="http://schemas.openxmlformats.org/officeDocument/2006/relationships/image" Target="../media/image36.png"/><Relationship Id="rId1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jpeg"/><Relationship Id="rId16" Type="http://schemas.openxmlformats.org/officeDocument/2006/relationships/image" Target="../media/image18.png"/><Relationship Id="rId1" Type="http://schemas.openxmlformats.org/officeDocument/2006/relationships/slideLayout" Target="../slideLayouts/slideLayout30.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5.png"/><Relationship Id="rId1" Type="http://schemas.openxmlformats.org/officeDocument/2006/relationships/slideLayout" Target="../slideLayouts/slideLayout17.xml"/><Relationship Id="rId6" Type="http://schemas.openxmlformats.org/officeDocument/2006/relationships/image" Target="../media/image113.jpeg"/><Relationship Id="rId5" Type="http://schemas.openxmlformats.org/officeDocument/2006/relationships/image" Target="../media/image112.png"/><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5.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0.png"/><Relationship Id="rId9" Type="http://schemas.openxmlformats.org/officeDocument/2006/relationships/image" Target="../media/image119.png"/></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20.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8.png"/><Relationship Id="rId5" Type="http://schemas.openxmlformats.org/officeDocument/2006/relationships/image" Target="../media/image123.png"/><Relationship Id="rId4" Type="http://schemas.openxmlformats.org/officeDocument/2006/relationships/image" Target="../media/image122.png"/></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0.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8.xml"/><Relationship Id="rId4" Type="http://schemas.openxmlformats.org/officeDocument/2006/relationships/image" Target="../media/image126.png"/></Relationships>
</file>

<file path=ppt/slides/_rels/slide2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17.xml"/><Relationship Id="rId6" Type="http://schemas.openxmlformats.org/officeDocument/2006/relationships/image" Target="../media/image130.png"/><Relationship Id="rId5" Type="http://schemas.openxmlformats.org/officeDocument/2006/relationships/image" Target="../media/image107.png"/><Relationship Id="rId4" Type="http://schemas.openxmlformats.org/officeDocument/2006/relationships/image" Target="../media/image129.png"/></Relationships>
</file>

<file path=ppt/slides/_rels/slide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35.png"/><Relationship Id="rId4" Type="http://schemas.openxmlformats.org/officeDocument/2006/relationships/image" Target="../media/image134.png"/></Relationships>
</file>

<file path=ppt/slides/_rels/slide2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18.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jpeg"/><Relationship Id="rId7" Type="http://schemas.openxmlformats.org/officeDocument/2006/relationships/image" Target="../media/image22.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emf"/></Relationships>
</file>

<file path=ppt/slides/_rels/slide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8.xml"/><Relationship Id="rId4" Type="http://schemas.openxmlformats.org/officeDocument/2006/relationships/image" Target="../media/image151.png"/></Relationships>
</file>

<file path=ppt/slides/_rels/slide32.xml.rels><?xml version="1.0" encoding="UTF-8" standalone="yes"?>
<Relationships xmlns="http://schemas.openxmlformats.org/package/2006/relationships"><Relationship Id="rId8" Type="http://schemas.openxmlformats.org/officeDocument/2006/relationships/image" Target="../media/image156.jpeg"/><Relationship Id="rId3" Type="http://schemas.openxmlformats.org/officeDocument/2006/relationships/image" Target="../media/image152.png"/><Relationship Id="rId7" Type="http://schemas.openxmlformats.org/officeDocument/2006/relationships/image" Target="../media/image155.jpe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54.emf"/><Relationship Id="rId5" Type="http://schemas.openxmlformats.org/officeDocument/2006/relationships/image" Target="../media/image153.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6.emf"/><Relationship Id="rId3" Type="http://schemas.openxmlformats.org/officeDocument/2006/relationships/notesSlide" Target="../notesSlides/notesSlide12.xml"/><Relationship Id="rId21" Type="http://schemas.openxmlformats.org/officeDocument/2006/relationships/image" Target="../media/image84.png"/><Relationship Id="rId7" Type="http://schemas.openxmlformats.org/officeDocument/2006/relationships/image" Target="../media/image158.emf"/><Relationship Id="rId12" Type="http://schemas.openxmlformats.org/officeDocument/2006/relationships/image" Target="../media/image163.png"/><Relationship Id="rId17" Type="http://schemas.openxmlformats.org/officeDocument/2006/relationships/image" Target="../media/image24.emf"/><Relationship Id="rId2" Type="http://schemas.openxmlformats.org/officeDocument/2006/relationships/slideLayout" Target="../slideLayouts/slideLayout23.xml"/><Relationship Id="rId16" Type="http://schemas.openxmlformats.org/officeDocument/2006/relationships/image" Target="../media/image22.emf"/><Relationship Id="rId20" Type="http://schemas.openxmlformats.org/officeDocument/2006/relationships/oleObject" Target="../embeddings/oleObject3.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62.png"/><Relationship Id="rId5" Type="http://schemas.openxmlformats.org/officeDocument/2006/relationships/image" Target="../media/image157.emf"/><Relationship Id="rId15" Type="http://schemas.openxmlformats.org/officeDocument/2006/relationships/image" Target="../media/image165.png"/><Relationship Id="rId10" Type="http://schemas.openxmlformats.org/officeDocument/2006/relationships/image" Target="../media/image161.png"/><Relationship Id="rId19" Type="http://schemas.openxmlformats.org/officeDocument/2006/relationships/image" Target="../media/image167.png"/><Relationship Id="rId4" Type="http://schemas.openxmlformats.org/officeDocument/2006/relationships/oleObject" Target="../embeddings/oleObject1.bin"/><Relationship Id="rId9" Type="http://schemas.openxmlformats.org/officeDocument/2006/relationships/image" Target="../media/image160.png"/><Relationship Id="rId14" Type="http://schemas.openxmlformats.org/officeDocument/2006/relationships/image" Target="../media/image4.jpeg"/><Relationship Id="rId22"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170.png"/><Relationship Id="rId4" Type="http://schemas.openxmlformats.org/officeDocument/2006/relationships/image" Target="../media/image169.png"/></Relationships>
</file>

<file path=ppt/slides/_rels/slide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png"/><Relationship Id="rId18" Type="http://schemas.openxmlformats.org/officeDocument/2006/relationships/image" Target="../media/image92.png"/><Relationship Id="rId3" Type="http://schemas.openxmlformats.org/officeDocument/2006/relationships/image" Target="../media/image171.png"/><Relationship Id="rId21" Type="http://schemas.openxmlformats.org/officeDocument/2006/relationships/image" Target="../media/image96.jpeg"/><Relationship Id="rId7" Type="http://schemas.openxmlformats.org/officeDocument/2006/relationships/image" Target="../media/image24.emf"/><Relationship Id="rId12" Type="http://schemas.openxmlformats.org/officeDocument/2006/relationships/image" Target="../media/image174.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jpeg"/><Relationship Id="rId20" Type="http://schemas.openxmlformats.org/officeDocument/2006/relationships/image" Target="../media/image95.png"/><Relationship Id="rId1" Type="http://schemas.openxmlformats.org/officeDocument/2006/relationships/slideLayout" Target="../slideLayouts/slideLayout18.xml"/><Relationship Id="rId6" Type="http://schemas.openxmlformats.org/officeDocument/2006/relationships/image" Target="../media/image93.png"/><Relationship Id="rId11" Type="http://schemas.openxmlformats.org/officeDocument/2006/relationships/image" Target="../media/image87.jpeg"/><Relationship Id="rId5" Type="http://schemas.openxmlformats.org/officeDocument/2006/relationships/image" Target="../media/image57.png"/><Relationship Id="rId15" Type="http://schemas.openxmlformats.org/officeDocument/2006/relationships/image" Target="../media/image175.jpeg"/><Relationship Id="rId10" Type="http://schemas.openxmlformats.org/officeDocument/2006/relationships/image" Target="../media/image86.png"/><Relationship Id="rId19" Type="http://schemas.openxmlformats.org/officeDocument/2006/relationships/image" Target="../media/image94.png"/><Relationship Id="rId4" Type="http://schemas.openxmlformats.org/officeDocument/2006/relationships/image" Target="../media/image172.png"/><Relationship Id="rId9" Type="http://schemas.openxmlformats.org/officeDocument/2006/relationships/image" Target="../media/image173.jpeg"/><Relationship Id="rId14" Type="http://schemas.openxmlformats.org/officeDocument/2006/relationships/image" Target="../media/image89.png"/><Relationship Id="rId22"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77.jpeg"/></Relationships>
</file>

<file path=ppt/slides/_rels/slide3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1.png"/><Relationship Id="rId2" Type="http://schemas.openxmlformats.org/officeDocument/2006/relationships/notesSlide" Target="../notesSlides/notesSlide15.xml"/><Relationship Id="rId16" Type="http://schemas.openxmlformats.org/officeDocument/2006/relationships/image" Target="../media/image190.png"/><Relationship Id="rId1" Type="http://schemas.openxmlformats.org/officeDocument/2006/relationships/slideLayout" Target="../slideLayouts/slideLayout13.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77.jpeg"/><Relationship Id="rId10" Type="http://schemas.openxmlformats.org/officeDocument/2006/relationships/image" Target="../media/image185.png"/><Relationship Id="rId4" Type="http://schemas.openxmlformats.org/officeDocument/2006/relationships/image" Target="../media/image179.jpeg"/><Relationship Id="rId9" Type="http://schemas.openxmlformats.org/officeDocument/2006/relationships/image" Target="../media/image184.png"/><Relationship Id="rId14" Type="http://schemas.openxmlformats.org/officeDocument/2006/relationships/image" Target="../media/image189.png"/></Relationships>
</file>

<file path=ppt/slides/_rels/slide39.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2.png"/><Relationship Id="rId7" Type="http://schemas.openxmlformats.org/officeDocument/2006/relationships/image" Target="../media/image195.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94.wmf"/><Relationship Id="rId5" Type="http://schemas.openxmlformats.org/officeDocument/2006/relationships/image" Target="../media/image193.jpeg"/><Relationship Id="rId4" Type="http://schemas.openxmlformats.org/officeDocument/2006/relationships/hyperlink" Target="http://images.google.com/imgres?imgurl=http://media.marketwire.com/attachments/200902/505229_eloqua_logo_red_RGB_451x80.png&amp;imgrefurl=http://www.marketwire.com/press-release/Eloqua-NYSE-JMP-991200.html&amp;usg=__64XVDmUrIBwHICp9kCxj6kUDyJk=&amp;h=53&amp;w=300&amp;sz=9&amp;hl=en&amp;start=3&amp;tbnid=j9GJjhvCrSSxuM:&amp;tbnh=20&amp;tbnw=116&amp;prev=/images?q=eloqua+logo&amp;gbv=2&amp;hl=en" TargetMode="External"/><Relationship Id="rId9" Type="http://schemas.openxmlformats.org/officeDocument/2006/relationships/image" Target="../media/image197.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10" Type="http://schemas.openxmlformats.org/officeDocument/2006/relationships/image" Target="../media/image29.png"/><Relationship Id="rId4" Type="http://schemas.openxmlformats.org/officeDocument/2006/relationships/image" Target="../media/image4.jpeg"/><Relationship Id="rId9" Type="http://schemas.openxmlformats.org/officeDocument/2006/relationships/image" Target="../media/image28.png"/></Relationships>
</file>

<file path=ppt/slides/_rels/slide40.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23.png"/><Relationship Id="rId7"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99.png"/><Relationship Id="rId5" Type="http://schemas.openxmlformats.org/officeDocument/2006/relationships/image" Target="../media/image198.jpeg"/><Relationship Id="rId10" Type="http://schemas.openxmlformats.org/officeDocument/2006/relationships/image" Target="../media/image203.png"/><Relationship Id="rId4" Type="http://schemas.openxmlformats.org/officeDocument/2006/relationships/image" Target="../media/image24.emf"/><Relationship Id="rId9" Type="http://schemas.openxmlformats.org/officeDocument/2006/relationships/image" Target="../media/image202.jpeg"/></Relationships>
</file>

<file path=ppt/slides/_rels/slide4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12.png"/><Relationship Id="rId18" Type="http://schemas.openxmlformats.org/officeDocument/2006/relationships/image" Target="../media/image215.png"/><Relationship Id="rId3" Type="http://schemas.openxmlformats.org/officeDocument/2006/relationships/image" Target="../media/image84.png"/><Relationship Id="rId21" Type="http://schemas.openxmlformats.org/officeDocument/2006/relationships/image" Target="../media/image177.jpeg"/><Relationship Id="rId7" Type="http://schemas.openxmlformats.org/officeDocument/2006/relationships/image" Target="../media/image207.png"/><Relationship Id="rId12" Type="http://schemas.openxmlformats.org/officeDocument/2006/relationships/image" Target="../media/image211.png"/><Relationship Id="rId17" Type="http://schemas.openxmlformats.org/officeDocument/2006/relationships/image" Target="../media/image214.png"/><Relationship Id="rId2" Type="http://schemas.openxmlformats.org/officeDocument/2006/relationships/notesSlide" Target="../notesSlides/notesSlide18.xml"/><Relationship Id="rId16" Type="http://schemas.openxmlformats.org/officeDocument/2006/relationships/image" Target="../media/image213.png"/><Relationship Id="rId20" Type="http://schemas.openxmlformats.org/officeDocument/2006/relationships/image" Target="../media/image24.emf"/><Relationship Id="rId1" Type="http://schemas.openxmlformats.org/officeDocument/2006/relationships/slideLayout" Target="../slideLayouts/slideLayout18.xml"/><Relationship Id="rId6" Type="http://schemas.openxmlformats.org/officeDocument/2006/relationships/image" Target="../media/image206.png"/><Relationship Id="rId11" Type="http://schemas.openxmlformats.org/officeDocument/2006/relationships/image" Target="../media/image210.png"/><Relationship Id="rId5" Type="http://schemas.openxmlformats.org/officeDocument/2006/relationships/image" Target="../media/image205.jpeg"/><Relationship Id="rId15" Type="http://schemas.openxmlformats.org/officeDocument/2006/relationships/image" Target="../media/image57.png"/><Relationship Id="rId10" Type="http://schemas.openxmlformats.org/officeDocument/2006/relationships/image" Target="../media/image209.png"/><Relationship Id="rId19" Type="http://schemas.openxmlformats.org/officeDocument/2006/relationships/image" Target="../media/image216.png"/><Relationship Id="rId4" Type="http://schemas.openxmlformats.org/officeDocument/2006/relationships/image" Target="../media/image204.png"/><Relationship Id="rId9" Type="http://schemas.openxmlformats.org/officeDocument/2006/relationships/image" Target="../media/image208.png"/><Relationship Id="rId14" Type="http://schemas.openxmlformats.org/officeDocument/2006/relationships/image" Target="../media/image172.png"/></Relationships>
</file>

<file path=ppt/slides/_rels/slide43.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png"/><Relationship Id="rId1" Type="http://schemas.openxmlformats.org/officeDocument/2006/relationships/slideLayout" Target="../slideLayouts/slideLayout13.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44.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4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4.png"/><Relationship Id="rId7" Type="http://schemas.openxmlformats.org/officeDocument/2006/relationships/image" Target="../media/image22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77.jpeg"/><Relationship Id="rId5" Type="http://schemas.openxmlformats.org/officeDocument/2006/relationships/image" Target="../media/image228.png"/><Relationship Id="rId4" Type="http://schemas.openxmlformats.org/officeDocument/2006/relationships/image" Target="../media/image225.png"/><Relationship Id="rId9" Type="http://schemas.openxmlformats.org/officeDocument/2006/relationships/image" Target="../media/image231.png"/></Relationships>
</file>

<file path=ppt/slides/_rels/slide4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234.png"/></Relationships>
</file>

<file path=ppt/slides/_rels/slide4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8" Type="http://schemas.openxmlformats.org/officeDocument/2006/relationships/image" Target="../media/image158.emf"/><Relationship Id="rId13" Type="http://schemas.openxmlformats.org/officeDocument/2006/relationships/image" Target="../media/image24.emf"/><Relationship Id="rId18" Type="http://schemas.openxmlformats.org/officeDocument/2006/relationships/image" Target="../media/image4.jpeg"/><Relationship Id="rId3" Type="http://schemas.openxmlformats.org/officeDocument/2006/relationships/image" Target="../media/image84.png"/><Relationship Id="rId7" Type="http://schemas.openxmlformats.org/officeDocument/2006/relationships/oleObject" Target="../embeddings/oleObject5.bin"/><Relationship Id="rId12" Type="http://schemas.openxmlformats.org/officeDocument/2006/relationships/image" Target="../media/image239.png"/><Relationship Id="rId17" Type="http://schemas.openxmlformats.org/officeDocument/2006/relationships/oleObject" Target="../embeddings/oleObject7.bin"/><Relationship Id="rId2" Type="http://schemas.openxmlformats.org/officeDocument/2006/relationships/slideLayout" Target="../slideLayouts/slideLayout13.xml"/><Relationship Id="rId16" Type="http://schemas.openxmlformats.org/officeDocument/2006/relationships/image" Target="../media/image241.png"/><Relationship Id="rId1" Type="http://schemas.openxmlformats.org/officeDocument/2006/relationships/vmlDrawing" Target="../drawings/vmlDrawing2.vml"/><Relationship Id="rId6" Type="http://schemas.openxmlformats.org/officeDocument/2006/relationships/image" Target="../media/image237.png"/><Relationship Id="rId11" Type="http://schemas.openxmlformats.org/officeDocument/2006/relationships/image" Target="../media/image165.png"/><Relationship Id="rId5" Type="http://schemas.openxmlformats.org/officeDocument/2006/relationships/image" Target="../media/image236.png"/><Relationship Id="rId15" Type="http://schemas.openxmlformats.org/officeDocument/2006/relationships/image" Target="../media/image240.png"/><Relationship Id="rId10" Type="http://schemas.openxmlformats.org/officeDocument/2006/relationships/image" Target="../media/image238.png"/><Relationship Id="rId19" Type="http://schemas.openxmlformats.org/officeDocument/2006/relationships/image" Target="../media/image242.png"/><Relationship Id="rId4" Type="http://schemas.openxmlformats.org/officeDocument/2006/relationships/image" Target="../media/image235.png"/><Relationship Id="rId9" Type="http://schemas.openxmlformats.org/officeDocument/2006/relationships/oleObject" Target="../embeddings/oleObject6.bin"/><Relationship Id="rId1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3.xml"/><Relationship Id="rId5" Type="http://schemas.openxmlformats.org/officeDocument/2006/relationships/image" Target="../media/image246.png"/><Relationship Id="rId4" Type="http://schemas.openxmlformats.org/officeDocument/2006/relationships/image" Target="../media/image245.png"/></Relationships>
</file>

<file path=ppt/slides/_rels/slide51.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oleObject" Target="../embeddings/oleObject8.bin"/><Relationship Id="rId18" Type="http://schemas.openxmlformats.org/officeDocument/2006/relationships/oleObject" Target="../embeddings/oleObject9.bin"/><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4.jpeg"/><Relationship Id="rId17" Type="http://schemas.openxmlformats.org/officeDocument/2006/relationships/image" Target="../media/image257.png"/><Relationship Id="rId2" Type="http://schemas.openxmlformats.org/officeDocument/2006/relationships/slideLayout" Target="../slideLayouts/slideLayout13.xml"/><Relationship Id="rId16" Type="http://schemas.openxmlformats.org/officeDocument/2006/relationships/image" Target="../media/image256.png"/><Relationship Id="rId1" Type="http://schemas.openxmlformats.org/officeDocument/2006/relationships/vmlDrawing" Target="../drawings/vmlDrawing3.vml"/><Relationship Id="rId6" Type="http://schemas.openxmlformats.org/officeDocument/2006/relationships/image" Target="../media/image250.jpeg"/><Relationship Id="rId11" Type="http://schemas.openxmlformats.org/officeDocument/2006/relationships/image" Target="../media/image24.emf"/><Relationship Id="rId5" Type="http://schemas.openxmlformats.org/officeDocument/2006/relationships/image" Target="../media/image249.png"/><Relationship Id="rId15" Type="http://schemas.openxmlformats.org/officeDocument/2006/relationships/image" Target="../media/image255.png"/><Relationship Id="rId10" Type="http://schemas.openxmlformats.org/officeDocument/2006/relationships/image" Target="../media/image22.emf"/><Relationship Id="rId4" Type="http://schemas.openxmlformats.org/officeDocument/2006/relationships/image" Target="../media/image248.jpeg"/><Relationship Id="rId9" Type="http://schemas.openxmlformats.org/officeDocument/2006/relationships/image" Target="../media/image253.png"/><Relationship Id="rId14" Type="http://schemas.openxmlformats.org/officeDocument/2006/relationships/image" Target="../media/image158.emf"/></Relationships>
</file>

<file path=ppt/slides/_rels/slide52.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image" Target="../media/image258.png"/><Relationship Id="rId1" Type="http://schemas.openxmlformats.org/officeDocument/2006/relationships/slideLayout" Target="../slideLayouts/slideLayout13.xml"/><Relationship Id="rId4" Type="http://schemas.openxmlformats.org/officeDocument/2006/relationships/image" Target="../media/image26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jpeg"/><Relationship Id="rId7"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19.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4.emf"/><Relationship Id="rId4" Type="http://schemas.openxmlformats.org/officeDocument/2006/relationships/image" Target="../media/image23.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13.png"/><Relationship Id="rId7" Type="http://schemas.openxmlformats.org/officeDocument/2006/relationships/image" Target="../media/image44.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4.emf"/><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742950" y="2536702"/>
            <a:ext cx="9010650" cy="997196"/>
          </a:xfrm>
        </p:spPr>
        <p:txBody>
          <a:bodyPr wrap="square" anchor="ctr"/>
          <a:lstStyle/>
          <a:p>
            <a:pPr algn="l" eaLnBrk="1" hangingPunct="1"/>
            <a:r>
              <a:rPr lang="en-US" altLang="ko-KR" sz="2800" dirty="0">
                <a:latin typeface="+mj-ea"/>
              </a:rPr>
              <a:t>IBM </a:t>
            </a:r>
            <a:r>
              <a:rPr lang="en-US" altLang="ko-KR" sz="2800" dirty="0" err="1">
                <a:latin typeface="+mj-ea"/>
              </a:rPr>
              <a:t>DataPower</a:t>
            </a:r>
            <a:r>
              <a:rPr lang="en-US" altLang="ko-KR" sz="2800" dirty="0">
                <a:latin typeface="+mj-ea"/>
              </a:rPr>
              <a:t> – </a:t>
            </a:r>
            <a:r>
              <a:rPr lang="ko-KR" altLang="en-US" sz="2800" dirty="0">
                <a:latin typeface="+mj-ea"/>
              </a:rPr>
              <a:t>고성능 보안</a:t>
            </a:r>
            <a:r>
              <a:rPr lang="en-US" altLang="ko-KR" sz="2800" dirty="0">
                <a:latin typeface="+mj-ea"/>
              </a:rPr>
              <a:t> Gateway</a:t>
            </a:r>
            <a:br>
              <a:rPr lang="en-US" altLang="ko-KR" sz="2800" dirty="0">
                <a:latin typeface="+mj-ea"/>
              </a:rPr>
            </a:br>
            <a:r>
              <a:rPr lang="ko-KR" altLang="en-US" sz="2200" dirty="0"/>
              <a:t> </a:t>
            </a:r>
            <a:br>
              <a:rPr lang="ko-KR" altLang="en-US" sz="2200" dirty="0"/>
            </a:br>
            <a:endParaRPr lang="ko-KR" altLang="en-US" sz="2200" dirty="0"/>
          </a:p>
        </p:txBody>
      </p:sp>
      <p:sp>
        <p:nvSpPr>
          <p:cNvPr id="4099" name="Rectangle 4"/>
          <p:cNvSpPr>
            <a:spLocks noChangeArrowheads="1"/>
          </p:cNvSpPr>
          <p:nvPr/>
        </p:nvSpPr>
        <p:spPr bwMode="gray">
          <a:xfrm>
            <a:off x="742950" y="4768335"/>
            <a:ext cx="394409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lgn="just">
              <a:lnSpc>
                <a:spcPct val="110000"/>
              </a:lnSpc>
              <a:spcBef>
                <a:spcPct val="30000"/>
              </a:spcBef>
              <a:buFont typeface="Wingdings" panose="05000000000000000000" pitchFamily="2" charset="2"/>
              <a:tabLst>
                <a:tab pos="749300" algn="l"/>
              </a:tabLst>
              <a:defRPr sz="1600" b="1">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tabLst>
                <a:tab pos="749300"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2pPr>
            <a:lvl3pPr marL="1143000" indent="-228600">
              <a:spcBef>
                <a:spcPct val="20000"/>
              </a:spcBef>
              <a:buClr>
                <a:schemeClr val="accent2"/>
              </a:buClr>
              <a:buChar char="•"/>
              <a:tabLst>
                <a:tab pos="749300"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3pPr>
            <a:lvl4pPr marL="1600200" indent="-228600">
              <a:spcBef>
                <a:spcPct val="20000"/>
              </a:spcBef>
              <a:buClr>
                <a:schemeClr val="accent2"/>
              </a:buClr>
              <a:buFont typeface="Arial" panose="020B0604020202020204" pitchFamily="34" charset="0"/>
              <a:buChar char="–"/>
              <a:tabLst>
                <a:tab pos="749300"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4pPr>
            <a:lvl5pPr marL="2057400" indent="-228600">
              <a:spcBef>
                <a:spcPct val="20000"/>
              </a:spcBef>
              <a:buClr>
                <a:schemeClr val="accent2"/>
              </a:buClr>
              <a:buFont typeface="Arial" panose="020B0604020202020204" pitchFamily="34" charset="0"/>
              <a:buChar char="&gt;"/>
              <a:tabLst>
                <a:tab pos="749300"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tabLst>
                <a:tab pos="749300"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tabLst>
                <a:tab pos="749300"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tabLst>
                <a:tab pos="749300"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tabLst>
                <a:tab pos="749300"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9pPr>
          </a:lstStyle>
          <a:p>
            <a:pPr algn="l" eaLnBrk="1" hangingPunct="1">
              <a:lnSpc>
                <a:spcPct val="150000"/>
              </a:lnSpc>
              <a:spcBef>
                <a:spcPct val="0"/>
              </a:spcBef>
              <a:buFontTx/>
              <a:buNone/>
            </a:pPr>
            <a:r>
              <a:rPr kumimoji="0" lang="en-US" altLang="ko-KR" sz="2000" b="0" dirty="0">
                <a:latin typeface="+mj-ea"/>
                <a:ea typeface="+mj-ea"/>
              </a:rPr>
              <a:t>Hybrid Cloud Solution, IBM Korea</a:t>
            </a:r>
          </a:p>
          <a:p>
            <a:pPr algn="l" eaLnBrk="1" hangingPunct="1">
              <a:lnSpc>
                <a:spcPct val="150000"/>
              </a:lnSpc>
              <a:spcBef>
                <a:spcPct val="0"/>
              </a:spcBef>
              <a:buFontTx/>
              <a:buNone/>
            </a:pPr>
            <a:r>
              <a:rPr kumimoji="0" lang="en-US" altLang="ko-KR" sz="2000" b="0" dirty="0">
                <a:latin typeface="+mj-ea"/>
                <a:ea typeface="+mj-ea"/>
              </a:rPr>
              <a:t>2017.06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57175" y="476300"/>
            <a:ext cx="2860527" cy="304699"/>
          </a:xfrm>
        </p:spPr>
        <p:txBody>
          <a:bodyPr/>
          <a:lstStyle/>
          <a:p>
            <a:pPr eaLnBrk="1" hangingPunct="1"/>
            <a:r>
              <a:rPr lang="ko-KR" altLang="en-US" dirty="0"/>
              <a:t>특장점 </a:t>
            </a:r>
            <a:r>
              <a:rPr lang="en-US" altLang="ko-KR" dirty="0"/>
              <a:t>– API Gateway</a:t>
            </a:r>
            <a:endParaRPr lang="ko-KR" altLang="en-US" dirty="0"/>
          </a:p>
        </p:txBody>
      </p:sp>
      <p:sp>
        <p:nvSpPr>
          <p:cNvPr id="6" name="Rectangle 3"/>
          <p:cNvSpPr txBox="1">
            <a:spLocks noChangeArrowheads="1"/>
          </p:cNvSpPr>
          <p:nvPr/>
        </p:nvSpPr>
        <p:spPr bwMode="auto">
          <a:xfrm>
            <a:off x="260350" y="941388"/>
            <a:ext cx="9366250" cy="5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altLang="ko-KR" dirty="0" err="1"/>
              <a:t>DataPower</a:t>
            </a:r>
            <a:r>
              <a:rPr kumimoji="0" lang="en-US" altLang="ko-KR" dirty="0"/>
              <a:t> </a:t>
            </a:r>
            <a:r>
              <a:rPr kumimoji="0" lang="ko-KR" altLang="en-US" dirty="0"/>
              <a:t>는 </a:t>
            </a:r>
            <a:r>
              <a:rPr kumimoji="0" lang="en-US" altLang="ko-KR" dirty="0"/>
              <a:t>API </a:t>
            </a:r>
            <a:r>
              <a:rPr kumimoji="0" lang="ko-KR" altLang="en-US" dirty="0"/>
              <a:t>서비스에 대하여 엔터프라이즈 레벨의 보안</a:t>
            </a:r>
            <a:r>
              <a:rPr kumimoji="0" lang="en-US" altLang="ko-KR" dirty="0"/>
              <a:t>/</a:t>
            </a:r>
            <a:r>
              <a:rPr kumimoji="0" lang="ko-KR" altLang="en-US" dirty="0"/>
              <a:t>통합</a:t>
            </a:r>
            <a:r>
              <a:rPr kumimoji="0" lang="en-US" altLang="ko-KR" dirty="0"/>
              <a:t>/</a:t>
            </a:r>
            <a:r>
              <a:rPr kumimoji="0" lang="ko-KR" altLang="en-US" dirty="0"/>
              <a:t>제어</a:t>
            </a:r>
            <a:r>
              <a:rPr kumimoji="0" lang="en-US" altLang="ko-KR" dirty="0"/>
              <a:t>/</a:t>
            </a:r>
            <a:r>
              <a:rPr kumimoji="0" lang="ko-KR" altLang="en-US" dirty="0"/>
              <a:t>최적화를 단일 접점에서 가능하게 하여 </a:t>
            </a:r>
            <a:r>
              <a:rPr kumimoji="0" lang="en-US" altLang="ko-KR" dirty="0"/>
              <a:t>API </a:t>
            </a:r>
            <a:r>
              <a:rPr kumimoji="0" lang="ko-KR" altLang="en-US" dirty="0"/>
              <a:t>를 통한 디지털 혁신과 변화를 가능하게 합니다</a:t>
            </a:r>
            <a:r>
              <a:rPr kumimoji="0" lang="en-US" altLang="ko-KR" dirty="0"/>
              <a:t>.</a:t>
            </a:r>
          </a:p>
        </p:txBody>
      </p:sp>
      <p:sp>
        <p:nvSpPr>
          <p:cNvPr id="108" name="Up-Down Arrow 10">
            <a:extLst>
              <a:ext uri="{FF2B5EF4-FFF2-40B4-BE49-F238E27FC236}">
                <a16:creationId xmlns:a16="http://schemas.microsoft.com/office/drawing/2014/main" id="{00DE08F8-2FBF-47F4-A3B7-D11CABCF3428}"/>
              </a:ext>
            </a:extLst>
          </p:cNvPr>
          <p:cNvSpPr>
            <a:spLocks noChangeArrowheads="1"/>
          </p:cNvSpPr>
          <p:nvPr/>
        </p:nvSpPr>
        <p:spPr bwMode="auto">
          <a:xfrm>
            <a:off x="4556571" y="2996980"/>
            <a:ext cx="762000" cy="1154803"/>
          </a:xfrm>
          <a:prstGeom prst="upDownArrow">
            <a:avLst>
              <a:gd name="adj1" fmla="val 43333"/>
              <a:gd name="adj2" fmla="val 43911"/>
            </a:avLst>
          </a:prstGeom>
          <a:solidFill>
            <a:srgbClr val="E6E6E6"/>
          </a:solidFill>
          <a:ln w="9525" algn="ctr">
            <a:solidFill>
              <a:srgbClr val="7F7F7F"/>
            </a:solidFill>
            <a:round/>
            <a:headEnd/>
            <a:tailEnd/>
          </a:ln>
        </p:spPr>
        <p:txBody>
          <a:bodyPr lIns="91328" tIns="45665" rIns="91328" bIns="45665"/>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5613"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5613"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5613"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5613"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pPr>
            <a:endParaRPr kumimoji="0" lang="ko-KR" altLang="ko-KR" sz="2200">
              <a:solidFill>
                <a:srgbClr val="009999"/>
              </a:solidFill>
              <a:ea typeface="ヒラギノ角ゴ ProN W3"/>
              <a:cs typeface="ヒラギノ角ゴ ProN W3"/>
              <a:sym typeface="Gill Sans"/>
            </a:endParaRPr>
          </a:p>
        </p:txBody>
      </p:sp>
      <p:grpSp>
        <p:nvGrpSpPr>
          <p:cNvPr id="109" name="Group 14">
            <a:extLst>
              <a:ext uri="{FF2B5EF4-FFF2-40B4-BE49-F238E27FC236}">
                <a16:creationId xmlns:a16="http://schemas.microsoft.com/office/drawing/2014/main" id="{D0E86B65-29ED-40BA-9E72-285D9EC0F4F7}"/>
              </a:ext>
            </a:extLst>
          </p:cNvPr>
          <p:cNvGrpSpPr>
            <a:grpSpLocks/>
          </p:cNvGrpSpPr>
          <p:nvPr/>
        </p:nvGrpSpPr>
        <p:grpSpPr bwMode="auto">
          <a:xfrm>
            <a:off x="3718371" y="2077616"/>
            <a:ext cx="2398713" cy="960438"/>
            <a:chOff x="768" y="1991"/>
            <a:chExt cx="912" cy="697"/>
          </a:xfrm>
        </p:grpSpPr>
        <p:pic>
          <p:nvPicPr>
            <p:cNvPr id="110" name="Picture 16" descr="bpilvi">
              <a:extLst>
                <a:ext uri="{FF2B5EF4-FFF2-40B4-BE49-F238E27FC236}">
                  <a16:creationId xmlns:a16="http://schemas.microsoft.com/office/drawing/2014/main" id="{4FCF175C-9D07-46FF-9D3C-340889F5B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152" t="21815" r="25067" b="42412"/>
            <a:stretch>
              <a:fillRect/>
            </a:stretch>
          </p:blipFill>
          <p:spPr bwMode="auto">
            <a:xfrm>
              <a:off x="768" y="1991"/>
              <a:ext cx="912"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 Box 29">
              <a:extLst>
                <a:ext uri="{FF2B5EF4-FFF2-40B4-BE49-F238E27FC236}">
                  <a16:creationId xmlns:a16="http://schemas.microsoft.com/office/drawing/2014/main" id="{F03FC45A-F5F1-4742-9629-E5EBFD54B122}"/>
                </a:ext>
              </a:extLst>
            </p:cNvPr>
            <p:cNvSpPr txBox="1">
              <a:spLocks noChangeArrowheads="1"/>
            </p:cNvSpPr>
            <p:nvPr/>
          </p:nvSpPr>
          <p:spPr bwMode="auto">
            <a:xfrm>
              <a:off x="1090" y="2231"/>
              <a:ext cx="18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endParaRPr kumimoji="0" lang="ko-KR" altLang="ko-KR" sz="1200">
                <a:solidFill>
                  <a:srgbClr val="009999"/>
                </a:solidFill>
                <a:latin typeface="Tahoma" panose="020B0604030504040204" pitchFamily="34" charset="0"/>
                <a:ea typeface="ヒラギノ角ゴ ProN W3"/>
                <a:cs typeface="ヒラギノ角ゴ ProN W3"/>
              </a:endParaRPr>
            </a:p>
          </p:txBody>
        </p:sp>
      </p:grpSp>
      <p:pic>
        <p:nvPicPr>
          <p:cNvPr id="112" name="Picture 17" descr="XG45">
            <a:extLst>
              <a:ext uri="{FF2B5EF4-FFF2-40B4-BE49-F238E27FC236}">
                <a16:creationId xmlns:a16="http://schemas.microsoft.com/office/drawing/2014/main" id="{5C6ED8C2-A563-44FC-A01A-49EBF1E3F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6971" y="2230016"/>
            <a:ext cx="19050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7" descr="1_30_ServerIcon_Transparent">
            <a:extLst>
              <a:ext uri="{FF2B5EF4-FFF2-40B4-BE49-F238E27FC236}">
                <a16:creationId xmlns:a16="http://schemas.microsoft.com/office/drawing/2014/main" id="{B5BB1037-33F5-438E-AA5A-C08AE80B6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7971" y="1779166"/>
            <a:ext cx="942975"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Text Box 7">
            <a:extLst>
              <a:ext uri="{FF2B5EF4-FFF2-40B4-BE49-F238E27FC236}">
                <a16:creationId xmlns:a16="http://schemas.microsoft.com/office/drawing/2014/main" id="{02AFFD3E-FEE5-4163-A422-7B497FAC8CA3}"/>
              </a:ext>
            </a:extLst>
          </p:cNvPr>
          <p:cNvSpPr txBox="1">
            <a:spLocks noChangeArrowheads="1"/>
          </p:cNvSpPr>
          <p:nvPr/>
        </p:nvSpPr>
        <p:spPr bwMode="auto">
          <a:xfrm>
            <a:off x="7833521" y="3099398"/>
            <a:ext cx="1396311" cy="2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8" tIns="45665" rIns="91328" bIns="45665">
            <a:spAutoFit/>
          </a:bodyP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kumimoji="0" lang="en-US" altLang="ko-KR" sz="1200" b="1" dirty="0">
                <a:solidFill>
                  <a:srgbClr val="385973"/>
                </a:solidFill>
                <a:ea typeface="ヒラギノ角ゴ ProN W3"/>
                <a:cs typeface="ヒラギノ角ゴ ProN W3"/>
              </a:rPr>
              <a:t>Service Provider</a:t>
            </a:r>
          </a:p>
        </p:txBody>
      </p:sp>
      <p:sp>
        <p:nvSpPr>
          <p:cNvPr id="115" name="Text Box 9">
            <a:extLst>
              <a:ext uri="{FF2B5EF4-FFF2-40B4-BE49-F238E27FC236}">
                <a16:creationId xmlns:a16="http://schemas.microsoft.com/office/drawing/2014/main" id="{41C7031C-3C99-483E-B935-C573588F070F}"/>
              </a:ext>
            </a:extLst>
          </p:cNvPr>
          <p:cNvSpPr txBox="1">
            <a:spLocks noChangeArrowheads="1"/>
          </p:cNvSpPr>
          <p:nvPr/>
        </p:nvSpPr>
        <p:spPr bwMode="auto">
          <a:xfrm>
            <a:off x="3720687" y="1772816"/>
            <a:ext cx="2302007" cy="49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8" tIns="45665" rIns="91328" bIns="45665">
            <a:spAutoFit/>
          </a:bodyP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kumimoji="0" lang="en-US" altLang="ko-KR" sz="1200" dirty="0">
                <a:solidFill>
                  <a:srgbClr val="FFFFFF"/>
                </a:solidFill>
                <a:ea typeface="ヒラギノ角ゴ ProN W3"/>
                <a:cs typeface="ヒラギノ角ゴ ProN W3"/>
              </a:rPr>
              <a:t>Security &amp; Integration Gateway</a:t>
            </a:r>
          </a:p>
          <a:p>
            <a:pPr algn="ctr" eaLnBrk="1" hangingPunct="1"/>
            <a:r>
              <a:rPr kumimoji="0" lang="en-US" altLang="ko-KR" sz="1400" b="1" dirty="0">
                <a:solidFill>
                  <a:srgbClr val="000000"/>
                </a:solidFill>
                <a:ea typeface="ヒラギノ角ゴ ProN W3"/>
                <a:cs typeface="ヒラギノ角ゴ ProN W3"/>
              </a:rPr>
              <a:t>IBM </a:t>
            </a:r>
            <a:r>
              <a:rPr kumimoji="0" lang="en-US" altLang="ko-KR" sz="1400" b="1" dirty="0" err="1">
                <a:solidFill>
                  <a:srgbClr val="000000"/>
                </a:solidFill>
                <a:ea typeface="ヒラギノ角ゴ ProN W3"/>
                <a:cs typeface="ヒラギノ角ゴ ProN W3"/>
              </a:rPr>
              <a:t>DataPower</a:t>
            </a:r>
            <a:r>
              <a:rPr kumimoji="0" lang="en-US" altLang="ko-KR" sz="1400" b="1" dirty="0">
                <a:solidFill>
                  <a:srgbClr val="000000"/>
                </a:solidFill>
                <a:ea typeface="ヒラギノ角ゴ ProN W3"/>
                <a:cs typeface="ヒラギノ角ゴ ProN W3"/>
              </a:rPr>
              <a:t> Gateway</a:t>
            </a:r>
          </a:p>
        </p:txBody>
      </p:sp>
      <p:pic>
        <p:nvPicPr>
          <p:cNvPr id="116" name="Picture 51" descr="ANd9GcSivrMUqGL4kTLdP_TNQQROMnZ7qoIe46KeUkYqdoFpDpEELKfe">
            <a:extLst>
              <a:ext uri="{FF2B5EF4-FFF2-40B4-BE49-F238E27FC236}">
                <a16:creationId xmlns:a16="http://schemas.microsoft.com/office/drawing/2014/main" id="{088E81E5-C0E6-48ED-A4A8-838109C026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971" y="2230016"/>
            <a:ext cx="1271588"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Text Box 52">
            <a:extLst>
              <a:ext uri="{FF2B5EF4-FFF2-40B4-BE49-F238E27FC236}">
                <a16:creationId xmlns:a16="http://schemas.microsoft.com/office/drawing/2014/main" id="{2FE03038-CA5E-47D0-B538-EDFC381A1290}"/>
              </a:ext>
            </a:extLst>
          </p:cNvPr>
          <p:cNvSpPr txBox="1">
            <a:spLocks noChangeArrowheads="1"/>
          </p:cNvSpPr>
          <p:nvPr/>
        </p:nvSpPr>
        <p:spPr bwMode="auto">
          <a:xfrm>
            <a:off x="1048196" y="2966616"/>
            <a:ext cx="1019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8" tIns="45665" rIns="91328" bIns="45665">
            <a:spAutoFit/>
          </a:bodyP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kumimoji="0" lang="en-US" altLang="ko-KR" sz="1200" dirty="0">
                <a:solidFill>
                  <a:srgbClr val="385973"/>
                </a:solidFill>
                <a:ea typeface="ヒラギノ角ゴ ProN W3"/>
                <a:cs typeface="ヒラギノ角ゴ ProN W3"/>
              </a:rPr>
              <a:t>Mobile Apps</a:t>
            </a:r>
          </a:p>
          <a:p>
            <a:pPr algn="ctr" eaLnBrk="1" hangingPunct="1"/>
            <a:r>
              <a:rPr kumimoji="0" lang="en-US" altLang="ko-KR" sz="1200" dirty="0">
                <a:solidFill>
                  <a:srgbClr val="385973"/>
                </a:solidFill>
                <a:ea typeface="ヒラギノ角ゴ ProN W3"/>
                <a:cs typeface="ヒラギノ角ゴ ProN W3"/>
              </a:rPr>
              <a:t>&amp; clients</a:t>
            </a:r>
          </a:p>
        </p:txBody>
      </p:sp>
      <p:sp>
        <p:nvSpPr>
          <p:cNvPr id="118" name="Rectangle 60">
            <a:extLst>
              <a:ext uri="{FF2B5EF4-FFF2-40B4-BE49-F238E27FC236}">
                <a16:creationId xmlns:a16="http://schemas.microsoft.com/office/drawing/2014/main" id="{F34F6455-A925-4D9E-B688-38B3C38B8311}"/>
              </a:ext>
            </a:extLst>
          </p:cNvPr>
          <p:cNvSpPr>
            <a:spLocks noChangeArrowheads="1"/>
          </p:cNvSpPr>
          <p:nvPr/>
        </p:nvSpPr>
        <p:spPr bwMode="auto">
          <a:xfrm>
            <a:off x="6129784" y="6366347"/>
            <a:ext cx="27940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8" tIns="45665" rIns="91328" bIns="45665">
            <a:spAutoFit/>
          </a:bodyP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3000"/>
              </a:lnSpc>
              <a:buClr>
                <a:srgbClr val="000000"/>
              </a:buClr>
              <a:buSzPct val="100000"/>
            </a:pPr>
            <a:r>
              <a:rPr kumimoji="0" lang="en-US" altLang="ko-KR" sz="1100" b="1" i="1">
                <a:solidFill>
                  <a:srgbClr val="FFFFFF"/>
                </a:solidFill>
                <a:latin typeface="Helvetica Neue Light" charset="0"/>
                <a:ea typeface="宋体" panose="02010600030101010101" pitchFamily="2" charset="-122"/>
                <a:cs typeface="ヒラギノ角ゴ ProN W3"/>
              </a:rPr>
              <a:t>** Available in IBM API Management 2.0</a:t>
            </a:r>
          </a:p>
        </p:txBody>
      </p:sp>
      <p:grpSp>
        <p:nvGrpSpPr>
          <p:cNvPr id="119" name="Group 60">
            <a:extLst>
              <a:ext uri="{FF2B5EF4-FFF2-40B4-BE49-F238E27FC236}">
                <a16:creationId xmlns:a16="http://schemas.microsoft.com/office/drawing/2014/main" id="{2D674F62-008E-4C8C-A9AF-BDD4F153DA4D}"/>
              </a:ext>
            </a:extLst>
          </p:cNvPr>
          <p:cNvGrpSpPr>
            <a:grpSpLocks/>
          </p:cNvGrpSpPr>
          <p:nvPr/>
        </p:nvGrpSpPr>
        <p:grpSpPr bwMode="auto">
          <a:xfrm>
            <a:off x="6305996" y="2428454"/>
            <a:ext cx="1603375" cy="454025"/>
            <a:chOff x="6028256" y="5469467"/>
            <a:chExt cx="2858604" cy="810140"/>
          </a:xfrm>
        </p:grpSpPr>
        <p:sp>
          <p:nvSpPr>
            <p:cNvPr id="120" name="Rounded Rectangle 140">
              <a:extLst>
                <a:ext uri="{FF2B5EF4-FFF2-40B4-BE49-F238E27FC236}">
                  <a16:creationId xmlns:a16="http://schemas.microsoft.com/office/drawing/2014/main" id="{A94E49B1-BCC6-41C1-BA8C-AED37095982D}"/>
                </a:ext>
              </a:extLst>
            </p:cNvPr>
            <p:cNvSpPr>
              <a:spLocks noChangeArrowheads="1"/>
            </p:cNvSpPr>
            <p:nvPr/>
          </p:nvSpPr>
          <p:spPr bwMode="auto">
            <a:xfrm rot="5400000">
              <a:off x="7266355" y="4231368"/>
              <a:ext cx="382408" cy="2858604"/>
            </a:xfrm>
            <a:prstGeom prst="roundRect">
              <a:avLst>
                <a:gd name="adj" fmla="val 16667"/>
              </a:avLst>
            </a:prstGeom>
            <a:gradFill rotWithShape="1">
              <a:gsLst>
                <a:gs pos="0">
                  <a:srgbClr val="ECECEC"/>
                </a:gs>
                <a:gs pos="35001">
                  <a:srgbClr val="F1F1F1"/>
                </a:gs>
                <a:gs pos="100000">
                  <a:srgbClr val="F9F9F9"/>
                </a:gs>
              </a:gsLst>
              <a:lin ang="16200000" scaled="1"/>
            </a:gradFill>
            <a:ln w="9525" algn="ctr">
              <a:solidFill>
                <a:srgbClr val="D1D1D1"/>
              </a:solidFill>
              <a:round/>
              <a:headEnd/>
              <a:tailEnd/>
            </a:ln>
            <a:effectLst>
              <a:outerShdw dist="20000" dir="5400000" rotWithShape="0">
                <a:srgbClr val="000000">
                  <a:alpha val="37999"/>
                </a:srgbClr>
              </a:outerShdw>
            </a:effectLst>
          </p:spPr>
          <p:txBody>
            <a:bodyPr rot="10800000" vert="eaVert" lIns="82058" tIns="41029" rIns="82058" bIns="41029"/>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5613"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5613"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5613"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5613"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endParaRPr kumimoji="0" lang="ko-KR" altLang="ko-KR" sz="400" b="1">
                <a:solidFill>
                  <a:srgbClr val="000000"/>
                </a:solidFill>
                <a:latin typeface="Helvetica Neue Light" charset="0"/>
                <a:sym typeface="Gill Sans"/>
              </a:endParaRPr>
            </a:p>
          </p:txBody>
        </p:sp>
        <p:pic>
          <p:nvPicPr>
            <p:cNvPr id="121" name="Picture 32" descr="ANd9GcThh7C_NcOdVrrU-A4X-mrUHoNj2T44yU3pf-d76GxYvNKlVcE1">
              <a:extLst>
                <a:ext uri="{FF2B5EF4-FFF2-40B4-BE49-F238E27FC236}">
                  <a16:creationId xmlns:a16="http://schemas.microsoft.com/office/drawing/2014/main" id="{0E74ED22-29EC-4B6A-93AD-00891CB3EB11}"/>
                </a:ext>
              </a:extLst>
            </p:cNvPr>
            <p:cNvPicPr>
              <a:picLocks noChangeAspect="1" noChangeArrowheads="1"/>
            </p:cNvPicPr>
            <p:nvPr/>
          </p:nvPicPr>
          <p:blipFill>
            <a:blip r:embed="rId6">
              <a:clrChange>
                <a:clrFrom>
                  <a:srgbClr val="FFFFFF"/>
                </a:clrFrom>
                <a:clrTo>
                  <a:srgbClr val="FFFFFF">
                    <a:alpha val="0"/>
                  </a:srgbClr>
                </a:clrTo>
              </a:clrChange>
              <a:lum bright="12000" contrast="-20000"/>
              <a:extLst>
                <a:ext uri="{28A0092B-C50C-407E-A947-70E740481C1C}">
                  <a14:useLocalDpi xmlns:a14="http://schemas.microsoft.com/office/drawing/2010/main" val="0"/>
                </a:ext>
              </a:extLst>
            </a:blip>
            <a:srcRect/>
            <a:stretch>
              <a:fillRect/>
            </a:stretch>
          </p:blipFill>
          <p:spPr bwMode="auto">
            <a:xfrm>
              <a:off x="6220861" y="5676885"/>
              <a:ext cx="7461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8" descr="https://encrypted-tbn3.gstatic.com/images?q=tbn:ANd9GcSSu9ix-84YgbcC-UGA8iDvCe_IctuJYpOOc8H7wbLNE1gbyMzJ">
              <a:extLst>
                <a:ext uri="{FF2B5EF4-FFF2-40B4-BE49-F238E27FC236}">
                  <a16:creationId xmlns:a16="http://schemas.microsoft.com/office/drawing/2014/main" id="{61A767AE-470C-4569-97FB-2217C222005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7299304" y="5539834"/>
              <a:ext cx="608013"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52">
              <a:extLst>
                <a:ext uri="{FF2B5EF4-FFF2-40B4-BE49-F238E27FC236}">
                  <a16:creationId xmlns:a16="http://schemas.microsoft.com/office/drawing/2014/main" id="{2B4D36B7-68D6-4423-8F2C-8AA1426451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7844" y="5581107"/>
              <a:ext cx="4206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4" name="Text Box 8">
            <a:extLst>
              <a:ext uri="{FF2B5EF4-FFF2-40B4-BE49-F238E27FC236}">
                <a16:creationId xmlns:a16="http://schemas.microsoft.com/office/drawing/2014/main" id="{88765216-2A26-4059-AF07-5EFC373C7DFD}"/>
              </a:ext>
            </a:extLst>
          </p:cNvPr>
          <p:cNvSpPr txBox="1">
            <a:spLocks noChangeArrowheads="1"/>
          </p:cNvSpPr>
          <p:nvPr/>
        </p:nvSpPr>
        <p:spPr bwMode="auto">
          <a:xfrm>
            <a:off x="6477446" y="2839616"/>
            <a:ext cx="11906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8" tIns="45665" rIns="91328" bIns="45665">
            <a:spAutoFit/>
          </a:bodyP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kumimoji="0" lang="en-US" altLang="ko-KR" sz="1200">
                <a:solidFill>
                  <a:srgbClr val="FFFFFF"/>
                </a:solidFill>
                <a:ea typeface="ヒラギノ角ゴ ProN W3"/>
                <a:cs typeface="ヒラギノ角ゴ ProN W3"/>
              </a:rPr>
              <a:t>API Integration</a:t>
            </a:r>
          </a:p>
        </p:txBody>
      </p:sp>
      <p:grpSp>
        <p:nvGrpSpPr>
          <p:cNvPr id="125" name="Group 1">
            <a:extLst>
              <a:ext uri="{FF2B5EF4-FFF2-40B4-BE49-F238E27FC236}">
                <a16:creationId xmlns:a16="http://schemas.microsoft.com/office/drawing/2014/main" id="{693851D9-05F6-47CB-9E11-483ED004A611}"/>
              </a:ext>
            </a:extLst>
          </p:cNvPr>
          <p:cNvGrpSpPr>
            <a:grpSpLocks/>
          </p:cNvGrpSpPr>
          <p:nvPr/>
        </p:nvGrpSpPr>
        <p:grpSpPr bwMode="auto">
          <a:xfrm>
            <a:off x="517971" y="3567584"/>
            <a:ext cx="8694738" cy="2097088"/>
            <a:chOff x="228600" y="3377902"/>
            <a:chExt cx="8694738" cy="2097694"/>
          </a:xfrm>
        </p:grpSpPr>
        <p:cxnSp>
          <p:nvCxnSpPr>
            <p:cNvPr id="126" name="Straight Connector 2">
              <a:extLst>
                <a:ext uri="{FF2B5EF4-FFF2-40B4-BE49-F238E27FC236}">
                  <a16:creationId xmlns:a16="http://schemas.microsoft.com/office/drawing/2014/main" id="{E0F170B6-01B1-4B36-B67C-2D8D502A47B1}"/>
                </a:ext>
              </a:extLst>
            </p:cNvPr>
            <p:cNvCxnSpPr>
              <a:cxnSpLocks noChangeShapeType="1"/>
              <a:stCxn id="128" idx="6"/>
            </p:cNvCxnSpPr>
            <p:nvPr/>
          </p:nvCxnSpPr>
          <p:spPr bwMode="auto">
            <a:xfrm>
              <a:off x="1844332" y="4494541"/>
              <a:ext cx="2270468" cy="1259"/>
            </a:xfrm>
            <a:prstGeom prst="line">
              <a:avLst/>
            </a:prstGeom>
            <a:noFill/>
            <a:ln w="9525">
              <a:solidFill>
                <a:srgbClr val="800000"/>
              </a:solidFill>
              <a:prstDash val="dash"/>
              <a:round/>
              <a:headEnd/>
              <a:tailEnd/>
            </a:ln>
            <a:extLst>
              <a:ext uri="{909E8E84-426E-40DD-AFC4-6F175D3DCCD1}">
                <a14:hiddenFill xmlns:a14="http://schemas.microsoft.com/office/drawing/2010/main">
                  <a:noFill/>
                </a14:hiddenFill>
              </a:ext>
            </a:extLst>
          </p:spPr>
        </p:cxnSp>
        <p:pic>
          <p:nvPicPr>
            <p:cNvPr id="127" name="Picture 126">
              <a:extLst>
                <a:ext uri="{FF2B5EF4-FFF2-40B4-BE49-F238E27FC236}">
                  <a16:creationId xmlns:a16="http://schemas.microsoft.com/office/drawing/2014/main" id="{C371EC92-9B2D-4C41-ABB2-39EBAE3E0918}"/>
                </a:ext>
              </a:extLst>
            </p:cNvPr>
            <p:cNvPicPr>
              <a:picLocks noChangeAspect="1"/>
            </p:cNvPicPr>
            <p:nvPr/>
          </p:nvPicPr>
          <p:blipFill>
            <a:blip r:embed="rId9" cstate="screen"/>
            <a:stretch>
              <a:fillRect/>
            </a:stretch>
          </p:blipFill>
          <p:spPr>
            <a:xfrm>
              <a:off x="1371600" y="3429000"/>
              <a:ext cx="1322614" cy="2001793"/>
            </a:xfrm>
            <a:prstGeom prst="rect">
              <a:avLst/>
            </a:prstGeom>
            <a:scene3d>
              <a:camera prst="perspectiveFront" fov="4200000">
                <a:rot lat="0" lon="900000" rev="0"/>
              </a:camera>
              <a:lightRig rig="balanced" dir="t">
                <a:rot lat="0" lon="0" rev="16200000"/>
              </a:lightRig>
            </a:scene3d>
            <a:sp3d contourW="12700" prstMaterial="matte">
              <a:contourClr>
                <a:srgbClr val="FFFFFF">
                  <a:lumMod val="50000"/>
                </a:srgbClr>
              </a:contourClr>
            </a:sp3d>
          </p:spPr>
        </p:pic>
        <p:sp>
          <p:nvSpPr>
            <p:cNvPr id="128" name="Oval 11">
              <a:extLst>
                <a:ext uri="{FF2B5EF4-FFF2-40B4-BE49-F238E27FC236}">
                  <a16:creationId xmlns:a16="http://schemas.microsoft.com/office/drawing/2014/main" id="{0EB3C0B1-4726-42E2-A945-7E0DE1D146AE}"/>
                </a:ext>
              </a:extLst>
            </p:cNvPr>
            <p:cNvSpPr>
              <a:spLocks noChangeArrowheads="1"/>
            </p:cNvSpPr>
            <p:nvPr/>
          </p:nvSpPr>
          <p:spPr bwMode="auto">
            <a:xfrm>
              <a:off x="244475" y="4195746"/>
              <a:ext cx="1598613" cy="596887"/>
            </a:xfrm>
            <a:prstGeom prst="ellipse">
              <a:avLst/>
            </a:prstGeom>
            <a:noFill/>
            <a:ln w="9360">
              <a:solidFill>
                <a:srgbClr val="800000"/>
              </a:solidFill>
              <a:miter lim="800000"/>
              <a:headEnd/>
              <a:tailEnd/>
            </a:ln>
            <a:effectLst>
              <a:outerShdw dist="17819" dir="2700000" algn="ctr" rotWithShape="0">
                <a:srgbClr val="009898">
                  <a:alpha val="74997"/>
                </a:srgbClr>
              </a:outerShdw>
            </a:effectLst>
            <a:extLst>
              <a:ext uri="{909E8E84-426E-40DD-AFC4-6F175D3DCCD1}">
                <a14:hiddenFill xmlns:a14="http://schemas.microsoft.com/office/drawing/2010/main">
                  <a:solidFill>
                    <a:srgbClr val="FFFFFF"/>
                  </a:solidFill>
                </a14:hiddenFill>
              </a:ext>
            </a:extLst>
          </p:spPr>
          <p:txBody>
            <a:bodyPr wrap="none" lIns="82058" tIns="41029" rIns="82058" bIns="41029" anchor="ct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5613"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5613"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5613"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5613"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455613" eaLnBrk="0" fontAlgn="auto" latinLnBrk="0" hangingPunct="0">
                <a:lnSpc>
                  <a:spcPct val="100000"/>
                </a:lnSpc>
                <a:spcBef>
                  <a:spcPts val="0"/>
                </a:spcBef>
                <a:spcAft>
                  <a:spcPts val="0"/>
                </a:spcAft>
                <a:buClrTx/>
                <a:buSzTx/>
                <a:buFontTx/>
                <a:buNone/>
                <a:tabLst/>
                <a:defRPr/>
              </a:pPr>
              <a:endParaRPr kumimoji="0" lang="ko-KR" altLang="ko-KR" sz="1800" b="0" i="0" u="none" strike="noStrike" kern="0" cap="none" spc="0" normalizeH="0" baseline="0" noProof="0">
                <a:ln>
                  <a:noFill/>
                </a:ln>
                <a:solidFill>
                  <a:srgbClr val="009999"/>
                </a:solidFill>
                <a:effectLst/>
                <a:uLnTx/>
                <a:uFillTx/>
                <a:latin typeface="Gill Sans"/>
                <a:ea typeface="ヒラギノ角ゴ ProN W3"/>
                <a:cs typeface="MS PGothic" panose="020B0600070205080204" pitchFamily="34" charset="-128"/>
                <a:sym typeface="Gill Sans"/>
              </a:endParaRPr>
            </a:p>
          </p:txBody>
        </p:sp>
        <p:sp>
          <p:nvSpPr>
            <p:cNvPr id="129" name="Text Box 12">
              <a:extLst>
                <a:ext uri="{FF2B5EF4-FFF2-40B4-BE49-F238E27FC236}">
                  <a16:creationId xmlns:a16="http://schemas.microsoft.com/office/drawing/2014/main" id="{33781211-841A-4FD3-A83B-DC8A3C340338}"/>
                </a:ext>
              </a:extLst>
            </p:cNvPr>
            <p:cNvSpPr txBox="1">
              <a:spLocks noChangeArrowheads="1"/>
            </p:cNvSpPr>
            <p:nvPr/>
          </p:nvSpPr>
          <p:spPr bwMode="auto">
            <a:xfrm>
              <a:off x="228600" y="4851528"/>
              <a:ext cx="1760538" cy="29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4025" eaLnBrk="1" fontAlgn="auto" latinLnBrk="0" hangingPunct="1">
                <a:lnSpc>
                  <a:spcPct val="80000"/>
                </a:lnSpc>
                <a:spcBef>
                  <a:spcPts val="0"/>
                </a:spcBef>
                <a:spcAft>
                  <a:spcPts val="0"/>
                </a:spcAft>
                <a:buClrTx/>
                <a:buSzPct val="100000"/>
                <a:buFontTx/>
                <a:buNone/>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a:pPr>
              <a:r>
                <a:rPr kumimoji="0" lang="en-US" altLang="ko-KR" sz="1200" b="0" i="0" u="none" strike="noStrike" kern="0" cap="none" spc="0" normalizeH="0" baseline="0" noProof="0">
                  <a:ln>
                    <a:noFill/>
                  </a:ln>
                  <a:solidFill>
                    <a:srgbClr val="333333"/>
                  </a:solidFill>
                  <a:effectLst/>
                  <a:uLnTx/>
                  <a:uFillTx/>
                  <a:latin typeface="Arial" panose="020B0604020202020204" pitchFamily="34" charset="0"/>
                  <a:ea typeface="宋体" panose="02010600030101010101" pitchFamily="2" charset="-122"/>
                  <a:cs typeface="ヒラギノ角ゴ ProN W3"/>
                </a:rPr>
                <a:t>API consumers </a:t>
              </a:r>
            </a:p>
            <a:p>
              <a:pPr marL="0" marR="0" lvl="0" indent="0" algn="ctr" defTabSz="454025" eaLnBrk="1" fontAlgn="auto" latinLnBrk="0" hangingPunct="1">
                <a:lnSpc>
                  <a:spcPct val="80000"/>
                </a:lnSpc>
                <a:spcBef>
                  <a:spcPts val="0"/>
                </a:spcBef>
                <a:spcAft>
                  <a:spcPts val="0"/>
                </a:spcAft>
                <a:buClrTx/>
                <a:buSzPct val="100000"/>
                <a:buFontTx/>
                <a:buNone/>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a:pPr>
              <a:r>
                <a:rPr kumimoji="0" lang="en-US" altLang="ko-KR" sz="1200" b="0" i="0" u="none" strike="noStrike" kern="0" cap="none" spc="0" normalizeH="0" baseline="0" noProof="0">
                  <a:ln>
                    <a:noFill/>
                  </a:ln>
                  <a:solidFill>
                    <a:srgbClr val="333333"/>
                  </a:solidFill>
                  <a:effectLst/>
                  <a:uLnTx/>
                  <a:uFillTx/>
                  <a:latin typeface="Arial" panose="020B0604020202020204" pitchFamily="34" charset="0"/>
                  <a:ea typeface="宋体" panose="02010600030101010101" pitchFamily="2" charset="-122"/>
                  <a:cs typeface="ヒラギノ角ゴ ProN W3"/>
                </a:rPr>
                <a:t>&amp; App Developers</a:t>
              </a:r>
            </a:p>
          </p:txBody>
        </p:sp>
        <p:pic>
          <p:nvPicPr>
            <p:cNvPr id="130" name="Picture 13" descr="Business-Analyst">
              <a:extLst>
                <a:ext uri="{FF2B5EF4-FFF2-40B4-BE49-F238E27FC236}">
                  <a16:creationId xmlns:a16="http://schemas.microsoft.com/office/drawing/2014/main" id="{4E3C287B-2414-4C82-8A7F-B207CA6C03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764" y="4145760"/>
              <a:ext cx="290234" cy="30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14" descr="Director_m">
              <a:extLst>
                <a:ext uri="{FF2B5EF4-FFF2-40B4-BE49-F238E27FC236}">
                  <a16:creationId xmlns:a16="http://schemas.microsoft.com/office/drawing/2014/main" id="{A502C92E-07C6-442C-B8C3-DC9AE23F8A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0602" y="4393612"/>
              <a:ext cx="317025" cy="33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15" descr="Enterprise-Architect">
              <a:extLst>
                <a:ext uri="{FF2B5EF4-FFF2-40B4-BE49-F238E27FC236}">
                  <a16:creationId xmlns:a16="http://schemas.microsoft.com/office/drawing/2014/main" id="{93A672F7-1DE2-4FEF-A400-B5881C49EE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3209" y="4133480"/>
              <a:ext cx="250048" cy="26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6" descr="Business-Leader">
              <a:extLst>
                <a:ext uri="{FF2B5EF4-FFF2-40B4-BE49-F238E27FC236}">
                  <a16:creationId xmlns:a16="http://schemas.microsoft.com/office/drawing/2014/main" id="{260898B5-B231-499F-BF43-0ACD63F316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5906" y="4403660"/>
              <a:ext cx="283536" cy="30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4" name="Group 17">
              <a:extLst>
                <a:ext uri="{FF2B5EF4-FFF2-40B4-BE49-F238E27FC236}">
                  <a16:creationId xmlns:a16="http://schemas.microsoft.com/office/drawing/2014/main" id="{2D84FD06-F814-4E5D-8F91-657D346D7D9F}"/>
                </a:ext>
              </a:extLst>
            </p:cNvPr>
            <p:cNvGrpSpPr>
              <a:grpSpLocks/>
            </p:cNvGrpSpPr>
            <p:nvPr/>
          </p:nvGrpSpPr>
          <p:grpSpPr bwMode="auto">
            <a:xfrm>
              <a:off x="872606" y="4114800"/>
              <a:ext cx="253411" cy="307457"/>
              <a:chOff x="1492" y="2314"/>
              <a:chExt cx="133" cy="151"/>
            </a:xfrm>
          </p:grpSpPr>
          <p:grpSp>
            <p:nvGrpSpPr>
              <p:cNvPr id="160" name="Group 18">
                <a:extLst>
                  <a:ext uri="{FF2B5EF4-FFF2-40B4-BE49-F238E27FC236}">
                    <a16:creationId xmlns:a16="http://schemas.microsoft.com/office/drawing/2014/main" id="{DF87F0CB-4105-43E1-AF82-30396A4659AE}"/>
                  </a:ext>
                </a:extLst>
              </p:cNvPr>
              <p:cNvGrpSpPr>
                <a:grpSpLocks/>
              </p:cNvGrpSpPr>
              <p:nvPr/>
            </p:nvGrpSpPr>
            <p:grpSpPr bwMode="auto">
              <a:xfrm>
                <a:off x="1492" y="2314"/>
                <a:ext cx="133" cy="151"/>
                <a:chOff x="1492" y="2314"/>
                <a:chExt cx="133" cy="151"/>
              </a:xfrm>
            </p:grpSpPr>
            <p:pic>
              <p:nvPicPr>
                <p:cNvPr id="162" name="Picture 19" descr="Business User">
                  <a:extLst>
                    <a:ext uri="{FF2B5EF4-FFF2-40B4-BE49-F238E27FC236}">
                      <a16:creationId xmlns:a16="http://schemas.microsoft.com/office/drawing/2014/main" id="{DBDC1E0E-9D02-4527-8194-749E019D524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2" y="2314"/>
                  <a:ext cx="13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20">
                  <a:extLst>
                    <a:ext uri="{FF2B5EF4-FFF2-40B4-BE49-F238E27FC236}">
                      <a16:creationId xmlns:a16="http://schemas.microsoft.com/office/drawing/2014/main" id="{E61327FB-FFC2-44AF-82C8-EF7F1753C937}"/>
                    </a:ext>
                  </a:extLst>
                </p:cNvPr>
                <p:cNvSpPr>
                  <a:spLocks noChangeArrowheads="1"/>
                </p:cNvSpPr>
                <p:nvPr/>
              </p:nvSpPr>
              <p:spPr bwMode="auto">
                <a:xfrm>
                  <a:off x="1500" y="2392"/>
                  <a:ext cx="58" cy="42"/>
                </a:xfrm>
                <a:custGeom>
                  <a:avLst/>
                  <a:gdLst>
                    <a:gd name="T0" fmla="*/ 0 w 144"/>
                    <a:gd name="T1" fmla="*/ 0 h 105"/>
                    <a:gd name="T2" fmla="*/ 0 w 144"/>
                    <a:gd name="T3" fmla="*/ 0 h 105"/>
                    <a:gd name="T4" fmla="*/ 0 w 144"/>
                    <a:gd name="T5" fmla="*/ 0 h 105"/>
                    <a:gd name="T6" fmla="*/ 0 w 144"/>
                    <a:gd name="T7" fmla="*/ 0 h 105"/>
                    <a:gd name="T8" fmla="*/ 0 w 144"/>
                    <a:gd name="T9" fmla="*/ 0 h 105"/>
                    <a:gd name="T10" fmla="*/ 0 w 144"/>
                    <a:gd name="T11" fmla="*/ 0 h 105"/>
                    <a:gd name="T12" fmla="*/ 0 w 144"/>
                    <a:gd name="T13" fmla="*/ 0 h 105"/>
                    <a:gd name="T14" fmla="*/ 0 w 144"/>
                    <a:gd name="T15" fmla="*/ 0 h 105"/>
                    <a:gd name="T16" fmla="*/ 0 w 144"/>
                    <a:gd name="T17" fmla="*/ 0 h 105"/>
                    <a:gd name="T18" fmla="*/ 0 w 144"/>
                    <a:gd name="T19" fmla="*/ 0 h 105"/>
                    <a:gd name="T20" fmla="*/ 0 w 144"/>
                    <a:gd name="T21" fmla="*/ 0 h 105"/>
                    <a:gd name="T22" fmla="*/ 0 w 144"/>
                    <a:gd name="T23" fmla="*/ 0 h 105"/>
                    <a:gd name="T24" fmla="*/ 0 w 144"/>
                    <a:gd name="T25" fmla="*/ 0 h 105"/>
                    <a:gd name="T26" fmla="*/ 0 w 144"/>
                    <a:gd name="T27" fmla="*/ 0 h 105"/>
                    <a:gd name="T28" fmla="*/ 0 w 144"/>
                    <a:gd name="T29" fmla="*/ 0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105"/>
                    <a:gd name="T47" fmla="*/ 144 w 144"/>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105">
                      <a:moveTo>
                        <a:pt x="30" y="0"/>
                      </a:moveTo>
                      <a:lnTo>
                        <a:pt x="51" y="9"/>
                      </a:lnTo>
                      <a:lnTo>
                        <a:pt x="81" y="12"/>
                      </a:lnTo>
                      <a:lnTo>
                        <a:pt x="102" y="6"/>
                      </a:lnTo>
                      <a:lnTo>
                        <a:pt x="123" y="0"/>
                      </a:lnTo>
                      <a:lnTo>
                        <a:pt x="138" y="18"/>
                      </a:lnTo>
                      <a:lnTo>
                        <a:pt x="144" y="48"/>
                      </a:lnTo>
                      <a:lnTo>
                        <a:pt x="144" y="78"/>
                      </a:lnTo>
                      <a:lnTo>
                        <a:pt x="117" y="96"/>
                      </a:lnTo>
                      <a:lnTo>
                        <a:pt x="81" y="105"/>
                      </a:lnTo>
                      <a:lnTo>
                        <a:pt x="3" y="102"/>
                      </a:lnTo>
                      <a:lnTo>
                        <a:pt x="0" y="54"/>
                      </a:lnTo>
                      <a:lnTo>
                        <a:pt x="3" y="36"/>
                      </a:lnTo>
                      <a:lnTo>
                        <a:pt x="12" y="18"/>
                      </a:lnTo>
                      <a:lnTo>
                        <a:pt x="30" y="0"/>
                      </a:lnTo>
                      <a:close/>
                    </a:path>
                  </a:pathLst>
                </a:custGeom>
                <a:gradFill rotWithShape="0">
                  <a:gsLst>
                    <a:gs pos="0">
                      <a:srgbClr val="5F5F5F"/>
                    </a:gs>
                    <a:gs pos="100000">
                      <a:srgbClr val="2B2B2B"/>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endParaRPr>
                </a:p>
              </p:txBody>
            </p:sp>
          </p:grpSp>
          <p:sp>
            <p:nvSpPr>
              <p:cNvPr id="161" name="AutoShape 21">
                <a:extLst>
                  <a:ext uri="{FF2B5EF4-FFF2-40B4-BE49-F238E27FC236}">
                    <a16:creationId xmlns:a16="http://schemas.microsoft.com/office/drawing/2014/main" id="{E9F4F9DA-7543-4AB9-875C-204ECC82B2D4}"/>
                  </a:ext>
                </a:extLst>
              </p:cNvPr>
              <p:cNvSpPr>
                <a:spLocks noChangeArrowheads="1"/>
              </p:cNvSpPr>
              <p:nvPr/>
            </p:nvSpPr>
            <p:spPr bwMode="auto">
              <a:xfrm>
                <a:off x="1518" y="2403"/>
                <a:ext cx="22" cy="22"/>
              </a:xfrm>
              <a:prstGeom prst="smileyFace">
                <a:avLst>
                  <a:gd name="adj" fmla="val 4653"/>
                </a:avLst>
              </a:prstGeom>
              <a:solidFill>
                <a:srgbClr val="FFCC66"/>
              </a:solidFill>
              <a:ln w="9360">
                <a:solidFill>
                  <a:srgbClr val="808080"/>
                </a:solidFill>
                <a:miter lim="800000"/>
                <a:headEnd/>
                <a:tailEnd/>
              </a:ln>
            </p:spPr>
            <p:txBody>
              <a:bodyPr wrap="none" lIns="82058" tIns="41029" rIns="82058" bIns="41029" anchor="ct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454025" eaLnBrk="0" fontAlgn="auto" latinLnBrk="0" hangingPunct="0">
                  <a:lnSpc>
                    <a:spcPct val="100000"/>
                  </a:lnSpc>
                  <a:spcBef>
                    <a:spcPts val="0"/>
                  </a:spcBef>
                  <a:spcAft>
                    <a:spcPts val="0"/>
                  </a:spcAft>
                  <a:buClrTx/>
                  <a:buSzTx/>
                  <a:buFontTx/>
                  <a:buNone/>
                  <a:tabLst/>
                  <a:defRPr/>
                </a:pPr>
                <a:endParaRPr kumimoji="0" lang="ko-KR" altLang="ko-KR" sz="1800" b="0" i="0" u="none" strike="noStrike" kern="0" cap="none" spc="0" normalizeH="0" baseline="0" noProof="0">
                  <a:ln>
                    <a:noFill/>
                  </a:ln>
                  <a:solidFill>
                    <a:srgbClr val="009999"/>
                  </a:solidFill>
                  <a:effectLst/>
                  <a:uLnTx/>
                  <a:uFillTx/>
                  <a:latin typeface="Helvetica Neue Light" charset="0"/>
                  <a:ea typeface="ヒラギノ角ゴ ProN W3"/>
                  <a:cs typeface="ヒラギノ角ゴ ProN W3"/>
                </a:endParaRPr>
              </a:p>
            </p:txBody>
          </p:sp>
        </p:grpSp>
        <p:grpSp>
          <p:nvGrpSpPr>
            <p:cNvPr id="135" name="Group 22">
              <a:extLst>
                <a:ext uri="{FF2B5EF4-FFF2-40B4-BE49-F238E27FC236}">
                  <a16:creationId xmlns:a16="http://schemas.microsoft.com/office/drawing/2014/main" id="{3C841916-D68A-4660-B395-74BBA8D48E9E}"/>
                </a:ext>
              </a:extLst>
            </p:cNvPr>
            <p:cNvGrpSpPr>
              <a:grpSpLocks/>
            </p:cNvGrpSpPr>
            <p:nvPr/>
          </p:nvGrpSpPr>
          <p:grpSpPr bwMode="auto">
            <a:xfrm>
              <a:off x="1427061" y="4334703"/>
              <a:ext cx="253411" cy="307457"/>
              <a:chOff x="1783" y="2422"/>
              <a:chExt cx="133" cy="151"/>
            </a:xfrm>
          </p:grpSpPr>
          <p:grpSp>
            <p:nvGrpSpPr>
              <p:cNvPr id="156" name="Group 23">
                <a:extLst>
                  <a:ext uri="{FF2B5EF4-FFF2-40B4-BE49-F238E27FC236}">
                    <a16:creationId xmlns:a16="http://schemas.microsoft.com/office/drawing/2014/main" id="{11E37F95-C743-42C8-9BFE-9BB4980ECE26}"/>
                  </a:ext>
                </a:extLst>
              </p:cNvPr>
              <p:cNvGrpSpPr>
                <a:grpSpLocks/>
              </p:cNvGrpSpPr>
              <p:nvPr/>
            </p:nvGrpSpPr>
            <p:grpSpPr bwMode="auto">
              <a:xfrm>
                <a:off x="1783" y="2422"/>
                <a:ext cx="133" cy="151"/>
                <a:chOff x="1783" y="2422"/>
                <a:chExt cx="133" cy="151"/>
              </a:xfrm>
            </p:grpSpPr>
            <p:pic>
              <p:nvPicPr>
                <p:cNvPr id="158" name="Picture 24" descr="Business User">
                  <a:extLst>
                    <a:ext uri="{FF2B5EF4-FFF2-40B4-BE49-F238E27FC236}">
                      <a16:creationId xmlns:a16="http://schemas.microsoft.com/office/drawing/2014/main" id="{3D9CC876-5834-4F96-8775-82CFF30E95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3" y="2422"/>
                  <a:ext cx="13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25">
                  <a:extLst>
                    <a:ext uri="{FF2B5EF4-FFF2-40B4-BE49-F238E27FC236}">
                      <a16:creationId xmlns:a16="http://schemas.microsoft.com/office/drawing/2014/main" id="{A4C35035-5EDA-419A-86EC-A58E088A06E8}"/>
                    </a:ext>
                  </a:extLst>
                </p:cNvPr>
                <p:cNvSpPr>
                  <a:spLocks noChangeArrowheads="1"/>
                </p:cNvSpPr>
                <p:nvPr/>
              </p:nvSpPr>
              <p:spPr bwMode="auto">
                <a:xfrm>
                  <a:off x="1791" y="2500"/>
                  <a:ext cx="58" cy="42"/>
                </a:xfrm>
                <a:custGeom>
                  <a:avLst/>
                  <a:gdLst>
                    <a:gd name="T0" fmla="*/ 0 w 144"/>
                    <a:gd name="T1" fmla="*/ 0 h 105"/>
                    <a:gd name="T2" fmla="*/ 0 w 144"/>
                    <a:gd name="T3" fmla="*/ 0 h 105"/>
                    <a:gd name="T4" fmla="*/ 0 w 144"/>
                    <a:gd name="T5" fmla="*/ 0 h 105"/>
                    <a:gd name="T6" fmla="*/ 0 w 144"/>
                    <a:gd name="T7" fmla="*/ 0 h 105"/>
                    <a:gd name="T8" fmla="*/ 0 w 144"/>
                    <a:gd name="T9" fmla="*/ 0 h 105"/>
                    <a:gd name="T10" fmla="*/ 0 w 144"/>
                    <a:gd name="T11" fmla="*/ 0 h 105"/>
                    <a:gd name="T12" fmla="*/ 0 w 144"/>
                    <a:gd name="T13" fmla="*/ 0 h 105"/>
                    <a:gd name="T14" fmla="*/ 0 w 144"/>
                    <a:gd name="T15" fmla="*/ 0 h 105"/>
                    <a:gd name="T16" fmla="*/ 0 w 144"/>
                    <a:gd name="T17" fmla="*/ 0 h 105"/>
                    <a:gd name="T18" fmla="*/ 0 w 144"/>
                    <a:gd name="T19" fmla="*/ 0 h 105"/>
                    <a:gd name="T20" fmla="*/ 0 w 144"/>
                    <a:gd name="T21" fmla="*/ 0 h 105"/>
                    <a:gd name="T22" fmla="*/ 0 w 144"/>
                    <a:gd name="T23" fmla="*/ 0 h 105"/>
                    <a:gd name="T24" fmla="*/ 0 w 144"/>
                    <a:gd name="T25" fmla="*/ 0 h 105"/>
                    <a:gd name="T26" fmla="*/ 0 w 144"/>
                    <a:gd name="T27" fmla="*/ 0 h 105"/>
                    <a:gd name="T28" fmla="*/ 0 w 144"/>
                    <a:gd name="T29" fmla="*/ 0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105"/>
                    <a:gd name="T47" fmla="*/ 144 w 144"/>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105">
                      <a:moveTo>
                        <a:pt x="30" y="0"/>
                      </a:moveTo>
                      <a:lnTo>
                        <a:pt x="51" y="9"/>
                      </a:lnTo>
                      <a:lnTo>
                        <a:pt x="81" y="12"/>
                      </a:lnTo>
                      <a:lnTo>
                        <a:pt x="102" y="6"/>
                      </a:lnTo>
                      <a:lnTo>
                        <a:pt x="123" y="0"/>
                      </a:lnTo>
                      <a:lnTo>
                        <a:pt x="138" y="18"/>
                      </a:lnTo>
                      <a:lnTo>
                        <a:pt x="144" y="48"/>
                      </a:lnTo>
                      <a:lnTo>
                        <a:pt x="144" y="78"/>
                      </a:lnTo>
                      <a:lnTo>
                        <a:pt x="117" y="96"/>
                      </a:lnTo>
                      <a:lnTo>
                        <a:pt x="81" y="105"/>
                      </a:lnTo>
                      <a:lnTo>
                        <a:pt x="3" y="102"/>
                      </a:lnTo>
                      <a:lnTo>
                        <a:pt x="0" y="54"/>
                      </a:lnTo>
                      <a:lnTo>
                        <a:pt x="3" y="36"/>
                      </a:lnTo>
                      <a:lnTo>
                        <a:pt x="12" y="18"/>
                      </a:lnTo>
                      <a:lnTo>
                        <a:pt x="30" y="0"/>
                      </a:lnTo>
                      <a:close/>
                    </a:path>
                  </a:pathLst>
                </a:custGeom>
                <a:gradFill rotWithShape="0">
                  <a:gsLst>
                    <a:gs pos="0">
                      <a:srgbClr val="5F5F5F"/>
                    </a:gs>
                    <a:gs pos="100000">
                      <a:srgbClr val="2B2B2B"/>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endParaRPr>
                </a:p>
              </p:txBody>
            </p:sp>
          </p:grpSp>
          <p:sp>
            <p:nvSpPr>
              <p:cNvPr id="157" name="AutoShape 26">
                <a:extLst>
                  <a:ext uri="{FF2B5EF4-FFF2-40B4-BE49-F238E27FC236}">
                    <a16:creationId xmlns:a16="http://schemas.microsoft.com/office/drawing/2014/main" id="{F7DDD600-E0A5-4F2C-9DA0-7729D8FE297E}"/>
                  </a:ext>
                </a:extLst>
              </p:cNvPr>
              <p:cNvSpPr>
                <a:spLocks noChangeArrowheads="1"/>
              </p:cNvSpPr>
              <p:nvPr/>
            </p:nvSpPr>
            <p:spPr bwMode="auto">
              <a:xfrm>
                <a:off x="1809" y="2511"/>
                <a:ext cx="22" cy="22"/>
              </a:xfrm>
              <a:prstGeom prst="smileyFace">
                <a:avLst>
                  <a:gd name="adj" fmla="val 4653"/>
                </a:avLst>
              </a:prstGeom>
              <a:solidFill>
                <a:srgbClr val="FFCC66"/>
              </a:solidFill>
              <a:ln w="9360">
                <a:solidFill>
                  <a:srgbClr val="808080"/>
                </a:solidFill>
                <a:miter lim="800000"/>
                <a:headEnd/>
                <a:tailEnd/>
              </a:ln>
            </p:spPr>
            <p:txBody>
              <a:bodyPr wrap="none" lIns="82058" tIns="41029" rIns="82058" bIns="41029" anchor="ct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454025" eaLnBrk="0" fontAlgn="auto" latinLnBrk="0" hangingPunct="0">
                  <a:lnSpc>
                    <a:spcPct val="100000"/>
                  </a:lnSpc>
                  <a:spcBef>
                    <a:spcPts val="0"/>
                  </a:spcBef>
                  <a:spcAft>
                    <a:spcPts val="0"/>
                  </a:spcAft>
                  <a:buClrTx/>
                  <a:buSzTx/>
                  <a:buFontTx/>
                  <a:buNone/>
                  <a:tabLst/>
                  <a:defRPr/>
                </a:pPr>
                <a:endParaRPr kumimoji="0" lang="ko-KR" altLang="ko-KR" sz="1800" b="0" i="0" u="none" strike="noStrike" kern="0" cap="none" spc="0" normalizeH="0" baseline="0" noProof="0">
                  <a:ln>
                    <a:noFill/>
                  </a:ln>
                  <a:solidFill>
                    <a:srgbClr val="009999"/>
                  </a:solidFill>
                  <a:effectLst/>
                  <a:uLnTx/>
                  <a:uFillTx/>
                  <a:latin typeface="Helvetica Neue Light" charset="0"/>
                  <a:ea typeface="ヒラギノ角ゴ ProN W3"/>
                  <a:cs typeface="ヒラギノ角ゴ ProN W3"/>
                </a:endParaRPr>
              </a:p>
            </p:txBody>
          </p:sp>
        </p:grpSp>
        <p:pic>
          <p:nvPicPr>
            <p:cNvPr id="136" name="Picture 27" descr="Enterprise-Architect">
              <a:extLst>
                <a:ext uri="{FF2B5EF4-FFF2-40B4-BE49-F238E27FC236}">
                  <a16:creationId xmlns:a16="http://schemas.microsoft.com/office/drawing/2014/main" id="{15EF92D6-D9B9-4A1B-B718-B526B5BC5FF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228" y="4383564"/>
              <a:ext cx="250048" cy="26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Oval 29">
              <a:extLst>
                <a:ext uri="{FF2B5EF4-FFF2-40B4-BE49-F238E27FC236}">
                  <a16:creationId xmlns:a16="http://schemas.microsoft.com/office/drawing/2014/main" id="{2D035BA4-0655-4059-B06E-591548BC8215}"/>
                </a:ext>
              </a:extLst>
            </p:cNvPr>
            <p:cNvSpPr>
              <a:spLocks noChangeArrowheads="1"/>
            </p:cNvSpPr>
            <p:nvPr/>
          </p:nvSpPr>
          <p:spPr bwMode="auto">
            <a:xfrm>
              <a:off x="7178675" y="4240195"/>
              <a:ext cx="1600200" cy="595299"/>
            </a:xfrm>
            <a:prstGeom prst="ellipse">
              <a:avLst/>
            </a:prstGeom>
            <a:noFill/>
            <a:ln w="9360">
              <a:solidFill>
                <a:srgbClr val="800000"/>
              </a:solidFill>
              <a:miter lim="800000"/>
              <a:headEnd/>
              <a:tailEnd/>
            </a:ln>
            <a:effectLst>
              <a:outerShdw dist="17819" dir="2700000" algn="ctr" rotWithShape="0">
                <a:srgbClr val="009898">
                  <a:alpha val="74997"/>
                </a:srgbClr>
              </a:outerShdw>
            </a:effectLst>
            <a:extLst>
              <a:ext uri="{909E8E84-426E-40DD-AFC4-6F175D3DCCD1}">
                <a14:hiddenFill xmlns:a14="http://schemas.microsoft.com/office/drawing/2010/main">
                  <a:solidFill>
                    <a:srgbClr val="FFFFFF"/>
                  </a:solidFill>
                </a14:hiddenFill>
              </a:ext>
            </a:extLst>
          </p:spPr>
          <p:txBody>
            <a:bodyPr wrap="none" lIns="82058" tIns="41029" rIns="82058" bIns="41029" anchor="ct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5613"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5613"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5613"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5613"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455613" eaLnBrk="0" fontAlgn="auto" latinLnBrk="0" hangingPunct="0">
                <a:lnSpc>
                  <a:spcPct val="100000"/>
                </a:lnSpc>
                <a:spcBef>
                  <a:spcPts val="0"/>
                </a:spcBef>
                <a:spcAft>
                  <a:spcPts val="0"/>
                </a:spcAft>
                <a:buClrTx/>
                <a:buSzTx/>
                <a:buFontTx/>
                <a:buNone/>
                <a:tabLst/>
                <a:defRPr/>
              </a:pPr>
              <a:endParaRPr kumimoji="0" lang="ko-KR" altLang="ko-KR" sz="1800" b="0" i="0" u="none" strike="noStrike" kern="0" cap="none" spc="0" normalizeH="0" baseline="0" noProof="0">
                <a:ln>
                  <a:noFill/>
                </a:ln>
                <a:solidFill>
                  <a:srgbClr val="009999"/>
                </a:solidFill>
                <a:effectLst/>
                <a:uLnTx/>
                <a:uFillTx/>
                <a:latin typeface="Gill Sans"/>
                <a:ea typeface="ヒラギノ角ゴ ProN W3"/>
                <a:cs typeface="MS PGothic" panose="020B0600070205080204" pitchFamily="34" charset="-128"/>
                <a:sym typeface="Gill Sans"/>
              </a:endParaRPr>
            </a:p>
          </p:txBody>
        </p:sp>
        <p:sp>
          <p:nvSpPr>
            <p:cNvPr id="138" name="Text Box 30">
              <a:extLst>
                <a:ext uri="{FF2B5EF4-FFF2-40B4-BE49-F238E27FC236}">
                  <a16:creationId xmlns:a16="http://schemas.microsoft.com/office/drawing/2014/main" id="{5568F4A0-06F5-43D5-AA5E-463D6F55BB68}"/>
                </a:ext>
              </a:extLst>
            </p:cNvPr>
            <p:cNvSpPr txBox="1">
              <a:spLocks noChangeArrowheads="1"/>
            </p:cNvSpPr>
            <p:nvPr/>
          </p:nvSpPr>
          <p:spPr bwMode="auto">
            <a:xfrm>
              <a:off x="7162800" y="4894230"/>
              <a:ext cx="1760538" cy="1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4025" eaLnBrk="1" fontAlgn="auto" latinLnBrk="0" hangingPunct="1">
                <a:lnSpc>
                  <a:spcPct val="80000"/>
                </a:lnSpc>
                <a:spcBef>
                  <a:spcPts val="0"/>
                </a:spcBef>
                <a:spcAft>
                  <a:spcPts val="0"/>
                </a:spcAft>
                <a:buClrTx/>
                <a:buSzPct val="100000"/>
                <a:buFontTx/>
                <a:buNone/>
                <a:tabLst>
                  <a:tab pos="0" algn="l"/>
                  <a:tab pos="641350" algn="l"/>
                  <a:tab pos="1284288" algn="l"/>
                  <a:tab pos="1925638" algn="l"/>
                  <a:tab pos="2568575" algn="l"/>
                  <a:tab pos="3211513" algn="l"/>
                  <a:tab pos="3854450" algn="l"/>
                  <a:tab pos="4497388" algn="l"/>
                  <a:tab pos="5140325" algn="l"/>
                  <a:tab pos="5783263" algn="l"/>
                  <a:tab pos="6424613" algn="l"/>
                  <a:tab pos="7069138" algn="l"/>
                </a:tabLst>
                <a:defRPr/>
              </a:pPr>
              <a:r>
                <a:rPr kumimoji="0" lang="en-US" altLang="ko-KR" sz="1200" b="0" i="0" u="none" strike="noStrike" kern="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ヒラギノ角ゴ ProN W3"/>
                </a:rPr>
                <a:t>API owners</a:t>
              </a:r>
            </a:p>
          </p:txBody>
        </p:sp>
        <p:pic>
          <p:nvPicPr>
            <p:cNvPr id="139" name="Picture 31" descr="Business-Analyst">
              <a:extLst>
                <a:ext uri="{FF2B5EF4-FFF2-40B4-BE49-F238E27FC236}">
                  <a16:creationId xmlns:a16="http://schemas.microsoft.com/office/drawing/2014/main" id="{512AA3DF-A093-4713-9220-48D1E56A4D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4122" y="4188185"/>
              <a:ext cx="290234" cy="30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32" descr="Director_m">
              <a:extLst>
                <a:ext uri="{FF2B5EF4-FFF2-40B4-BE49-F238E27FC236}">
                  <a16:creationId xmlns:a16="http://schemas.microsoft.com/office/drawing/2014/main" id="{931EBD8D-4228-4705-A472-12FCDBB7A8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94960" y="4436037"/>
              <a:ext cx="317025" cy="33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Picture 33" descr="Enterprise-Architect">
              <a:extLst>
                <a:ext uri="{FF2B5EF4-FFF2-40B4-BE49-F238E27FC236}">
                  <a16:creationId xmlns:a16="http://schemas.microsoft.com/office/drawing/2014/main" id="{48EC71B7-BE75-4AA8-87EF-DE56287EA1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7567" y="4175905"/>
              <a:ext cx="248932" cy="26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34" descr="Business-Leader">
              <a:extLst>
                <a:ext uri="{FF2B5EF4-FFF2-40B4-BE49-F238E27FC236}">
                  <a16:creationId xmlns:a16="http://schemas.microsoft.com/office/drawing/2014/main" id="{BCD6576F-7872-41CA-96D5-3C3A7BAF0B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20264" y="4446085"/>
              <a:ext cx="283536" cy="30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 name="Group 35">
              <a:extLst>
                <a:ext uri="{FF2B5EF4-FFF2-40B4-BE49-F238E27FC236}">
                  <a16:creationId xmlns:a16="http://schemas.microsoft.com/office/drawing/2014/main" id="{EA1EE5C9-64D3-40A7-AB6B-C6F2507FAA86}"/>
                </a:ext>
              </a:extLst>
            </p:cNvPr>
            <p:cNvGrpSpPr>
              <a:grpSpLocks/>
            </p:cNvGrpSpPr>
            <p:nvPr/>
          </p:nvGrpSpPr>
          <p:grpSpPr bwMode="auto">
            <a:xfrm>
              <a:off x="7806806" y="4157663"/>
              <a:ext cx="253411" cy="307253"/>
              <a:chOff x="1492" y="2314"/>
              <a:chExt cx="133" cy="151"/>
            </a:xfrm>
          </p:grpSpPr>
          <p:grpSp>
            <p:nvGrpSpPr>
              <p:cNvPr id="152" name="Group 36">
                <a:extLst>
                  <a:ext uri="{FF2B5EF4-FFF2-40B4-BE49-F238E27FC236}">
                    <a16:creationId xmlns:a16="http://schemas.microsoft.com/office/drawing/2014/main" id="{D068C1C6-ADBD-4E47-BAF3-DA53539AE892}"/>
                  </a:ext>
                </a:extLst>
              </p:cNvPr>
              <p:cNvGrpSpPr>
                <a:grpSpLocks/>
              </p:cNvGrpSpPr>
              <p:nvPr/>
            </p:nvGrpSpPr>
            <p:grpSpPr bwMode="auto">
              <a:xfrm>
                <a:off x="1492" y="2314"/>
                <a:ext cx="133" cy="151"/>
                <a:chOff x="1492" y="2314"/>
                <a:chExt cx="133" cy="151"/>
              </a:xfrm>
            </p:grpSpPr>
            <p:pic>
              <p:nvPicPr>
                <p:cNvPr id="154" name="Picture 37" descr="Business User">
                  <a:extLst>
                    <a:ext uri="{FF2B5EF4-FFF2-40B4-BE49-F238E27FC236}">
                      <a16:creationId xmlns:a16="http://schemas.microsoft.com/office/drawing/2014/main" id="{0977840D-FAB2-4082-95DD-75B88906A02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2" y="2314"/>
                  <a:ext cx="13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38">
                  <a:extLst>
                    <a:ext uri="{FF2B5EF4-FFF2-40B4-BE49-F238E27FC236}">
                      <a16:creationId xmlns:a16="http://schemas.microsoft.com/office/drawing/2014/main" id="{032E58A3-E354-4850-A019-86BBD2616D3F}"/>
                    </a:ext>
                  </a:extLst>
                </p:cNvPr>
                <p:cNvSpPr>
                  <a:spLocks noChangeArrowheads="1"/>
                </p:cNvSpPr>
                <p:nvPr/>
              </p:nvSpPr>
              <p:spPr bwMode="auto">
                <a:xfrm>
                  <a:off x="1500" y="2392"/>
                  <a:ext cx="58" cy="42"/>
                </a:xfrm>
                <a:custGeom>
                  <a:avLst/>
                  <a:gdLst>
                    <a:gd name="T0" fmla="*/ 0 w 144"/>
                    <a:gd name="T1" fmla="*/ 0 h 105"/>
                    <a:gd name="T2" fmla="*/ 0 w 144"/>
                    <a:gd name="T3" fmla="*/ 0 h 105"/>
                    <a:gd name="T4" fmla="*/ 0 w 144"/>
                    <a:gd name="T5" fmla="*/ 0 h 105"/>
                    <a:gd name="T6" fmla="*/ 0 w 144"/>
                    <a:gd name="T7" fmla="*/ 0 h 105"/>
                    <a:gd name="T8" fmla="*/ 0 w 144"/>
                    <a:gd name="T9" fmla="*/ 0 h 105"/>
                    <a:gd name="T10" fmla="*/ 0 w 144"/>
                    <a:gd name="T11" fmla="*/ 0 h 105"/>
                    <a:gd name="T12" fmla="*/ 0 w 144"/>
                    <a:gd name="T13" fmla="*/ 0 h 105"/>
                    <a:gd name="T14" fmla="*/ 0 w 144"/>
                    <a:gd name="T15" fmla="*/ 0 h 105"/>
                    <a:gd name="T16" fmla="*/ 0 w 144"/>
                    <a:gd name="T17" fmla="*/ 0 h 105"/>
                    <a:gd name="T18" fmla="*/ 0 w 144"/>
                    <a:gd name="T19" fmla="*/ 0 h 105"/>
                    <a:gd name="T20" fmla="*/ 0 w 144"/>
                    <a:gd name="T21" fmla="*/ 0 h 105"/>
                    <a:gd name="T22" fmla="*/ 0 w 144"/>
                    <a:gd name="T23" fmla="*/ 0 h 105"/>
                    <a:gd name="T24" fmla="*/ 0 w 144"/>
                    <a:gd name="T25" fmla="*/ 0 h 105"/>
                    <a:gd name="T26" fmla="*/ 0 w 144"/>
                    <a:gd name="T27" fmla="*/ 0 h 105"/>
                    <a:gd name="T28" fmla="*/ 0 w 144"/>
                    <a:gd name="T29" fmla="*/ 0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105"/>
                    <a:gd name="T47" fmla="*/ 144 w 144"/>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105">
                      <a:moveTo>
                        <a:pt x="30" y="0"/>
                      </a:moveTo>
                      <a:lnTo>
                        <a:pt x="51" y="9"/>
                      </a:lnTo>
                      <a:lnTo>
                        <a:pt x="81" y="12"/>
                      </a:lnTo>
                      <a:lnTo>
                        <a:pt x="102" y="6"/>
                      </a:lnTo>
                      <a:lnTo>
                        <a:pt x="123" y="0"/>
                      </a:lnTo>
                      <a:lnTo>
                        <a:pt x="138" y="18"/>
                      </a:lnTo>
                      <a:lnTo>
                        <a:pt x="144" y="48"/>
                      </a:lnTo>
                      <a:lnTo>
                        <a:pt x="144" y="78"/>
                      </a:lnTo>
                      <a:lnTo>
                        <a:pt x="117" y="96"/>
                      </a:lnTo>
                      <a:lnTo>
                        <a:pt x="81" y="105"/>
                      </a:lnTo>
                      <a:lnTo>
                        <a:pt x="3" y="102"/>
                      </a:lnTo>
                      <a:lnTo>
                        <a:pt x="0" y="54"/>
                      </a:lnTo>
                      <a:lnTo>
                        <a:pt x="3" y="36"/>
                      </a:lnTo>
                      <a:lnTo>
                        <a:pt x="12" y="18"/>
                      </a:lnTo>
                      <a:lnTo>
                        <a:pt x="30" y="0"/>
                      </a:lnTo>
                      <a:close/>
                    </a:path>
                  </a:pathLst>
                </a:custGeom>
                <a:gradFill rotWithShape="0">
                  <a:gsLst>
                    <a:gs pos="0">
                      <a:srgbClr val="5F5F5F"/>
                    </a:gs>
                    <a:gs pos="100000">
                      <a:srgbClr val="2B2B2B"/>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endParaRPr>
                </a:p>
              </p:txBody>
            </p:sp>
          </p:grpSp>
          <p:sp>
            <p:nvSpPr>
              <p:cNvPr id="153" name="AutoShape 39">
                <a:extLst>
                  <a:ext uri="{FF2B5EF4-FFF2-40B4-BE49-F238E27FC236}">
                    <a16:creationId xmlns:a16="http://schemas.microsoft.com/office/drawing/2014/main" id="{74393275-FB22-4E0D-82AB-0D4C0A6C8351}"/>
                  </a:ext>
                </a:extLst>
              </p:cNvPr>
              <p:cNvSpPr>
                <a:spLocks noChangeArrowheads="1"/>
              </p:cNvSpPr>
              <p:nvPr/>
            </p:nvSpPr>
            <p:spPr bwMode="auto">
              <a:xfrm>
                <a:off x="1518" y="2403"/>
                <a:ext cx="22" cy="22"/>
              </a:xfrm>
              <a:prstGeom prst="smileyFace">
                <a:avLst>
                  <a:gd name="adj" fmla="val 4653"/>
                </a:avLst>
              </a:prstGeom>
              <a:solidFill>
                <a:srgbClr val="FFCC66"/>
              </a:solidFill>
              <a:ln w="9360">
                <a:solidFill>
                  <a:srgbClr val="808080"/>
                </a:solidFill>
                <a:miter lim="800000"/>
                <a:headEnd/>
                <a:tailEnd/>
              </a:ln>
            </p:spPr>
            <p:txBody>
              <a:bodyPr wrap="none" lIns="82058" tIns="41029" rIns="82058" bIns="41029" anchor="ct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454025" eaLnBrk="0" fontAlgn="auto" latinLnBrk="0" hangingPunct="0">
                  <a:lnSpc>
                    <a:spcPct val="100000"/>
                  </a:lnSpc>
                  <a:spcBef>
                    <a:spcPts val="0"/>
                  </a:spcBef>
                  <a:spcAft>
                    <a:spcPts val="0"/>
                  </a:spcAft>
                  <a:buClrTx/>
                  <a:buSzTx/>
                  <a:buFontTx/>
                  <a:buNone/>
                  <a:tabLst/>
                  <a:defRPr/>
                </a:pPr>
                <a:endParaRPr kumimoji="0" lang="ko-KR" altLang="ko-KR" sz="1800" b="0" i="0" u="none" strike="noStrike" kern="0" cap="none" spc="0" normalizeH="0" baseline="0" noProof="0">
                  <a:ln>
                    <a:noFill/>
                  </a:ln>
                  <a:solidFill>
                    <a:srgbClr val="009999"/>
                  </a:solidFill>
                  <a:effectLst/>
                  <a:uLnTx/>
                  <a:uFillTx/>
                  <a:latin typeface="Helvetica Neue Light" charset="0"/>
                  <a:ea typeface="ヒラギノ角ゴ ProN W3"/>
                  <a:cs typeface="ヒラギノ角ゴ ProN W3"/>
                </a:endParaRPr>
              </a:p>
            </p:txBody>
          </p:sp>
        </p:grpSp>
        <p:grpSp>
          <p:nvGrpSpPr>
            <p:cNvPr id="144" name="Group 40">
              <a:extLst>
                <a:ext uri="{FF2B5EF4-FFF2-40B4-BE49-F238E27FC236}">
                  <a16:creationId xmlns:a16="http://schemas.microsoft.com/office/drawing/2014/main" id="{6C920CEE-6D36-4E0A-BC67-6A6D0DC6811F}"/>
                </a:ext>
              </a:extLst>
            </p:cNvPr>
            <p:cNvGrpSpPr>
              <a:grpSpLocks/>
            </p:cNvGrpSpPr>
            <p:nvPr/>
          </p:nvGrpSpPr>
          <p:grpSpPr bwMode="auto">
            <a:xfrm>
              <a:off x="8361261" y="4377420"/>
              <a:ext cx="253411" cy="307253"/>
              <a:chOff x="1783" y="2422"/>
              <a:chExt cx="133" cy="151"/>
            </a:xfrm>
          </p:grpSpPr>
          <p:grpSp>
            <p:nvGrpSpPr>
              <p:cNvPr id="148" name="Group 41">
                <a:extLst>
                  <a:ext uri="{FF2B5EF4-FFF2-40B4-BE49-F238E27FC236}">
                    <a16:creationId xmlns:a16="http://schemas.microsoft.com/office/drawing/2014/main" id="{724F993E-1EF6-4EE8-8E07-081B5A56C673}"/>
                  </a:ext>
                </a:extLst>
              </p:cNvPr>
              <p:cNvGrpSpPr>
                <a:grpSpLocks/>
              </p:cNvGrpSpPr>
              <p:nvPr/>
            </p:nvGrpSpPr>
            <p:grpSpPr bwMode="auto">
              <a:xfrm>
                <a:off x="1783" y="2422"/>
                <a:ext cx="133" cy="151"/>
                <a:chOff x="1783" y="2422"/>
                <a:chExt cx="133" cy="151"/>
              </a:xfrm>
            </p:grpSpPr>
            <p:pic>
              <p:nvPicPr>
                <p:cNvPr id="150" name="Picture 42" descr="Business User">
                  <a:extLst>
                    <a:ext uri="{FF2B5EF4-FFF2-40B4-BE49-F238E27FC236}">
                      <a16:creationId xmlns:a16="http://schemas.microsoft.com/office/drawing/2014/main" id="{F112178A-85AC-4C1A-8516-F9CFADE6088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3" y="2422"/>
                  <a:ext cx="13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43">
                  <a:extLst>
                    <a:ext uri="{FF2B5EF4-FFF2-40B4-BE49-F238E27FC236}">
                      <a16:creationId xmlns:a16="http://schemas.microsoft.com/office/drawing/2014/main" id="{C233D889-9683-4BFB-ADC2-BF4D68F4E651}"/>
                    </a:ext>
                  </a:extLst>
                </p:cNvPr>
                <p:cNvSpPr>
                  <a:spLocks noChangeArrowheads="1"/>
                </p:cNvSpPr>
                <p:nvPr/>
              </p:nvSpPr>
              <p:spPr bwMode="auto">
                <a:xfrm>
                  <a:off x="1791" y="2500"/>
                  <a:ext cx="58" cy="42"/>
                </a:xfrm>
                <a:custGeom>
                  <a:avLst/>
                  <a:gdLst>
                    <a:gd name="T0" fmla="*/ 0 w 144"/>
                    <a:gd name="T1" fmla="*/ 0 h 105"/>
                    <a:gd name="T2" fmla="*/ 0 w 144"/>
                    <a:gd name="T3" fmla="*/ 0 h 105"/>
                    <a:gd name="T4" fmla="*/ 0 w 144"/>
                    <a:gd name="T5" fmla="*/ 0 h 105"/>
                    <a:gd name="T6" fmla="*/ 0 w 144"/>
                    <a:gd name="T7" fmla="*/ 0 h 105"/>
                    <a:gd name="T8" fmla="*/ 0 w 144"/>
                    <a:gd name="T9" fmla="*/ 0 h 105"/>
                    <a:gd name="T10" fmla="*/ 0 w 144"/>
                    <a:gd name="T11" fmla="*/ 0 h 105"/>
                    <a:gd name="T12" fmla="*/ 0 w 144"/>
                    <a:gd name="T13" fmla="*/ 0 h 105"/>
                    <a:gd name="T14" fmla="*/ 0 w 144"/>
                    <a:gd name="T15" fmla="*/ 0 h 105"/>
                    <a:gd name="T16" fmla="*/ 0 w 144"/>
                    <a:gd name="T17" fmla="*/ 0 h 105"/>
                    <a:gd name="T18" fmla="*/ 0 w 144"/>
                    <a:gd name="T19" fmla="*/ 0 h 105"/>
                    <a:gd name="T20" fmla="*/ 0 w 144"/>
                    <a:gd name="T21" fmla="*/ 0 h 105"/>
                    <a:gd name="T22" fmla="*/ 0 w 144"/>
                    <a:gd name="T23" fmla="*/ 0 h 105"/>
                    <a:gd name="T24" fmla="*/ 0 w 144"/>
                    <a:gd name="T25" fmla="*/ 0 h 105"/>
                    <a:gd name="T26" fmla="*/ 0 w 144"/>
                    <a:gd name="T27" fmla="*/ 0 h 105"/>
                    <a:gd name="T28" fmla="*/ 0 w 144"/>
                    <a:gd name="T29" fmla="*/ 0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105"/>
                    <a:gd name="T47" fmla="*/ 144 w 144"/>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105">
                      <a:moveTo>
                        <a:pt x="30" y="0"/>
                      </a:moveTo>
                      <a:lnTo>
                        <a:pt x="51" y="9"/>
                      </a:lnTo>
                      <a:lnTo>
                        <a:pt x="81" y="12"/>
                      </a:lnTo>
                      <a:lnTo>
                        <a:pt x="102" y="6"/>
                      </a:lnTo>
                      <a:lnTo>
                        <a:pt x="123" y="0"/>
                      </a:lnTo>
                      <a:lnTo>
                        <a:pt x="138" y="18"/>
                      </a:lnTo>
                      <a:lnTo>
                        <a:pt x="144" y="48"/>
                      </a:lnTo>
                      <a:lnTo>
                        <a:pt x="144" y="78"/>
                      </a:lnTo>
                      <a:lnTo>
                        <a:pt x="117" y="96"/>
                      </a:lnTo>
                      <a:lnTo>
                        <a:pt x="81" y="105"/>
                      </a:lnTo>
                      <a:lnTo>
                        <a:pt x="3" y="102"/>
                      </a:lnTo>
                      <a:lnTo>
                        <a:pt x="0" y="54"/>
                      </a:lnTo>
                      <a:lnTo>
                        <a:pt x="3" y="36"/>
                      </a:lnTo>
                      <a:lnTo>
                        <a:pt x="12" y="18"/>
                      </a:lnTo>
                      <a:lnTo>
                        <a:pt x="30" y="0"/>
                      </a:lnTo>
                      <a:close/>
                    </a:path>
                  </a:pathLst>
                </a:custGeom>
                <a:gradFill rotWithShape="0">
                  <a:gsLst>
                    <a:gs pos="0">
                      <a:srgbClr val="5F5F5F"/>
                    </a:gs>
                    <a:gs pos="100000">
                      <a:srgbClr val="2B2B2B"/>
                    </a:gs>
                  </a:gsLst>
                  <a:path path="rect">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endParaRPr>
                </a:p>
              </p:txBody>
            </p:sp>
          </p:grpSp>
          <p:sp>
            <p:nvSpPr>
              <p:cNvPr id="149" name="AutoShape 44">
                <a:extLst>
                  <a:ext uri="{FF2B5EF4-FFF2-40B4-BE49-F238E27FC236}">
                    <a16:creationId xmlns:a16="http://schemas.microsoft.com/office/drawing/2014/main" id="{1ADE7CD4-306E-454D-ACAE-D669FE206951}"/>
                  </a:ext>
                </a:extLst>
              </p:cNvPr>
              <p:cNvSpPr>
                <a:spLocks noChangeArrowheads="1"/>
              </p:cNvSpPr>
              <p:nvPr/>
            </p:nvSpPr>
            <p:spPr bwMode="auto">
              <a:xfrm>
                <a:off x="1809" y="2511"/>
                <a:ext cx="22" cy="22"/>
              </a:xfrm>
              <a:prstGeom prst="smileyFace">
                <a:avLst>
                  <a:gd name="adj" fmla="val 4653"/>
                </a:avLst>
              </a:prstGeom>
              <a:solidFill>
                <a:srgbClr val="FFCC66"/>
              </a:solidFill>
              <a:ln w="9360">
                <a:solidFill>
                  <a:srgbClr val="808080"/>
                </a:solidFill>
                <a:miter lim="800000"/>
                <a:headEnd/>
                <a:tailEnd/>
              </a:ln>
            </p:spPr>
            <p:txBody>
              <a:bodyPr wrap="none" lIns="82058" tIns="41029" rIns="82058" bIns="41029" anchor="ct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454025" eaLnBrk="0" fontAlgn="auto" latinLnBrk="0" hangingPunct="0">
                  <a:lnSpc>
                    <a:spcPct val="100000"/>
                  </a:lnSpc>
                  <a:spcBef>
                    <a:spcPts val="0"/>
                  </a:spcBef>
                  <a:spcAft>
                    <a:spcPts val="0"/>
                  </a:spcAft>
                  <a:buClrTx/>
                  <a:buSzTx/>
                  <a:buFontTx/>
                  <a:buNone/>
                  <a:tabLst/>
                  <a:defRPr/>
                </a:pPr>
                <a:endParaRPr kumimoji="0" lang="ko-KR" altLang="ko-KR" sz="1800" b="0" i="0" u="none" strike="noStrike" kern="0" cap="none" spc="0" normalizeH="0" baseline="0" noProof="0">
                  <a:ln>
                    <a:noFill/>
                  </a:ln>
                  <a:solidFill>
                    <a:srgbClr val="009999"/>
                  </a:solidFill>
                  <a:effectLst/>
                  <a:uLnTx/>
                  <a:uFillTx/>
                  <a:latin typeface="Helvetica Neue Light" charset="0"/>
                  <a:ea typeface="ヒラギノ角ゴ ProN W3"/>
                  <a:cs typeface="ヒラギノ角ゴ ProN W3"/>
                </a:endParaRPr>
              </a:p>
            </p:txBody>
          </p:sp>
        </p:grpSp>
        <p:pic>
          <p:nvPicPr>
            <p:cNvPr id="145" name="Picture 45" descr="Enterprise-Architect">
              <a:extLst>
                <a:ext uri="{FF2B5EF4-FFF2-40B4-BE49-F238E27FC236}">
                  <a16:creationId xmlns:a16="http://schemas.microsoft.com/office/drawing/2014/main" id="{DC5887CF-6DED-442E-96B5-739C738025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22586" y="4425989"/>
              <a:ext cx="250048" cy="26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22" descr="Olson_Icon_noshadow">
              <a:extLst>
                <a:ext uri="{FF2B5EF4-FFF2-40B4-BE49-F238E27FC236}">
                  <a16:creationId xmlns:a16="http://schemas.microsoft.com/office/drawing/2014/main" id="{230D3DB5-025D-4177-AE5D-266809D6DB1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4800" y="39624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7" name="Straight Connector 72">
              <a:extLst>
                <a:ext uri="{FF2B5EF4-FFF2-40B4-BE49-F238E27FC236}">
                  <a16:creationId xmlns:a16="http://schemas.microsoft.com/office/drawing/2014/main" id="{486F88CD-2019-43BC-9647-A46182249265}"/>
                </a:ext>
              </a:extLst>
            </p:cNvPr>
            <p:cNvCxnSpPr>
              <a:cxnSpLocks noChangeShapeType="1"/>
            </p:cNvCxnSpPr>
            <p:nvPr/>
          </p:nvCxnSpPr>
          <p:spPr bwMode="auto">
            <a:xfrm>
              <a:off x="5181600" y="4495800"/>
              <a:ext cx="2118068" cy="1259"/>
            </a:xfrm>
            <a:prstGeom prst="line">
              <a:avLst/>
            </a:prstGeom>
            <a:noFill/>
            <a:ln w="9525">
              <a:solidFill>
                <a:srgbClr val="800000"/>
              </a:solidFill>
              <a:prstDash val="dash"/>
              <a:round/>
              <a:headEnd/>
              <a:tailEnd/>
            </a:ln>
            <a:extLst>
              <a:ext uri="{909E8E84-426E-40DD-AFC4-6F175D3DCCD1}">
                <a14:hiddenFill xmlns:a14="http://schemas.microsoft.com/office/drawing/2010/main">
                  <a:noFill/>
                </a14:hiddenFill>
              </a:ext>
            </a:extLst>
          </p:spPr>
        </p:cxnSp>
      </p:grpSp>
      <p:cxnSp>
        <p:nvCxnSpPr>
          <p:cNvPr id="164" name="Straight Connector 73">
            <a:extLst>
              <a:ext uri="{FF2B5EF4-FFF2-40B4-BE49-F238E27FC236}">
                <a16:creationId xmlns:a16="http://schemas.microsoft.com/office/drawing/2014/main" id="{9C53386E-2EFC-425D-9059-1924F450A4E9}"/>
              </a:ext>
            </a:extLst>
          </p:cNvPr>
          <p:cNvCxnSpPr>
            <a:cxnSpLocks noChangeShapeType="1"/>
          </p:cNvCxnSpPr>
          <p:nvPr/>
        </p:nvCxnSpPr>
        <p:spPr bwMode="auto">
          <a:xfrm>
            <a:off x="2384871" y="2895179"/>
            <a:ext cx="2328863" cy="1587"/>
          </a:xfrm>
          <a:prstGeom prst="line">
            <a:avLst/>
          </a:prstGeom>
          <a:noFill/>
          <a:ln w="9525">
            <a:solidFill>
              <a:srgbClr val="800000"/>
            </a:solidFill>
            <a:prstDash val="dash"/>
            <a:round/>
            <a:headEnd/>
            <a:tailEnd/>
          </a:ln>
          <a:extLst>
            <a:ext uri="{909E8E84-426E-40DD-AFC4-6F175D3DCCD1}">
              <a14:hiddenFill xmlns:a14="http://schemas.microsoft.com/office/drawing/2010/main">
                <a:noFill/>
              </a14:hiddenFill>
            </a:ext>
          </a:extLst>
        </p:spPr>
      </p:cxnSp>
      <p:cxnSp>
        <p:nvCxnSpPr>
          <p:cNvPr id="165" name="Straight Connector 74">
            <a:extLst>
              <a:ext uri="{FF2B5EF4-FFF2-40B4-BE49-F238E27FC236}">
                <a16:creationId xmlns:a16="http://schemas.microsoft.com/office/drawing/2014/main" id="{1CF75D93-F049-44EC-AA02-2E69BFD9E89D}"/>
              </a:ext>
            </a:extLst>
          </p:cNvPr>
          <p:cNvCxnSpPr>
            <a:cxnSpLocks noChangeShapeType="1"/>
          </p:cNvCxnSpPr>
          <p:nvPr/>
        </p:nvCxnSpPr>
        <p:spPr bwMode="auto">
          <a:xfrm>
            <a:off x="6491734" y="2809454"/>
            <a:ext cx="2430462" cy="0"/>
          </a:xfrm>
          <a:prstGeom prst="line">
            <a:avLst/>
          </a:prstGeom>
          <a:noFill/>
          <a:ln w="9525">
            <a:solidFill>
              <a:srgbClr val="800000"/>
            </a:solidFill>
            <a:prstDash val="dash"/>
            <a:round/>
            <a:headEnd/>
            <a:tailEnd/>
          </a:ln>
          <a:extLst>
            <a:ext uri="{909E8E84-426E-40DD-AFC4-6F175D3DCCD1}">
              <a14:hiddenFill xmlns:a14="http://schemas.microsoft.com/office/drawing/2010/main">
                <a:noFill/>
              </a14:hiddenFill>
            </a:ext>
          </a:extLst>
        </p:spPr>
      </p:cxnSp>
      <p:cxnSp>
        <p:nvCxnSpPr>
          <p:cNvPr id="166" name="Straight Connector 76">
            <a:extLst>
              <a:ext uri="{FF2B5EF4-FFF2-40B4-BE49-F238E27FC236}">
                <a16:creationId xmlns:a16="http://schemas.microsoft.com/office/drawing/2014/main" id="{7CF4C29E-E393-4781-A4CB-64A299DF8193}"/>
              </a:ext>
            </a:extLst>
          </p:cNvPr>
          <p:cNvCxnSpPr>
            <a:cxnSpLocks noChangeShapeType="1"/>
          </p:cNvCxnSpPr>
          <p:nvPr/>
        </p:nvCxnSpPr>
        <p:spPr bwMode="auto">
          <a:xfrm flipV="1">
            <a:off x="8252271" y="2377654"/>
            <a:ext cx="838200" cy="431800"/>
          </a:xfrm>
          <a:prstGeom prst="line">
            <a:avLst/>
          </a:prstGeom>
          <a:noFill/>
          <a:ln w="9525">
            <a:solidFill>
              <a:srgbClr val="800000"/>
            </a:solidFill>
            <a:prstDash val="dash"/>
            <a:round/>
            <a:headEnd/>
            <a:tailEnd/>
          </a:ln>
          <a:extLst>
            <a:ext uri="{909E8E84-426E-40DD-AFC4-6F175D3DCCD1}">
              <a14:hiddenFill xmlns:a14="http://schemas.microsoft.com/office/drawing/2010/main">
                <a:noFill/>
              </a14:hiddenFill>
            </a:ext>
          </a:extLst>
        </p:spPr>
      </p:cxnSp>
      <p:cxnSp>
        <p:nvCxnSpPr>
          <p:cNvPr id="167" name="Straight Connector 79">
            <a:extLst>
              <a:ext uri="{FF2B5EF4-FFF2-40B4-BE49-F238E27FC236}">
                <a16:creationId xmlns:a16="http://schemas.microsoft.com/office/drawing/2014/main" id="{1569D949-C85A-4F60-93C3-496CC4EA4A17}"/>
              </a:ext>
            </a:extLst>
          </p:cNvPr>
          <p:cNvCxnSpPr>
            <a:cxnSpLocks noChangeShapeType="1"/>
          </p:cNvCxnSpPr>
          <p:nvPr/>
        </p:nvCxnSpPr>
        <p:spPr bwMode="auto">
          <a:xfrm>
            <a:off x="8252271" y="2809454"/>
            <a:ext cx="669925" cy="392112"/>
          </a:xfrm>
          <a:prstGeom prst="line">
            <a:avLst/>
          </a:prstGeom>
          <a:noFill/>
          <a:ln w="9525">
            <a:solidFill>
              <a:srgbClr val="800000"/>
            </a:solidFill>
            <a:prstDash val="dash"/>
            <a:round/>
            <a:headEnd/>
            <a:tailEnd/>
          </a:ln>
          <a:extLst>
            <a:ext uri="{909E8E84-426E-40DD-AFC4-6F175D3DCCD1}">
              <a14:hiddenFill xmlns:a14="http://schemas.microsoft.com/office/drawing/2010/main">
                <a:noFill/>
              </a14:hiddenFill>
            </a:ext>
          </a:extLst>
        </p:spPr>
      </p:cxnSp>
      <p:sp>
        <p:nvSpPr>
          <p:cNvPr id="168" name="Rectangle 85">
            <a:extLst>
              <a:ext uri="{FF2B5EF4-FFF2-40B4-BE49-F238E27FC236}">
                <a16:creationId xmlns:a16="http://schemas.microsoft.com/office/drawing/2014/main" id="{74601AB1-B596-4BA7-BA9E-98F7E95DF37D}"/>
              </a:ext>
            </a:extLst>
          </p:cNvPr>
          <p:cNvSpPr>
            <a:spLocks noChangeArrowheads="1"/>
          </p:cNvSpPr>
          <p:nvPr/>
        </p:nvSpPr>
        <p:spPr bwMode="auto">
          <a:xfrm>
            <a:off x="4583559" y="2687216"/>
            <a:ext cx="579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8" tIns="45665" rIns="91328" bIns="45665">
            <a:spAutoFit/>
          </a:bodyP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kumimoji="0" lang="en-US" altLang="ko-KR" sz="1400" b="1">
                <a:solidFill>
                  <a:srgbClr val="800000"/>
                </a:solidFill>
                <a:latin typeface="Helvetica Neue Light" charset="0"/>
                <a:ea typeface="ヒラギノ角ゴ ProN W3"/>
                <a:cs typeface="ヒラギノ角ゴ ProN W3"/>
              </a:rPr>
              <a:t>APIs</a:t>
            </a:r>
          </a:p>
        </p:txBody>
      </p:sp>
      <p:sp>
        <p:nvSpPr>
          <p:cNvPr id="169" name="Oval 12">
            <a:extLst>
              <a:ext uri="{FF2B5EF4-FFF2-40B4-BE49-F238E27FC236}">
                <a16:creationId xmlns:a16="http://schemas.microsoft.com/office/drawing/2014/main" id="{D9AB6EC0-1A37-49FF-A5B8-012DDA5D7562}"/>
              </a:ext>
            </a:extLst>
          </p:cNvPr>
          <p:cNvSpPr>
            <a:spLocks noChangeArrowheads="1"/>
          </p:cNvSpPr>
          <p:nvPr/>
        </p:nvSpPr>
        <p:spPr bwMode="auto">
          <a:xfrm>
            <a:off x="4748659" y="2382416"/>
            <a:ext cx="188912" cy="188913"/>
          </a:xfrm>
          <a:prstGeom prst="ellipse">
            <a:avLst/>
          </a:prstGeom>
          <a:solidFill>
            <a:srgbClr val="800000"/>
          </a:solidFill>
          <a:ln w="9525">
            <a:solidFill>
              <a:srgbClr val="FFFFFF"/>
            </a:solidFill>
            <a:round/>
            <a:headEnd/>
            <a:tailEnd/>
          </a:ln>
        </p:spPr>
        <p:txBody>
          <a:bodyPr lIns="91328" tIns="45665" rIns="91328" bIns="45665"/>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454025" eaLnBrk="0" fontAlgn="auto" latinLnBrk="0" hangingPunct="0">
              <a:lnSpc>
                <a:spcPct val="90000"/>
              </a:lnSpc>
              <a:spcBef>
                <a:spcPts val="0"/>
              </a:spcBef>
              <a:spcAft>
                <a:spcPts val="0"/>
              </a:spcAft>
              <a:buClrTx/>
              <a:buSzTx/>
              <a:buFontTx/>
              <a:buNone/>
              <a:tabLst/>
              <a:defRPr/>
            </a:pPr>
            <a:endParaRPr kumimoji="0" lang="ko-KR" altLang="ko-KR" sz="2200" b="0" i="0" u="none" strike="noStrike" kern="0" cap="none" spc="0" normalizeH="0" baseline="0" noProof="0">
              <a:ln>
                <a:noFill/>
              </a:ln>
              <a:solidFill>
                <a:srgbClr val="009999"/>
              </a:solidFill>
              <a:effectLst/>
              <a:uLnTx/>
              <a:uFillTx/>
              <a:latin typeface="Arial" panose="020B0604020202020204" pitchFamily="34" charset="0"/>
              <a:ea typeface="ヒラギノ角ゴ ProN W3"/>
              <a:cs typeface="ヒラギノ角ゴ ProN W3"/>
            </a:endParaRPr>
          </a:p>
        </p:txBody>
      </p:sp>
      <p:sp>
        <p:nvSpPr>
          <p:cNvPr id="170" name="Text Box 47">
            <a:extLst>
              <a:ext uri="{FF2B5EF4-FFF2-40B4-BE49-F238E27FC236}">
                <a16:creationId xmlns:a16="http://schemas.microsoft.com/office/drawing/2014/main" id="{1B675607-42B0-485A-A77C-13EC9960022A}"/>
              </a:ext>
            </a:extLst>
          </p:cNvPr>
          <p:cNvSpPr txBox="1">
            <a:spLocks noChangeArrowheads="1"/>
          </p:cNvSpPr>
          <p:nvPr/>
        </p:nvSpPr>
        <p:spPr bwMode="auto">
          <a:xfrm>
            <a:off x="3170336" y="5109815"/>
            <a:ext cx="3798888" cy="11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defTabSz="455613"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5613"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5613"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5613"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5613"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5613"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sym typeface="Gill Sans"/>
              </a:rPr>
              <a:t>Create, Publish, Manage &amp; Socialize APIs</a:t>
            </a:r>
          </a:p>
          <a:p>
            <a:pPr marL="0" marR="0" lvl="0" indent="0" algn="ctr" defTabSz="455613"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385973"/>
                </a:solidFill>
                <a:effectLst/>
                <a:uLnTx/>
                <a:uFillTx/>
                <a:latin typeface="Arial" panose="020B0604020202020204" pitchFamily="34" charset="0"/>
                <a:ea typeface="MS PGothic" panose="020B0600070205080204" pitchFamily="34" charset="-128"/>
                <a:sym typeface="Gill Sans"/>
              </a:rPr>
              <a:t>IBM API Connect</a:t>
            </a:r>
          </a:p>
          <a:p>
            <a:pPr marL="0" marR="0" lvl="0" indent="0" algn="ctr" defTabSz="455613" eaLnBrk="1" fontAlgn="auto" latinLnBrk="0" hangingPunct="1">
              <a:lnSpc>
                <a:spcPct val="100000"/>
              </a:lnSpc>
              <a:spcBef>
                <a:spcPts val="0"/>
              </a:spcBef>
              <a:spcAft>
                <a:spcPts val="0"/>
              </a:spcAft>
              <a:buClrTx/>
              <a:buSzTx/>
              <a:buFontTx/>
              <a:buNone/>
              <a:tabLst/>
              <a:defRPr/>
            </a:pPr>
            <a:endParaRPr kumimoji="0" lang="en-US" altLang="ko-KR" sz="1400" b="0" i="0" u="none" strike="noStrike" kern="0" cap="none" spc="0" normalizeH="0" baseline="0" noProof="0" dirty="0">
              <a:ln>
                <a:noFill/>
              </a:ln>
              <a:solidFill>
                <a:srgbClr val="385973"/>
              </a:solidFill>
              <a:effectLst/>
              <a:uLnTx/>
              <a:uFillTx/>
              <a:latin typeface="Arial" panose="020B0604020202020204" pitchFamily="34" charset="0"/>
              <a:ea typeface="MS PGothic" panose="020B0600070205080204" pitchFamily="34" charset="-128"/>
              <a:sym typeface="Gill Sans"/>
            </a:endParaRPr>
          </a:p>
          <a:p>
            <a:pPr marL="0" marR="0" lvl="0" indent="0" algn="ctr" defTabSz="455613"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altLang="ko-KR" sz="1400" b="0" i="0" u="none" strike="noStrike" kern="0" cap="none" spc="0" normalizeH="0" baseline="0" noProof="0" dirty="0">
                <a:ln>
                  <a:noFill/>
                </a:ln>
                <a:solidFill>
                  <a:srgbClr val="800000"/>
                </a:solidFill>
                <a:effectLst/>
                <a:uLnTx/>
                <a:uFillTx/>
                <a:latin typeface="Arial" panose="020B0604020202020204" pitchFamily="34" charset="0"/>
                <a:ea typeface="MS PGothic" panose="020B0600070205080204" pitchFamily="34" charset="-128"/>
                <a:sym typeface="Wingdings" panose="05000000000000000000" pitchFamily="2" charset="2"/>
              </a:rPr>
              <a:t> Quick deployment and integration of fully controlled APIs</a:t>
            </a:r>
          </a:p>
        </p:txBody>
      </p:sp>
      <p:sp>
        <p:nvSpPr>
          <p:cNvPr id="171" name="Rectangle 11">
            <a:extLst>
              <a:ext uri="{FF2B5EF4-FFF2-40B4-BE49-F238E27FC236}">
                <a16:creationId xmlns:a16="http://schemas.microsoft.com/office/drawing/2014/main" id="{C4E8FEC1-A36F-43EB-AE3B-B91CC7F53B4C}"/>
              </a:ext>
            </a:extLst>
          </p:cNvPr>
          <p:cNvSpPr>
            <a:spLocks noChangeArrowheads="1"/>
          </p:cNvSpPr>
          <p:nvPr/>
        </p:nvSpPr>
        <p:spPr bwMode="auto">
          <a:xfrm>
            <a:off x="920552" y="5732611"/>
            <a:ext cx="23526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kumimoji="0" lang="en-US" altLang="ko-KR" sz="1400" dirty="0">
                <a:solidFill>
                  <a:srgbClr val="385973"/>
                </a:solidFill>
                <a:latin typeface="Helvetica Neue Light" charset="0"/>
                <a:ea typeface="ヒラギノ角ゴ ProN W3"/>
                <a:cs typeface="ヒラギノ角ゴ ProN W3"/>
              </a:rPr>
              <a:t>Developer Portal</a:t>
            </a:r>
          </a:p>
          <a:p>
            <a:pPr algn="ctr"/>
            <a:endParaRPr kumimoji="0" lang="en-US" altLang="ko-KR" sz="1400" dirty="0">
              <a:solidFill>
                <a:srgbClr val="385973"/>
              </a:solidFill>
              <a:latin typeface="Helvetica Neue Light" charset="0"/>
              <a:ea typeface="ヒラギノ角ゴ ProN W3"/>
              <a:cs typeface="ヒラギノ角ゴ ProN W3"/>
            </a:endParaRPr>
          </a:p>
          <a:p>
            <a:pPr algn="ctr"/>
            <a:r>
              <a:rPr kumimoji="0" lang="en-US" altLang="ko-KR" sz="1400" dirty="0">
                <a:solidFill>
                  <a:srgbClr val="800000"/>
                </a:solidFill>
                <a:latin typeface="Helvetica Neue Light" charset="0"/>
                <a:ea typeface="ヒラギノ角ゴ ProN W3"/>
                <a:cs typeface="ヒラギノ角ゴ ProN W3"/>
                <a:sym typeface="Wingdings" panose="05000000000000000000" pitchFamily="2" charset="2"/>
              </a:rPr>
              <a:t> Enable “Self Service”</a:t>
            </a:r>
            <a:endParaRPr kumimoji="0" lang="en-US" altLang="ko-KR" sz="1400" dirty="0">
              <a:solidFill>
                <a:srgbClr val="800000"/>
              </a:solidFill>
              <a:latin typeface="Helvetica Neue Light" charset="0"/>
              <a:ea typeface="ヒラギノ角ゴ ProN W3"/>
              <a:cs typeface="ヒラギノ角ゴ ProN W3"/>
            </a:endParaRPr>
          </a:p>
        </p:txBody>
      </p:sp>
      <p:sp>
        <p:nvSpPr>
          <p:cNvPr id="172" name="Rectangle 3">
            <a:extLst>
              <a:ext uri="{FF2B5EF4-FFF2-40B4-BE49-F238E27FC236}">
                <a16:creationId xmlns:a16="http://schemas.microsoft.com/office/drawing/2014/main" id="{3D15CE85-607D-437B-A4AC-04F105BD5B6F}"/>
              </a:ext>
            </a:extLst>
          </p:cNvPr>
          <p:cNvSpPr>
            <a:spLocks noChangeArrowheads="1"/>
          </p:cNvSpPr>
          <p:nvPr/>
        </p:nvSpPr>
        <p:spPr bwMode="auto">
          <a:xfrm>
            <a:off x="7166635" y="5212497"/>
            <a:ext cx="22860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spAutoFit/>
          </a:bodyPr>
          <a:lstStyle>
            <a:lvl1pPr defTabSz="454025" eaLnBrk="0" hangingPunct="0">
              <a:defRPr sz="2400">
                <a:solidFill>
                  <a:schemeClr val="tx1"/>
                </a:solidFill>
                <a:latin typeface="Arial" panose="020B0604020202020204" pitchFamily="34" charset="0"/>
                <a:ea typeface="MS PGothic" panose="020B0600070205080204" pitchFamily="34" charset="-128"/>
              </a:defRPr>
            </a:lvl1pPr>
            <a:lvl2pPr marL="666750" indent="-257175" defTabSz="454025" eaLnBrk="0" hangingPunct="0">
              <a:defRPr sz="2400">
                <a:solidFill>
                  <a:schemeClr val="tx1"/>
                </a:solidFill>
                <a:latin typeface="Arial" panose="020B0604020202020204" pitchFamily="34" charset="0"/>
                <a:ea typeface="MS PGothic" panose="020B0600070205080204" pitchFamily="34" charset="-128"/>
              </a:defRPr>
            </a:lvl2pPr>
            <a:lvl3pPr marL="1025525" indent="-204788" defTabSz="454025" eaLnBrk="0" hangingPunct="0">
              <a:defRPr sz="2400">
                <a:solidFill>
                  <a:schemeClr val="tx1"/>
                </a:solidFill>
                <a:latin typeface="Arial" panose="020B0604020202020204" pitchFamily="34" charset="0"/>
                <a:ea typeface="MS PGothic" panose="020B0600070205080204" pitchFamily="34" charset="-128"/>
              </a:defRPr>
            </a:lvl3pPr>
            <a:lvl4pPr marL="1436688" indent="-206375" defTabSz="454025" eaLnBrk="0" hangingPunct="0">
              <a:defRPr sz="2400">
                <a:solidFill>
                  <a:schemeClr val="tx1"/>
                </a:solidFill>
                <a:latin typeface="Arial" panose="020B0604020202020204" pitchFamily="34" charset="0"/>
                <a:ea typeface="MS PGothic" panose="020B0600070205080204" pitchFamily="34" charset="-128"/>
              </a:defRPr>
            </a:lvl4pPr>
            <a:lvl5pPr marL="1846263" indent="-204788" defTabSz="454025" eaLnBrk="0" hangingPunct="0">
              <a:defRPr sz="2400">
                <a:solidFill>
                  <a:schemeClr val="tx1"/>
                </a:solidFill>
                <a:latin typeface="Arial" panose="020B0604020202020204" pitchFamily="34" charset="0"/>
                <a:ea typeface="MS PGothic" panose="020B0600070205080204" pitchFamily="34" charset="-128"/>
              </a:defRPr>
            </a:lvl5pPr>
            <a:lvl6pPr marL="23034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7606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2178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675063" indent="-204788" defTabSz="454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kumimoji="0" lang="en-US" altLang="ko-KR" sz="1400" dirty="0">
                <a:solidFill>
                  <a:srgbClr val="385973"/>
                </a:solidFill>
                <a:latin typeface="Helvetica Neue Light" charset="0"/>
                <a:ea typeface="ヒラギノ角ゴ ProN W3"/>
                <a:cs typeface="ヒラギノ角ゴ ProN W3"/>
                <a:sym typeface="Wingdings" panose="05000000000000000000" pitchFamily="2" charset="2"/>
              </a:rPr>
              <a:t>Dashboard and API analytics</a:t>
            </a:r>
          </a:p>
          <a:p>
            <a:pPr algn="ctr"/>
            <a:endParaRPr kumimoji="0" lang="en-US" altLang="ko-KR" sz="1400" dirty="0">
              <a:solidFill>
                <a:srgbClr val="385973"/>
              </a:solidFill>
              <a:latin typeface="Helvetica Neue Light" charset="0"/>
              <a:ea typeface="ヒラギノ角ゴ ProN W3"/>
              <a:cs typeface="ヒラギノ角ゴ ProN W3"/>
              <a:sym typeface="Wingdings" panose="05000000000000000000" pitchFamily="2" charset="2"/>
            </a:endParaRPr>
          </a:p>
          <a:p>
            <a:pPr algn="ctr"/>
            <a:r>
              <a:rPr kumimoji="0" lang="en-US" altLang="ko-KR" sz="1400" dirty="0">
                <a:solidFill>
                  <a:srgbClr val="800000"/>
                </a:solidFill>
                <a:latin typeface="Helvetica Neue Light" charset="0"/>
                <a:ea typeface="ヒラギノ角ゴ ProN W3"/>
                <a:cs typeface="ヒラギノ角ゴ ProN W3"/>
                <a:sym typeface="Wingdings" panose="05000000000000000000" pitchFamily="2" charset="2"/>
              </a:rPr>
              <a:t> manage entitlements, quality of service and developers simply</a:t>
            </a:r>
            <a:endParaRPr kumimoji="0" lang="en-US" altLang="ko-KR" sz="1400" dirty="0">
              <a:solidFill>
                <a:srgbClr val="800000"/>
              </a:solidFill>
              <a:latin typeface="Helvetica Neue Light" charset="0"/>
              <a:ea typeface="ヒラギノ角ゴ ProN W3"/>
              <a:cs typeface="ヒラギノ角ゴ ProN W3"/>
            </a:endParaRPr>
          </a:p>
        </p:txBody>
      </p:sp>
    </p:spTree>
    <p:extLst>
      <p:ext uri="{BB962C8B-B14F-4D97-AF65-F5344CB8AC3E}">
        <p14:creationId xmlns:p14="http://schemas.microsoft.com/office/powerpoint/2010/main" val="319715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p:tgtEl>
                                          <p:spTgt spid="108"/>
                                        </p:tgtEl>
                                        <p:attrNameLst>
                                          <p:attrName>ppt_y</p:attrName>
                                        </p:attrNameLst>
                                      </p:cBhvr>
                                      <p:tavLst>
                                        <p:tav tm="0">
                                          <p:val>
                                            <p:strVal val="#ppt_y+#ppt_h*1.125000"/>
                                          </p:val>
                                        </p:tav>
                                        <p:tav tm="100000">
                                          <p:val>
                                            <p:strVal val="#ppt_y"/>
                                          </p:val>
                                        </p:tav>
                                      </p:tavLst>
                                    </p:anim>
                                    <p:animEffect transition="in" filter="wipe(up)">
                                      <p:cBhvr>
                                        <p:cTn id="8" dur="500"/>
                                        <p:tgtEl>
                                          <p:spTgt spid="108"/>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25"/>
                                        </p:tgtEl>
                                        <p:attrNameLst>
                                          <p:attrName>style.visibility</p:attrName>
                                        </p:attrNameLst>
                                      </p:cBhvr>
                                      <p:to>
                                        <p:strVal val="visible"/>
                                      </p:to>
                                    </p:set>
                                    <p:anim calcmode="lin" valueType="num">
                                      <p:cBhvr additive="base">
                                        <p:cTn id="12" dur="500"/>
                                        <p:tgtEl>
                                          <p:spTgt spid="125"/>
                                        </p:tgtEl>
                                        <p:attrNameLst>
                                          <p:attrName>ppt_y</p:attrName>
                                        </p:attrNameLst>
                                      </p:cBhvr>
                                      <p:tavLst>
                                        <p:tav tm="0">
                                          <p:val>
                                            <p:strVal val="#ppt_y+#ppt_h*1.125000"/>
                                          </p:val>
                                        </p:tav>
                                        <p:tav tm="100000">
                                          <p:val>
                                            <p:strVal val="#ppt_y"/>
                                          </p:val>
                                        </p:tav>
                                      </p:tavLst>
                                    </p:anim>
                                    <p:animEffect transition="in" filter="wipe(up)">
                                      <p:cBhvr>
                                        <p:cTn id="1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57175" y="476300"/>
            <a:ext cx="6456639" cy="304699"/>
          </a:xfrm>
        </p:spPr>
        <p:txBody>
          <a:bodyPr/>
          <a:lstStyle/>
          <a:p>
            <a:pPr eaLnBrk="1" hangingPunct="1"/>
            <a:r>
              <a:rPr lang="en-US" altLang="ko-KR" dirty="0" err="1"/>
              <a:t>DataPower</a:t>
            </a:r>
            <a:r>
              <a:rPr lang="en-US" altLang="ko-KR" dirty="0"/>
              <a:t> = </a:t>
            </a:r>
            <a:r>
              <a:rPr lang="ko-KR" altLang="en-US" dirty="0"/>
              <a:t>고성능 </a:t>
            </a:r>
            <a:r>
              <a:rPr lang="en-US" altLang="ko-KR" dirty="0"/>
              <a:t>HTTP </a:t>
            </a:r>
            <a:r>
              <a:rPr lang="ko-KR" altLang="en-US" dirty="0"/>
              <a:t>게이트웨이</a:t>
            </a:r>
            <a:r>
              <a:rPr lang="en-US" altLang="ko-KR" dirty="0"/>
              <a:t> + </a:t>
            </a:r>
            <a:r>
              <a:rPr lang="ko-KR" altLang="en-US" dirty="0"/>
              <a:t>유량제어 </a:t>
            </a:r>
          </a:p>
        </p:txBody>
      </p:sp>
      <p:sp>
        <p:nvSpPr>
          <p:cNvPr id="15" name="Rectangle 14"/>
          <p:cNvSpPr/>
          <p:nvPr/>
        </p:nvSpPr>
        <p:spPr>
          <a:xfrm>
            <a:off x="943593" y="3656505"/>
            <a:ext cx="8689927" cy="824669"/>
          </a:xfrm>
          <a:prstGeom prst="rect">
            <a:avLst/>
          </a:prstGeom>
          <a:solidFill>
            <a:srgbClr val="FFFFFF">
              <a:lumMod val="95000"/>
            </a:srgbClr>
          </a:solidFill>
          <a:ln w="3175" cap="flat" cmpd="sng" algn="ctr">
            <a:solidFill>
              <a:srgbClr val="000000">
                <a:lumMod val="65000"/>
                <a:lumOff val="3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defTabSz="914400" eaLnBrk="1" fontAlgn="auto" latinLnBrk="0" hangingPunct="1">
              <a:lnSpc>
                <a:spcPct val="8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lumMod val="65000"/>
                  <a:lumOff val="35000"/>
                </a:srgbClr>
              </a:solidFill>
              <a:effectLst/>
              <a:uLnTx/>
              <a:uFillTx/>
              <a:latin typeface="Arial"/>
              <a:ea typeface="+mn-ea"/>
              <a:cs typeface="+mn-cs"/>
            </a:endParaRPr>
          </a:p>
        </p:txBody>
      </p:sp>
      <p:sp>
        <p:nvSpPr>
          <p:cNvPr id="18" name="Rectangle 17"/>
          <p:cNvSpPr/>
          <p:nvPr/>
        </p:nvSpPr>
        <p:spPr>
          <a:xfrm>
            <a:off x="945302" y="5200580"/>
            <a:ext cx="8688218" cy="824669"/>
          </a:xfrm>
          <a:prstGeom prst="rect">
            <a:avLst/>
          </a:prstGeom>
          <a:solidFill>
            <a:srgbClr val="FFFFFF">
              <a:lumMod val="95000"/>
            </a:srgbClr>
          </a:solidFill>
          <a:ln w="3175" cap="flat" cmpd="sng" algn="ctr">
            <a:solidFill>
              <a:srgbClr val="000000">
                <a:lumMod val="65000"/>
                <a:lumOff val="3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defTabSz="914400" eaLnBrk="1" fontAlgn="auto" latinLnBrk="0" hangingPunct="1">
              <a:lnSpc>
                <a:spcPct val="8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lumMod val="65000"/>
                  <a:lumOff val="35000"/>
                </a:srgbClr>
              </a:solidFill>
              <a:effectLst/>
              <a:uLnTx/>
              <a:uFillTx/>
              <a:latin typeface="Arial"/>
              <a:ea typeface="+mn-ea"/>
              <a:cs typeface="+mn-cs"/>
            </a:endParaRPr>
          </a:p>
        </p:txBody>
      </p:sp>
      <p:sp>
        <p:nvSpPr>
          <p:cNvPr id="19" name="Rectangle 18"/>
          <p:cNvSpPr/>
          <p:nvPr/>
        </p:nvSpPr>
        <p:spPr>
          <a:xfrm>
            <a:off x="1208585" y="3797550"/>
            <a:ext cx="3096344" cy="554181"/>
          </a:xfrm>
          <a:prstGeom prst="rect">
            <a:avLst/>
          </a:prstGeom>
          <a:solidFill>
            <a:srgbClr val="5498D5"/>
          </a:solidFill>
          <a:ln w="31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algn="ctr" defTabSz="914400" eaLnBrk="1" fontAlgn="auto" latinLnBrk="0" hangingPunct="1">
              <a:lnSpc>
                <a:spcPct val="80000"/>
              </a:lnSpc>
              <a:spcBef>
                <a:spcPts val="0"/>
              </a:spcBef>
              <a:spcAft>
                <a:spcPts val="0"/>
              </a:spcAft>
              <a:buClrTx/>
              <a:buSzTx/>
              <a:buFontTx/>
              <a:buNone/>
              <a:tabLst/>
              <a:defRPr/>
            </a:pPr>
            <a:r>
              <a:rPr kumimoji="0" lang="en-US" altLang="ko-KR" sz="2200" b="0" i="0" u="none" strike="noStrike" kern="0" cap="none" spc="0" normalizeH="0" baseline="0" noProof="0" dirty="0">
                <a:ln>
                  <a:noFill/>
                </a:ln>
                <a:solidFill>
                  <a:srgbClr val="FFFFFF"/>
                </a:solidFill>
                <a:effectLst/>
                <a:uLnTx/>
                <a:uFillTx/>
                <a:latin typeface="Arial"/>
                <a:ea typeface="+mn-ea"/>
                <a:cs typeface="+mn-cs"/>
              </a:rPr>
              <a:t>Traffic Control </a:t>
            </a:r>
            <a:r>
              <a:rPr kumimoji="0" lang="ko-KR" altLang="en-US" sz="2200" kern="0" dirty="0">
                <a:solidFill>
                  <a:srgbClr val="FFFFFF"/>
                </a:solidFill>
                <a:latin typeface="Arial"/>
                <a:ea typeface="+mn-ea"/>
              </a:rPr>
              <a:t>지원</a:t>
            </a:r>
            <a:endParaRPr kumimoji="0" lang="en-US" sz="22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Rectangle 21"/>
          <p:cNvSpPr/>
          <p:nvPr/>
        </p:nvSpPr>
        <p:spPr>
          <a:xfrm>
            <a:off x="1208584" y="5341625"/>
            <a:ext cx="3096345" cy="554181"/>
          </a:xfrm>
          <a:prstGeom prst="rect">
            <a:avLst/>
          </a:prstGeom>
          <a:solidFill>
            <a:srgbClr val="5498D5"/>
          </a:solidFill>
          <a:ln w="31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algn="ctr" defTabSz="914400" eaLnBrk="1" fontAlgn="auto" latinLnBrk="0" hangingPunct="1">
              <a:lnSpc>
                <a:spcPct val="80000"/>
              </a:lnSpc>
              <a:spcBef>
                <a:spcPts val="0"/>
              </a:spcBef>
              <a:spcAft>
                <a:spcPts val="0"/>
              </a:spcAft>
              <a:buClrTx/>
              <a:buSzTx/>
              <a:buFontTx/>
              <a:buNone/>
              <a:tabLst/>
              <a:defRPr/>
            </a:pPr>
            <a:r>
              <a:rPr kumimoji="0" lang="ko-KR" altLang="en-US" sz="2200" b="0" i="0" u="none" strike="noStrike" kern="0" cap="none" spc="0" normalizeH="0" baseline="0" noProof="0" dirty="0">
                <a:ln>
                  <a:noFill/>
                </a:ln>
                <a:solidFill>
                  <a:srgbClr val="FFFFFF"/>
                </a:solidFill>
                <a:effectLst/>
                <a:uLnTx/>
                <a:uFillTx/>
                <a:latin typeface="+mn-ea"/>
                <a:ea typeface="+mn-ea"/>
                <a:cs typeface="+mn-cs"/>
              </a:rPr>
              <a:t>지능형 </a:t>
            </a:r>
            <a:r>
              <a:rPr kumimoji="0" lang="ko-KR" altLang="en-US" sz="2200" kern="0" noProof="0" dirty="0">
                <a:solidFill>
                  <a:srgbClr val="FFFFFF"/>
                </a:solidFill>
                <a:latin typeface="+mn-ea"/>
                <a:ea typeface="+mn-ea"/>
              </a:rPr>
              <a:t>게이트웨이</a:t>
            </a:r>
            <a:endParaRPr kumimoji="0" lang="en-US" sz="2200" b="0" i="0" u="none" strike="noStrike" kern="0" cap="none" spc="0" normalizeH="0" baseline="0" noProof="0" dirty="0">
              <a:ln>
                <a:noFill/>
              </a:ln>
              <a:solidFill>
                <a:srgbClr val="FFFFFF"/>
              </a:solidFill>
              <a:effectLst/>
              <a:uLnTx/>
              <a:uFillTx/>
              <a:latin typeface="+mn-ea"/>
              <a:ea typeface="+mn-ea"/>
              <a:cs typeface="+mn-cs"/>
            </a:endParaRPr>
          </a:p>
        </p:txBody>
      </p:sp>
      <p:sp>
        <p:nvSpPr>
          <p:cNvPr id="23" name="Rectangle 22"/>
          <p:cNvSpPr/>
          <p:nvPr/>
        </p:nvSpPr>
        <p:spPr>
          <a:xfrm>
            <a:off x="350838" y="3649768"/>
            <a:ext cx="611062" cy="837892"/>
          </a:xfrm>
          <a:prstGeom prst="rect">
            <a:avLst/>
          </a:prstGeom>
          <a:solidFill>
            <a:srgbClr val="000000">
              <a:lumMod val="65000"/>
              <a:lumOff val="35000"/>
            </a:srgbClr>
          </a:solidFill>
          <a:ln w="3175" cap="flat" cmpd="sng" algn="ctr">
            <a:solidFill>
              <a:srgbClr val="000000">
                <a:lumMod val="65000"/>
                <a:lumOff val="3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defTabSz="914400" eaLnBrk="1" fontAlgn="auto" latinLnBrk="0" hangingPunct="1">
              <a:lnSpc>
                <a:spcPct val="8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Arial"/>
                <a:ea typeface="+mn-ea"/>
                <a:cs typeface="+mn-cs"/>
              </a:rPr>
              <a:t>2</a:t>
            </a:r>
          </a:p>
        </p:txBody>
      </p:sp>
      <p:sp>
        <p:nvSpPr>
          <p:cNvPr id="26" name="Rectangle 25"/>
          <p:cNvSpPr/>
          <p:nvPr/>
        </p:nvSpPr>
        <p:spPr>
          <a:xfrm>
            <a:off x="352547" y="5193843"/>
            <a:ext cx="611062" cy="837892"/>
          </a:xfrm>
          <a:prstGeom prst="rect">
            <a:avLst/>
          </a:prstGeom>
          <a:solidFill>
            <a:srgbClr val="000000">
              <a:lumMod val="65000"/>
              <a:lumOff val="35000"/>
            </a:srgbClr>
          </a:solidFill>
          <a:ln w="3175" cap="flat" cmpd="sng" algn="ctr">
            <a:solidFill>
              <a:srgbClr val="000000">
                <a:lumMod val="65000"/>
                <a:lumOff val="3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defTabSz="914400" eaLnBrk="1" fontAlgn="auto" latinLnBrk="0" hangingPunct="1">
              <a:lnSpc>
                <a:spcPct val="8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Arial"/>
                <a:ea typeface="+mn-ea"/>
                <a:cs typeface="+mn-cs"/>
              </a:rPr>
              <a:t>3</a:t>
            </a:r>
          </a:p>
        </p:txBody>
      </p:sp>
      <p:sp>
        <p:nvSpPr>
          <p:cNvPr id="28" name="Rectangle 27"/>
          <p:cNvSpPr/>
          <p:nvPr/>
        </p:nvSpPr>
        <p:spPr>
          <a:xfrm>
            <a:off x="943593" y="2139593"/>
            <a:ext cx="8689927" cy="824669"/>
          </a:xfrm>
          <a:prstGeom prst="rect">
            <a:avLst/>
          </a:prstGeom>
          <a:solidFill>
            <a:srgbClr val="FFFFFF">
              <a:lumMod val="95000"/>
            </a:srgbClr>
          </a:solidFill>
          <a:ln w="3175" cap="flat" cmpd="sng" algn="ctr">
            <a:solidFill>
              <a:srgbClr val="000000">
                <a:lumMod val="65000"/>
                <a:lumOff val="3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defTabSz="914400" eaLnBrk="1" fontAlgn="auto" latinLnBrk="0" hangingPunct="1">
              <a:lnSpc>
                <a:spcPct val="8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lumMod val="65000"/>
                  <a:lumOff val="35000"/>
                </a:srgbClr>
              </a:solidFill>
              <a:effectLst/>
              <a:uLnTx/>
              <a:uFillTx/>
              <a:latin typeface="Arial"/>
              <a:ea typeface="+mn-ea"/>
              <a:cs typeface="+mn-cs"/>
            </a:endParaRPr>
          </a:p>
        </p:txBody>
      </p:sp>
      <p:sp>
        <p:nvSpPr>
          <p:cNvPr id="29" name="Rectangle 28"/>
          <p:cNvSpPr/>
          <p:nvPr/>
        </p:nvSpPr>
        <p:spPr>
          <a:xfrm>
            <a:off x="1208585" y="2280638"/>
            <a:ext cx="3096344" cy="554181"/>
          </a:xfrm>
          <a:prstGeom prst="rect">
            <a:avLst/>
          </a:prstGeom>
          <a:solidFill>
            <a:srgbClr val="5498D5"/>
          </a:solidFill>
          <a:ln w="31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algn="ctr" defTabSz="914400" eaLnBrk="1" fontAlgn="auto" latinLnBrk="0" hangingPunct="1">
              <a:lnSpc>
                <a:spcPct val="80000"/>
              </a:lnSpc>
              <a:spcBef>
                <a:spcPts val="0"/>
              </a:spcBef>
              <a:spcAft>
                <a:spcPts val="0"/>
              </a:spcAft>
              <a:buClrTx/>
              <a:buSzTx/>
              <a:buFontTx/>
              <a:buNone/>
              <a:tabLst/>
              <a:defRPr/>
            </a:pPr>
            <a:r>
              <a:rPr kumimoji="0" lang="ko-KR" altLang="en-US" sz="2200" b="0" i="0" u="none" strike="noStrike" kern="0" cap="none" spc="0" normalizeH="0" baseline="0" noProof="0" dirty="0">
                <a:ln>
                  <a:noFill/>
                </a:ln>
                <a:solidFill>
                  <a:srgbClr val="FFFFFF"/>
                </a:solidFill>
                <a:effectLst/>
                <a:uLnTx/>
                <a:uFillTx/>
                <a:latin typeface="Arial"/>
                <a:ea typeface="+mn-ea"/>
                <a:cs typeface="+mn-cs"/>
              </a:rPr>
              <a:t>고성능 </a:t>
            </a:r>
            <a:r>
              <a:rPr kumimoji="0" lang="en-US" altLang="ko-KR" sz="2200" b="0" i="0" u="none" strike="noStrike" kern="0" cap="none" spc="0" normalizeH="0" baseline="0" noProof="0" dirty="0">
                <a:ln>
                  <a:noFill/>
                </a:ln>
                <a:solidFill>
                  <a:srgbClr val="FFFFFF"/>
                </a:solidFill>
                <a:effectLst/>
                <a:uLnTx/>
                <a:uFillTx/>
                <a:latin typeface="Arial"/>
                <a:ea typeface="+mn-ea"/>
                <a:cs typeface="+mn-cs"/>
              </a:rPr>
              <a:t>HTTP </a:t>
            </a:r>
            <a:r>
              <a:rPr kumimoji="0" lang="en-US" altLang="ko-KR" sz="2200" kern="0" dirty="0">
                <a:solidFill>
                  <a:srgbClr val="FFFFFF"/>
                </a:solidFill>
                <a:latin typeface="Arial"/>
                <a:ea typeface="+mn-ea"/>
              </a:rPr>
              <a:t>GW</a:t>
            </a:r>
            <a:r>
              <a:rPr kumimoji="0" lang="en-US" altLang="ko-KR" sz="2200" b="0" i="0" u="none" strike="noStrike" kern="0" cap="none" spc="0" normalizeH="0" baseline="0" noProof="0" dirty="0">
                <a:ln>
                  <a:noFill/>
                </a:ln>
                <a:solidFill>
                  <a:srgbClr val="FFFFFF"/>
                </a:solidFill>
                <a:effectLst/>
                <a:uLnTx/>
                <a:uFillTx/>
                <a:latin typeface="Arial"/>
                <a:ea typeface="+mn-ea"/>
                <a:cs typeface="+mn-cs"/>
              </a:rPr>
              <a:t> </a:t>
            </a:r>
            <a:endParaRPr kumimoji="0" lang="en-US" sz="2200" b="0" i="0" u="none" strike="noStrike" kern="0" cap="none" spc="0" normalizeH="0" baseline="0" noProof="0" dirty="0">
              <a:ln>
                <a:noFill/>
              </a:ln>
              <a:solidFill>
                <a:srgbClr val="FFFFFF"/>
              </a:solidFill>
              <a:effectLst/>
              <a:uLnTx/>
              <a:uFillTx/>
              <a:latin typeface="Arial"/>
              <a:ea typeface="+mn-ea"/>
              <a:cs typeface="+mn-cs"/>
            </a:endParaRPr>
          </a:p>
        </p:txBody>
      </p:sp>
      <p:sp>
        <p:nvSpPr>
          <p:cNvPr id="30" name="Rectangle 29"/>
          <p:cNvSpPr/>
          <p:nvPr/>
        </p:nvSpPr>
        <p:spPr>
          <a:xfrm>
            <a:off x="350838" y="2132856"/>
            <a:ext cx="611062" cy="837892"/>
          </a:xfrm>
          <a:prstGeom prst="rect">
            <a:avLst/>
          </a:prstGeom>
          <a:solidFill>
            <a:srgbClr val="000000">
              <a:lumMod val="65000"/>
              <a:lumOff val="35000"/>
            </a:srgbClr>
          </a:solidFill>
          <a:ln w="3175" cap="flat" cmpd="sng" algn="ctr">
            <a:solidFill>
              <a:srgbClr val="000000">
                <a:lumMod val="65000"/>
                <a:lumOff val="3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defTabSz="914400" eaLnBrk="1" fontAlgn="auto" latinLnBrk="0" hangingPunct="1">
              <a:lnSpc>
                <a:spcPct val="80000"/>
              </a:lnSpc>
              <a:spcBef>
                <a:spcPts val="0"/>
              </a:spcBef>
              <a:spcAft>
                <a:spcPts val="0"/>
              </a:spcAft>
              <a:buClrTx/>
              <a:buSzTx/>
              <a:buFontTx/>
              <a:buNone/>
              <a:tabLst/>
              <a:defRPr/>
            </a:pPr>
            <a:r>
              <a:rPr kumimoji="0" lang="en-US" sz="3600" kern="0" dirty="0">
                <a:solidFill>
                  <a:srgbClr val="FFFFFF"/>
                </a:solidFill>
                <a:latin typeface="Arial"/>
                <a:ea typeface="+mn-ea"/>
              </a:rPr>
              <a:t>1</a:t>
            </a:r>
            <a:endParaRPr kumimoji="0" lang="en-US" sz="3600" b="0" i="0" u="none" strike="noStrike" kern="0" cap="none" spc="0" normalizeH="0" baseline="0" noProof="0" dirty="0">
              <a:ln>
                <a:noFill/>
              </a:ln>
              <a:solidFill>
                <a:srgbClr val="FFFFFF"/>
              </a:solidFill>
              <a:effectLst/>
              <a:uLnTx/>
              <a:uFillTx/>
              <a:latin typeface="Arial"/>
              <a:ea typeface="+mn-ea"/>
              <a:cs typeface="+mn-cs"/>
            </a:endParaRPr>
          </a:p>
        </p:txBody>
      </p:sp>
      <p:sp>
        <p:nvSpPr>
          <p:cNvPr id="2" name="TextBox 1"/>
          <p:cNvSpPr txBox="1"/>
          <p:nvPr/>
        </p:nvSpPr>
        <p:spPr>
          <a:xfrm>
            <a:off x="4519068" y="2256331"/>
            <a:ext cx="4970436" cy="646331"/>
          </a:xfrm>
          <a:prstGeom prst="rect">
            <a:avLst/>
          </a:prstGeom>
          <a:noFill/>
        </p:spPr>
        <p:txBody>
          <a:bodyPr wrap="square" rtlCol="0">
            <a:spAutoFit/>
          </a:bodyPr>
          <a:lstStyle/>
          <a:p>
            <a:r>
              <a:rPr lang="ko-KR" altLang="en-US" sz="1800" dirty="0"/>
              <a:t>하드웨어 기반 </a:t>
            </a:r>
            <a:r>
              <a:rPr lang="en-US" altLang="ko-KR" sz="1800" dirty="0"/>
              <a:t>SSL </a:t>
            </a:r>
            <a:r>
              <a:rPr lang="ko-KR" altLang="en-US" sz="1800" dirty="0"/>
              <a:t>처리를 통해 성능 지연 없는 고속 </a:t>
            </a:r>
            <a:r>
              <a:rPr lang="en-US" altLang="ko-KR" sz="1800" dirty="0"/>
              <a:t>HTTPS </a:t>
            </a:r>
            <a:r>
              <a:rPr lang="ko-KR" altLang="en-US" sz="1800" dirty="0"/>
              <a:t>처리</a:t>
            </a:r>
            <a:r>
              <a:rPr lang="en-US" altLang="ko-KR" sz="1800" dirty="0"/>
              <a:t>, </a:t>
            </a:r>
            <a:r>
              <a:rPr lang="ko-KR" altLang="en-US" sz="1800" dirty="0"/>
              <a:t>정적</a:t>
            </a:r>
            <a:r>
              <a:rPr lang="en-US" altLang="ko-KR" sz="1800" dirty="0"/>
              <a:t>/</a:t>
            </a:r>
            <a:r>
              <a:rPr lang="ko-KR" altLang="en-US" sz="1800" dirty="0"/>
              <a:t>동적 리소스 캐싱 지원</a:t>
            </a:r>
          </a:p>
        </p:txBody>
      </p:sp>
      <p:sp>
        <p:nvSpPr>
          <p:cNvPr id="31" name="TextBox 30"/>
          <p:cNvSpPr txBox="1"/>
          <p:nvPr/>
        </p:nvSpPr>
        <p:spPr>
          <a:xfrm>
            <a:off x="4519068" y="3764577"/>
            <a:ext cx="4970436" cy="646331"/>
          </a:xfrm>
          <a:prstGeom prst="rect">
            <a:avLst/>
          </a:prstGeom>
          <a:noFill/>
        </p:spPr>
        <p:txBody>
          <a:bodyPr wrap="square" rtlCol="0">
            <a:spAutoFit/>
          </a:bodyPr>
          <a:lstStyle/>
          <a:p>
            <a:r>
              <a:rPr lang="en-US" altLang="ko-KR" sz="1800" dirty="0"/>
              <a:t>TPS </a:t>
            </a:r>
            <a:r>
              <a:rPr lang="ko-KR" altLang="en-US" sz="1800" dirty="0"/>
              <a:t>기반 및 사용자 기반 유량 제어를 지원하여 극한 상황에서도  서비스 </a:t>
            </a:r>
            <a:r>
              <a:rPr lang="en-US" altLang="ko-KR" sz="1800" dirty="0" err="1"/>
              <a:t>QoS</a:t>
            </a:r>
            <a:r>
              <a:rPr lang="en-US" altLang="ko-KR" sz="1800" dirty="0"/>
              <a:t> </a:t>
            </a:r>
            <a:r>
              <a:rPr lang="ko-KR" altLang="en-US" sz="1800" dirty="0"/>
              <a:t>보장</a:t>
            </a:r>
          </a:p>
        </p:txBody>
      </p:sp>
      <p:sp>
        <p:nvSpPr>
          <p:cNvPr id="17" name="TextBox 16"/>
          <p:cNvSpPr txBox="1"/>
          <p:nvPr/>
        </p:nvSpPr>
        <p:spPr>
          <a:xfrm>
            <a:off x="4519068" y="5289623"/>
            <a:ext cx="4970436" cy="646331"/>
          </a:xfrm>
          <a:prstGeom prst="rect">
            <a:avLst/>
          </a:prstGeom>
          <a:noFill/>
        </p:spPr>
        <p:txBody>
          <a:bodyPr wrap="square" rtlCol="0">
            <a:spAutoFit/>
          </a:bodyPr>
          <a:lstStyle/>
          <a:p>
            <a:r>
              <a:rPr lang="ko-KR" altLang="en-US" sz="1800" dirty="0"/>
              <a:t>지능형 라우팅 뿐 아니라 기존 </a:t>
            </a:r>
            <a:r>
              <a:rPr lang="en-US" altLang="ko-KR" sz="1800" dirty="0"/>
              <a:t>Web Server </a:t>
            </a:r>
            <a:r>
              <a:rPr lang="ko-KR" altLang="en-US" sz="1800" dirty="0"/>
              <a:t>에서 불가능한 메시지 파싱</a:t>
            </a:r>
            <a:r>
              <a:rPr lang="en-US" altLang="ko-KR" sz="1800" dirty="0"/>
              <a:t>, </a:t>
            </a:r>
            <a:r>
              <a:rPr lang="ko-KR" altLang="en-US" sz="1800" dirty="0"/>
              <a:t>로깅 처리 지원</a:t>
            </a:r>
          </a:p>
        </p:txBody>
      </p:sp>
      <p:sp>
        <p:nvSpPr>
          <p:cNvPr id="16" name="Rectangle 5"/>
          <p:cNvSpPr>
            <a:spLocks noChangeArrowheads="1"/>
          </p:cNvSpPr>
          <p:nvPr/>
        </p:nvSpPr>
        <p:spPr bwMode="auto">
          <a:xfrm>
            <a:off x="352547" y="1025002"/>
            <a:ext cx="9280973" cy="819822"/>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8900" indent="-88900" algn="just">
              <a:lnSpc>
                <a:spcPct val="110000"/>
              </a:lnSpc>
              <a:spcBef>
                <a:spcPct val="30000"/>
              </a:spcBef>
              <a:buFont typeface="Wingdings" panose="05000000000000000000" pitchFamily="2" charset="2"/>
              <a:tabLst>
                <a:tab pos="1438275" algn="l"/>
              </a:tabLst>
              <a:defRPr sz="1600" b="1">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tabLst>
                <a:tab pos="1438275"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2pPr>
            <a:lvl3pPr marL="1143000" indent="-228600">
              <a:spcBef>
                <a:spcPct val="20000"/>
              </a:spcBef>
              <a:buClr>
                <a:schemeClr val="accent2"/>
              </a:buClr>
              <a:buChar char="•"/>
              <a:tabLst>
                <a:tab pos="1438275"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3pPr>
            <a:lvl4pPr marL="1600200" indent="-228600">
              <a:spcBef>
                <a:spcPct val="20000"/>
              </a:spcBef>
              <a:buClr>
                <a:schemeClr val="accent2"/>
              </a:buClr>
              <a:buFont typeface="Arial" panose="020B0604020202020204" pitchFamily="34" charset="0"/>
              <a:buChar char="–"/>
              <a:tabLst>
                <a:tab pos="1438275"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4pPr>
            <a:lvl5pPr marL="2057400" indent="-228600">
              <a:spcBef>
                <a:spcPct val="20000"/>
              </a:spcBef>
              <a:buClr>
                <a:schemeClr val="accent2"/>
              </a:buClr>
              <a:buFont typeface="Arial" panose="020B0604020202020204" pitchFamily="34" charset="0"/>
              <a:buChar char="&gt;"/>
              <a:tabLst>
                <a:tab pos="1438275"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tabLst>
                <a:tab pos="1438275"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tabLst>
                <a:tab pos="1438275"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tabLst>
                <a:tab pos="1438275"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tabLst>
                <a:tab pos="1438275" algn="l"/>
              </a:tabLst>
              <a:defRPr>
                <a:solidFill>
                  <a:schemeClr val="tx1"/>
                </a:solidFill>
                <a:latin typeface="Arial" panose="020B0604020202020204" pitchFamily="34" charset="0"/>
                <a:ea typeface="가는각진제목체" panose="02030600000101010101" pitchFamily="18" charset="-127"/>
                <a:cs typeface="Arial" panose="020B0604020202020204" pitchFamily="34" charset="0"/>
              </a:defRPr>
            </a:lvl9pPr>
          </a:lstStyle>
          <a:p>
            <a:pPr algn="l" eaLnBrk="1" hangingPunct="1">
              <a:lnSpc>
                <a:spcPct val="100000"/>
              </a:lnSpc>
              <a:spcBef>
                <a:spcPct val="20000"/>
              </a:spcBef>
              <a:buClr>
                <a:srgbClr val="5F5F5F"/>
              </a:buClr>
            </a:pPr>
            <a:r>
              <a:rPr kumimoji="0" lang="en-US" altLang="ko-KR" sz="1500" kern="0" dirty="0">
                <a:solidFill>
                  <a:sysClr val="windowText" lastClr="000000"/>
                </a:solidFill>
                <a:latin typeface="맑은 고딕" pitchFamily="50" charset="-127"/>
                <a:sym typeface="Monotype Sorts" pitchFamily="2" charset="2"/>
              </a:rPr>
              <a:t>IBM </a:t>
            </a:r>
            <a:r>
              <a:rPr kumimoji="0" lang="en-US" altLang="ko-KR" sz="1500" kern="0" dirty="0" err="1">
                <a:solidFill>
                  <a:sysClr val="windowText" lastClr="000000"/>
                </a:solidFill>
                <a:latin typeface="맑은 고딕" pitchFamily="50" charset="-127"/>
                <a:sym typeface="Monotype Sorts" pitchFamily="2" charset="2"/>
              </a:rPr>
              <a:t>DataPower</a:t>
            </a:r>
            <a:r>
              <a:rPr kumimoji="0" lang="en-US" altLang="ko-KR" sz="1500" kern="0" dirty="0">
                <a:solidFill>
                  <a:sysClr val="windowText" lastClr="000000"/>
                </a:solidFill>
                <a:latin typeface="맑은 고딕" pitchFamily="50" charset="-127"/>
                <a:sym typeface="Monotype Sorts" pitchFamily="2" charset="2"/>
              </a:rPr>
              <a:t> </a:t>
            </a:r>
            <a:r>
              <a:rPr kumimoji="0" lang="ko-KR" altLang="en-US" sz="1500" kern="0" dirty="0">
                <a:solidFill>
                  <a:sysClr val="windowText" lastClr="000000"/>
                </a:solidFill>
                <a:latin typeface="맑은 고딕" pitchFamily="50" charset="-127"/>
                <a:sym typeface="Monotype Sorts" pitchFamily="2" charset="2"/>
              </a:rPr>
              <a:t>는 성능 지연 없는 </a:t>
            </a:r>
            <a:r>
              <a:rPr kumimoji="0" lang="en-US" altLang="ko-KR" sz="1500" kern="0" dirty="0">
                <a:solidFill>
                  <a:sysClr val="windowText" lastClr="000000"/>
                </a:solidFill>
                <a:latin typeface="맑은 고딕" pitchFamily="50" charset="-127"/>
                <a:sym typeface="Monotype Sorts" pitchFamily="2" charset="2"/>
              </a:rPr>
              <a:t>HTTPS </a:t>
            </a:r>
            <a:r>
              <a:rPr kumimoji="0" lang="ko-KR" altLang="en-US" sz="1500" kern="0" dirty="0">
                <a:solidFill>
                  <a:sysClr val="windowText" lastClr="000000"/>
                </a:solidFill>
                <a:latin typeface="맑은 고딕" pitchFamily="50" charset="-127"/>
                <a:sym typeface="Monotype Sorts" pitchFamily="2" charset="2"/>
              </a:rPr>
              <a:t>처리 및 로드밸런싱을 지원하는 고성능 </a:t>
            </a:r>
            <a:r>
              <a:rPr kumimoji="0" lang="en-US" altLang="ko-KR" sz="1500" kern="0" dirty="0">
                <a:solidFill>
                  <a:sysClr val="windowText" lastClr="000000"/>
                </a:solidFill>
                <a:latin typeface="맑은 고딕" pitchFamily="50" charset="-127"/>
                <a:sym typeface="Monotype Sorts" pitchFamily="2" charset="2"/>
              </a:rPr>
              <a:t>Web Server </a:t>
            </a:r>
            <a:r>
              <a:rPr kumimoji="0" lang="ko-KR" altLang="en-US" sz="1500" kern="0" dirty="0">
                <a:solidFill>
                  <a:sysClr val="windowText" lastClr="000000"/>
                </a:solidFill>
                <a:latin typeface="맑은 고딕" pitchFamily="50" charset="-127"/>
                <a:sym typeface="Monotype Sorts" pitchFamily="2" charset="2"/>
              </a:rPr>
              <a:t>기능 뿐 아니라 처리 용량 이상의 부하 인입시에도 다양한 유량제어 기능을 제공하여 어떤 경우에도 고객 서비스 </a:t>
            </a:r>
            <a:r>
              <a:rPr kumimoji="0" lang="en-US" altLang="ko-KR" sz="1500" kern="0" dirty="0" err="1">
                <a:solidFill>
                  <a:sysClr val="windowText" lastClr="000000"/>
                </a:solidFill>
                <a:latin typeface="맑은 고딕" pitchFamily="50" charset="-127"/>
                <a:sym typeface="Monotype Sorts" pitchFamily="2" charset="2"/>
              </a:rPr>
              <a:t>QoS</a:t>
            </a:r>
            <a:r>
              <a:rPr kumimoji="0" lang="en-US" altLang="ko-KR" sz="1500" kern="0" dirty="0">
                <a:solidFill>
                  <a:sysClr val="windowText" lastClr="000000"/>
                </a:solidFill>
                <a:latin typeface="맑은 고딕" pitchFamily="50" charset="-127"/>
                <a:sym typeface="Monotype Sorts" pitchFamily="2" charset="2"/>
              </a:rPr>
              <a:t> </a:t>
            </a:r>
            <a:r>
              <a:rPr kumimoji="0" lang="ko-KR" altLang="en-US" sz="1500" kern="0" dirty="0">
                <a:solidFill>
                  <a:sysClr val="windowText" lastClr="000000"/>
                </a:solidFill>
                <a:latin typeface="맑은 고딕" pitchFamily="50" charset="-127"/>
                <a:sym typeface="Monotype Sorts" pitchFamily="2" charset="2"/>
              </a:rPr>
              <a:t>를 보장하는 고성능의 지능형 서비스 게이트웨이 입니다</a:t>
            </a:r>
            <a:r>
              <a:rPr kumimoji="0" lang="en-US" altLang="ko-KR" sz="1500" kern="0" dirty="0">
                <a:solidFill>
                  <a:sysClr val="windowText" lastClr="000000"/>
                </a:solidFill>
                <a:latin typeface="맑은 고딕" pitchFamily="50" charset="-127"/>
                <a:sym typeface="Monotype Sorts" pitchFamily="2" charset="2"/>
              </a:rPr>
              <a:t>.</a:t>
            </a:r>
          </a:p>
        </p:txBody>
      </p:sp>
    </p:spTree>
    <p:extLst>
      <p:ext uri="{BB962C8B-B14F-4D97-AF65-F5344CB8AC3E}">
        <p14:creationId xmlns:p14="http://schemas.microsoft.com/office/powerpoint/2010/main" val="180865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P spid="22" grpId="0" animBg="1"/>
      <p:bldP spid="23" grpId="0" animBg="1"/>
      <p:bldP spid="26" grpId="0" animBg="1"/>
      <p:bldP spid="28" grpId="0" animBg="1"/>
      <p:bldP spid="29" grpId="0" animBg="1"/>
      <p:bldP spid="30" grpId="0" animBg="1"/>
      <p:bldP spid="2" grpId="0"/>
      <p:bldP spid="31"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175" y="462451"/>
            <a:ext cx="8458662" cy="332399"/>
          </a:xfrm>
        </p:spPr>
        <p:txBody>
          <a:bodyPr/>
          <a:lstStyle/>
          <a:p>
            <a:pPr>
              <a:defRPr/>
            </a:pPr>
            <a:r>
              <a:rPr lang="en-US" altLang="ko-KR" sz="2400" dirty="0">
                <a:solidFill>
                  <a:srgbClr val="000000"/>
                </a:solidFill>
                <a:cs typeface="Arial" panose="020B0604020202020204" pitchFamily="34" charset="0"/>
              </a:rPr>
              <a:t>#1 - Leader in Service Gateway, 2000 </a:t>
            </a:r>
            <a:r>
              <a:rPr lang="ko-KR" altLang="en-US" sz="2400" dirty="0">
                <a:solidFill>
                  <a:srgbClr val="000000"/>
                </a:solidFill>
                <a:cs typeface="Arial" panose="020B0604020202020204" pitchFamily="34" charset="0"/>
              </a:rPr>
              <a:t>여개 이상의 사례 보유</a:t>
            </a:r>
          </a:p>
        </p:txBody>
      </p:sp>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689" y="2184401"/>
            <a:ext cx="12731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413" y="1127125"/>
            <a:ext cx="2609850" cy="273050"/>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3951" y="1695451"/>
            <a:ext cx="881063"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descr="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0175" y="2679701"/>
            <a:ext cx="1866900"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63500" dir="19387806" algn="ctr" rotWithShape="0">
                    <a:srgbClr val="C0C0C0">
                      <a:alpha val="50000"/>
                    </a:srgbClr>
                  </a:outerShdw>
                </a:effectLst>
              </a14:hiddenEffects>
            </a:ext>
          </a:extLst>
        </p:spPr>
      </p:pic>
      <p:pic>
        <p:nvPicPr>
          <p:cNvPr id="7" name="그림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62700" y="2679700"/>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3875" y="3697289"/>
            <a:ext cx="16764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1" descr="ima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1789" y="4633913"/>
            <a:ext cx="120967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noc_logo"/>
          <p:cNvPicPr>
            <a:picLocks noChangeAspect="1" noChangeArrowheads="1"/>
          </p:cNvPicPr>
          <p:nvPr/>
        </p:nvPicPr>
        <p:blipFill>
          <a:blip r:embed="rId9">
            <a:extLst>
              <a:ext uri="{28A0092B-C50C-407E-A947-70E740481C1C}">
                <a14:useLocalDpi xmlns:a14="http://schemas.microsoft.com/office/drawing/2010/main" val="0"/>
              </a:ext>
            </a:extLst>
          </a:blip>
          <a:srcRect b="8281"/>
          <a:stretch>
            <a:fillRect/>
          </a:stretch>
        </p:blipFill>
        <p:spPr bwMode="auto">
          <a:xfrm>
            <a:off x="4313238" y="3906839"/>
            <a:ext cx="2036762"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2139" y="4438650"/>
            <a:ext cx="6762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descr="logo_routeon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563" y="5808664"/>
            <a:ext cx="1752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6151" y="2768601"/>
            <a:ext cx="18319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1451" y="3719514"/>
            <a:ext cx="22907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563" y="1074739"/>
            <a:ext cx="10668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0138" y="1890714"/>
            <a:ext cx="1193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63500" dir="19387806" algn="ctr" rotWithShape="0">
                    <a:srgbClr val="C0C0C0">
                      <a:alpha val="50000"/>
                    </a:srgbClr>
                  </a:outerShdw>
                </a:effectLst>
              </a14:hiddenEffects>
            </a:ext>
          </a:extLst>
        </p:spPr>
      </p:pic>
      <p:pic>
        <p:nvPicPr>
          <p:cNvPr id="17" name="Picture 15"/>
          <p:cNvPicPr>
            <a:picLocks noChangeAspect="1" noChangeArrowheads="1"/>
          </p:cNvPicPr>
          <p:nvPr/>
        </p:nvPicPr>
        <p:blipFill>
          <a:blip r:embed="rId16">
            <a:extLst>
              <a:ext uri="{28A0092B-C50C-407E-A947-70E740481C1C}">
                <a14:useLocalDpi xmlns:a14="http://schemas.microsoft.com/office/drawing/2010/main" val="0"/>
              </a:ext>
            </a:extLst>
          </a:blip>
          <a:srcRect l="21010" t="17976" r="18889" b="35834"/>
          <a:stretch>
            <a:fillRect/>
          </a:stretch>
        </p:blipFill>
        <p:spPr bwMode="auto">
          <a:xfrm>
            <a:off x="6875463" y="5734050"/>
            <a:ext cx="944562"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1320" dir="19280412" algn="ctr" rotWithShape="0">
                    <a:srgbClr val="C0C0C0">
                      <a:alpha val="50000"/>
                    </a:srgbClr>
                  </a:outerShdw>
                </a:effectLst>
              </a14:hiddenEffects>
            </a:ext>
          </a:extLst>
        </p:spPr>
      </p:pic>
      <p:grpSp>
        <p:nvGrpSpPr>
          <p:cNvPr id="18" name="Group 13"/>
          <p:cNvGrpSpPr>
            <a:grpSpLocks/>
          </p:cNvGrpSpPr>
          <p:nvPr/>
        </p:nvGrpSpPr>
        <p:grpSpPr bwMode="auto">
          <a:xfrm>
            <a:off x="5111750" y="4837113"/>
            <a:ext cx="3225800" cy="760412"/>
            <a:chOff x="3920" y="1020"/>
            <a:chExt cx="2032" cy="479"/>
          </a:xfrm>
        </p:grpSpPr>
        <p:pic>
          <p:nvPicPr>
            <p:cNvPr id="19" name="Picture 14" descr="white panel"/>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20" y="1020"/>
              <a:ext cx="2032" cy="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5" descr="logo"/>
            <p:cNvPicPr>
              <a:picLocks noChangeAspect="1" noChangeArrowheads="1"/>
            </p:cNvPicPr>
            <p:nvPr/>
          </p:nvPicPr>
          <p:blipFill>
            <a:blip r:embed="rId18">
              <a:extLst>
                <a:ext uri="{28A0092B-C50C-407E-A947-70E740481C1C}">
                  <a14:useLocalDpi xmlns:a14="http://schemas.microsoft.com/office/drawing/2010/main" val="0"/>
                </a:ext>
              </a:extLst>
            </a:blip>
            <a:srcRect l="8125" t="28847"/>
            <a:stretch>
              <a:fillRect/>
            </a:stretch>
          </p:blipFill>
          <p:spPr bwMode="auto">
            <a:xfrm>
              <a:off x="4245" y="1138"/>
              <a:ext cx="132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그림 22"/>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765426" y="1204914"/>
            <a:ext cx="10572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그림 23"/>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425576" y="3108325"/>
            <a:ext cx="2105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그림 24"/>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306763" y="4397375"/>
            <a:ext cx="2730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151439" y="1677988"/>
            <a:ext cx="171767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709863" y="5505450"/>
            <a:ext cx="2305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7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936776" y="2692253"/>
            <a:ext cx="3622787" cy="304699"/>
          </a:xfrm>
        </p:spPr>
        <p:txBody>
          <a:bodyPr/>
          <a:lstStyle/>
          <a:p>
            <a:pPr eaLnBrk="1" hangingPunct="1"/>
            <a:r>
              <a:rPr lang="ko-KR" altLang="en-US" dirty="0"/>
              <a:t>별첨 </a:t>
            </a:r>
            <a:r>
              <a:rPr lang="en-US" altLang="ko-KR" dirty="0"/>
              <a:t>– </a:t>
            </a:r>
            <a:r>
              <a:rPr lang="en-US" altLang="ko-KR" dirty="0" err="1"/>
              <a:t>DataPower</a:t>
            </a:r>
            <a:r>
              <a:rPr lang="en-US" altLang="ko-KR" dirty="0"/>
              <a:t> </a:t>
            </a:r>
            <a:r>
              <a:rPr lang="ko-KR" altLang="en-US" dirty="0"/>
              <a:t>상세 기능</a:t>
            </a:r>
          </a:p>
        </p:txBody>
      </p:sp>
    </p:spTree>
    <p:extLst>
      <p:ext uri="{BB962C8B-B14F-4D97-AF65-F5344CB8AC3E}">
        <p14:creationId xmlns:p14="http://schemas.microsoft.com/office/powerpoint/2010/main" val="209463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3"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65" name="Rectangle 2"/>
          <p:cNvSpPr txBox="1">
            <a:spLocks noChangeArrowheads="1"/>
          </p:cNvSpPr>
          <p:nvPr/>
        </p:nvSpPr>
        <p:spPr>
          <a:xfrm>
            <a:off x="563563" y="593726"/>
            <a:ext cx="8686800" cy="639763"/>
          </a:xfrm>
          <a:prstGeom prst="rect">
            <a:avLst/>
          </a:prstGeom>
        </p:spPr>
        <p:txBody>
          <a:bodyPr/>
          <a:lstStyle>
            <a:lvl1pPr algn="l" rtl="0" eaLnBrk="0" fontAlgn="base" hangingPunct="0">
              <a:lnSpc>
                <a:spcPct val="90000"/>
              </a:lnSpc>
              <a:spcBef>
                <a:spcPct val="0"/>
              </a:spcBef>
              <a:spcAft>
                <a:spcPct val="0"/>
              </a:spcAft>
              <a:defRPr sz="2000" b="1">
                <a:solidFill>
                  <a:schemeClr val="hlink"/>
                </a:solidFill>
                <a:latin typeface="+mj-lt"/>
                <a:ea typeface="+mj-ea"/>
                <a:cs typeface="+mj-cs"/>
              </a:defRPr>
            </a:lvl1pPr>
            <a:lvl2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2pPr>
            <a:lvl3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3pPr>
            <a:lvl4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4pPr>
            <a:lvl5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5pPr>
            <a:lvl6pPr marL="457200" algn="l" rtl="0" fontAlgn="base">
              <a:lnSpc>
                <a:spcPct val="90000"/>
              </a:lnSpc>
              <a:spcBef>
                <a:spcPct val="0"/>
              </a:spcBef>
              <a:spcAft>
                <a:spcPct val="0"/>
              </a:spcAft>
              <a:defRPr sz="2200">
                <a:solidFill>
                  <a:schemeClr val="hlink"/>
                </a:solidFill>
                <a:latin typeface="Arial" charset="0"/>
                <a:cs typeface="Arial" charset="0"/>
              </a:defRPr>
            </a:lvl6pPr>
            <a:lvl7pPr marL="914400" algn="l" rtl="0" fontAlgn="base">
              <a:lnSpc>
                <a:spcPct val="90000"/>
              </a:lnSpc>
              <a:spcBef>
                <a:spcPct val="0"/>
              </a:spcBef>
              <a:spcAft>
                <a:spcPct val="0"/>
              </a:spcAft>
              <a:defRPr sz="2200">
                <a:solidFill>
                  <a:schemeClr val="hlink"/>
                </a:solidFill>
                <a:latin typeface="Arial" charset="0"/>
                <a:cs typeface="Arial" charset="0"/>
              </a:defRPr>
            </a:lvl7pPr>
            <a:lvl8pPr marL="1371600" algn="l" rtl="0" fontAlgn="base">
              <a:lnSpc>
                <a:spcPct val="90000"/>
              </a:lnSpc>
              <a:spcBef>
                <a:spcPct val="0"/>
              </a:spcBef>
              <a:spcAft>
                <a:spcPct val="0"/>
              </a:spcAft>
              <a:defRPr sz="2200">
                <a:solidFill>
                  <a:schemeClr val="hlink"/>
                </a:solidFill>
                <a:latin typeface="Arial" charset="0"/>
                <a:cs typeface="Arial" charset="0"/>
              </a:defRPr>
            </a:lvl8pPr>
            <a:lvl9pPr marL="1828800" algn="l" rtl="0" fontAlgn="base">
              <a:lnSpc>
                <a:spcPct val="90000"/>
              </a:lnSpc>
              <a:spcBef>
                <a:spcPct val="0"/>
              </a:spcBef>
              <a:spcAft>
                <a:spcPct val="0"/>
              </a:spcAft>
              <a:defRPr sz="2200">
                <a:solidFill>
                  <a:schemeClr val="hlink"/>
                </a:solidFill>
                <a:latin typeface="Arial" charset="0"/>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ko-KR" altLang="en-US" sz="1800" b="1"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mj-cs"/>
              </a:rPr>
              <a:t>고성능 보안 및 서비스 게이트웨이</a:t>
            </a:r>
          </a:p>
        </p:txBody>
      </p:sp>
      <p:sp>
        <p:nvSpPr>
          <p:cNvPr id="13316" name="AutoShape 26"/>
          <p:cNvSpPr>
            <a:spLocks noChangeArrowheads="1"/>
          </p:cNvSpPr>
          <p:nvPr/>
        </p:nvSpPr>
        <p:spPr bwMode="auto">
          <a:xfrm>
            <a:off x="842963" y="1266825"/>
            <a:ext cx="8172450" cy="1797050"/>
          </a:xfrm>
          <a:prstGeom prst="roundRect">
            <a:avLst>
              <a:gd name="adj" fmla="val 9602"/>
            </a:avLst>
          </a:prstGeom>
          <a:solidFill>
            <a:srgbClr val="B8E5FF"/>
          </a:solidFill>
          <a:ln w="25400" algn="ctr">
            <a:solidFill>
              <a:srgbClr val="00649D"/>
            </a:solidFill>
            <a:round/>
            <a:headEnd/>
            <a:tailEnd/>
          </a:ln>
        </p:spPr>
        <p:txBody>
          <a:bodyPr wrap="none" tIns="91440" bIns="91440"/>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altLang="ko-KR" sz="1400" b="1"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endParaRPr>
          </a:p>
        </p:txBody>
      </p:sp>
      <p:sp>
        <p:nvSpPr>
          <p:cNvPr id="99" name="AutoShape 4"/>
          <p:cNvSpPr>
            <a:spLocks noChangeArrowheads="1"/>
          </p:cNvSpPr>
          <p:nvPr/>
        </p:nvSpPr>
        <p:spPr bwMode="auto">
          <a:xfrm>
            <a:off x="966789" y="1457325"/>
            <a:ext cx="8048625" cy="330200"/>
          </a:xfrm>
          <a:prstGeom prst="leftRightArrow">
            <a:avLst>
              <a:gd name="adj1" fmla="val 70910"/>
              <a:gd name="adj2" fmla="val 88797"/>
            </a:avLst>
          </a:prstGeom>
          <a:gradFill rotWithShape="1">
            <a:gsLst>
              <a:gs pos="0">
                <a:srgbClr val="808080"/>
              </a:gs>
              <a:gs pos="100000">
                <a:srgbClr val="000000"/>
              </a:gs>
            </a:gsLst>
            <a:lin ang="0" scaled="1"/>
          </a:gradFill>
          <a:ln w="9525">
            <a:no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00" name="Text Box 9"/>
          <p:cNvSpPr txBox="1">
            <a:spLocks noChangeArrowheads="1"/>
          </p:cNvSpPr>
          <p:nvPr/>
        </p:nvSpPr>
        <p:spPr bwMode="auto">
          <a:xfrm>
            <a:off x="7199313" y="1757363"/>
            <a:ext cx="1524000" cy="457200"/>
          </a:xfrm>
          <a:prstGeom prst="rect">
            <a:avLst/>
          </a:prstGeom>
          <a:noFill/>
          <a:ln>
            <a:noFill/>
          </a:ln>
          <a:extLst>
            <a:ext uri="{909E8E84-426E-40dd-AFC4-6F175D3DCCD1}"/>
            <a:ext uri="{91240B29-F687-4f45-9708-019B960494DF}"/>
          </a:extLst>
        </p:spPr>
        <p:txBody>
          <a:bodyPr>
            <a:spAutoFit/>
          </a:bodyPr>
          <a:lstStyle>
            <a:lvl1pPr defTabSz="457200">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7200">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7200">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7200">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72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Web Browsers </a:t>
            </a:r>
            <a:b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b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and Portals</a:t>
            </a:r>
          </a:p>
        </p:txBody>
      </p:sp>
      <p:sp>
        <p:nvSpPr>
          <p:cNvPr id="101" name="Text Box 11"/>
          <p:cNvSpPr txBox="1">
            <a:spLocks noChangeArrowheads="1"/>
          </p:cNvSpPr>
          <p:nvPr/>
        </p:nvSpPr>
        <p:spPr bwMode="auto">
          <a:xfrm>
            <a:off x="6527800" y="1755775"/>
            <a:ext cx="876300" cy="457200"/>
          </a:xfrm>
          <a:prstGeom prst="rect">
            <a:avLst/>
          </a:prstGeom>
          <a:noFill/>
          <a:ln>
            <a:noFill/>
          </a:ln>
          <a:extLst>
            <a:ext uri="{909E8E84-426E-40dd-AFC4-6F175D3DCCD1}"/>
            <a:ext uri="{91240B29-F687-4f45-9708-019B960494DF}"/>
          </a:extLst>
        </p:spPr>
        <p:txBody>
          <a:bodyPr>
            <a:spAutoFit/>
          </a:bodyPr>
          <a:lstStyle>
            <a:lvl1pPr defTabSz="457200">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7200">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7200">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7200">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72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Mobile</a:t>
            </a:r>
            <a:b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b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Web</a:t>
            </a:r>
          </a:p>
        </p:txBody>
      </p:sp>
      <p:sp>
        <p:nvSpPr>
          <p:cNvPr id="102" name="Text Box 12"/>
          <p:cNvSpPr txBox="1">
            <a:spLocks noChangeArrowheads="1"/>
          </p:cNvSpPr>
          <p:nvPr/>
        </p:nvSpPr>
        <p:spPr bwMode="auto">
          <a:xfrm>
            <a:off x="5526088" y="1744663"/>
            <a:ext cx="876300" cy="457200"/>
          </a:xfrm>
          <a:prstGeom prst="rect">
            <a:avLst/>
          </a:prstGeom>
          <a:noFill/>
          <a:ln>
            <a:noFill/>
          </a:ln>
          <a:extLst>
            <a:ext uri="{909E8E84-426E-40dd-AFC4-6F175D3DCCD1}"/>
            <a:ext uri="{91240B29-F687-4f45-9708-019B960494DF}"/>
          </a:extLst>
        </p:spPr>
        <p:txBody>
          <a:bodyPr>
            <a:spAutoFit/>
          </a:bodyPr>
          <a:lstStyle>
            <a:lvl1pPr defTabSz="457200">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7200">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7200">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7200">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72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Web 2.0 (AJAX)</a:t>
            </a:r>
          </a:p>
        </p:txBody>
      </p:sp>
      <p:sp>
        <p:nvSpPr>
          <p:cNvPr id="103" name="Text Box 14"/>
          <p:cNvSpPr txBox="1">
            <a:spLocks noChangeArrowheads="1"/>
          </p:cNvSpPr>
          <p:nvPr/>
        </p:nvSpPr>
        <p:spPr bwMode="auto">
          <a:xfrm>
            <a:off x="3573463" y="1743075"/>
            <a:ext cx="876300" cy="457200"/>
          </a:xfrm>
          <a:prstGeom prst="rect">
            <a:avLst/>
          </a:prstGeom>
          <a:noFill/>
          <a:ln>
            <a:noFill/>
          </a:ln>
          <a:extLst>
            <a:ext uri="{909E8E84-426E-40dd-AFC4-6F175D3DCCD1}"/>
            <a:ext uri="{91240B29-F687-4f45-9708-019B960494DF}"/>
          </a:extLst>
        </p:spPr>
        <p:txBody>
          <a:bodyPr>
            <a:spAutoFit/>
          </a:bodyPr>
          <a:lstStyle>
            <a:lvl1pPr defTabSz="457200">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7200">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7200">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7200">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72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Native</a:t>
            </a:r>
            <a:b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b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Mobile</a:t>
            </a:r>
          </a:p>
        </p:txBody>
      </p:sp>
      <p:sp>
        <p:nvSpPr>
          <p:cNvPr id="104" name="Text Box 16"/>
          <p:cNvSpPr txBox="1">
            <a:spLocks noChangeArrowheads="1"/>
          </p:cNvSpPr>
          <p:nvPr/>
        </p:nvSpPr>
        <p:spPr bwMode="auto">
          <a:xfrm>
            <a:off x="906464" y="1747839"/>
            <a:ext cx="1273175" cy="274637"/>
          </a:xfrm>
          <a:prstGeom prst="rect">
            <a:avLst/>
          </a:prstGeom>
          <a:noFill/>
          <a:ln>
            <a:noFill/>
          </a:ln>
          <a:extLst>
            <a:ext uri="{909E8E84-426E-40dd-AFC4-6F175D3DCCD1}"/>
            <a:ext uri="{91240B29-F687-4f45-9708-019B960494DF}"/>
          </a:extLst>
        </p:spPr>
        <p:txBody>
          <a:bodyPr>
            <a:spAutoFit/>
          </a:bodyPr>
          <a:lstStyle>
            <a:lvl1pPr defTabSz="457200">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7200">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7200">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7200">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72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B2B</a:t>
            </a:r>
          </a:p>
        </p:txBody>
      </p:sp>
      <p:sp>
        <p:nvSpPr>
          <p:cNvPr id="105" name="Text Box 12"/>
          <p:cNvSpPr txBox="1">
            <a:spLocks noChangeArrowheads="1"/>
          </p:cNvSpPr>
          <p:nvPr/>
        </p:nvSpPr>
        <p:spPr bwMode="auto">
          <a:xfrm>
            <a:off x="4552950" y="1749425"/>
            <a:ext cx="876300" cy="457200"/>
          </a:xfrm>
          <a:prstGeom prst="rect">
            <a:avLst/>
          </a:prstGeom>
          <a:noFill/>
          <a:ln>
            <a:noFill/>
          </a:ln>
          <a:extLst>
            <a:ext uri="{909E8E84-426E-40dd-AFC4-6F175D3DCCD1}"/>
            <a:ext uri="{91240B29-F687-4f45-9708-019B960494DF}"/>
          </a:extLst>
        </p:spPr>
        <p:txBody>
          <a:bodyPr>
            <a:spAutoFit/>
          </a:bodyPr>
          <a:lstStyle>
            <a:lvl1pPr defTabSz="457200">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7200">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7200">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7200">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72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Hybrid</a:t>
            </a:r>
            <a:b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br>
            <a:r>
              <a:rPr kumimoji="0" lang="en-US" alt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Mobile</a:t>
            </a:r>
          </a:p>
        </p:txBody>
      </p:sp>
      <p:sp>
        <p:nvSpPr>
          <p:cNvPr id="106" name="Oval 7"/>
          <p:cNvSpPr>
            <a:spLocks noChangeArrowheads="1"/>
          </p:cNvSpPr>
          <p:nvPr/>
        </p:nvSpPr>
        <p:spPr bwMode="auto">
          <a:xfrm>
            <a:off x="1462164" y="1544218"/>
            <a:ext cx="139700" cy="139699"/>
          </a:xfrm>
          <a:prstGeom prst="ellipse">
            <a:avLst/>
          </a:prstGeom>
          <a:solidFill>
            <a:srgbClr val="FFFFFF"/>
          </a:solidFill>
          <a:ln w="9525">
            <a:noFill/>
            <a:round/>
            <a:headEnd/>
            <a:tailEnd/>
          </a:ln>
          <a:effectLst>
            <a:innerShdw blurRad="38100" dist="38100" dir="162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07" name="Oval 8"/>
          <p:cNvSpPr>
            <a:spLocks noChangeArrowheads="1"/>
          </p:cNvSpPr>
          <p:nvPr/>
        </p:nvSpPr>
        <p:spPr bwMode="auto">
          <a:xfrm>
            <a:off x="5898821" y="1552154"/>
            <a:ext cx="139700" cy="139700"/>
          </a:xfrm>
          <a:prstGeom prst="ellipse">
            <a:avLst/>
          </a:prstGeom>
          <a:solidFill>
            <a:srgbClr val="FFFFFF"/>
          </a:solidFill>
          <a:ln w="9525">
            <a:noFill/>
            <a:round/>
            <a:headEnd/>
            <a:tailEnd/>
          </a:ln>
          <a:effectLst>
            <a:innerShdw blurRad="38100" dist="38100" dir="162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08" name="Oval 10"/>
          <p:cNvSpPr>
            <a:spLocks noChangeArrowheads="1"/>
          </p:cNvSpPr>
          <p:nvPr/>
        </p:nvSpPr>
        <p:spPr bwMode="auto">
          <a:xfrm>
            <a:off x="3925031" y="1552154"/>
            <a:ext cx="139699" cy="139700"/>
          </a:xfrm>
          <a:prstGeom prst="ellipse">
            <a:avLst/>
          </a:prstGeom>
          <a:solidFill>
            <a:srgbClr val="FFFFFF"/>
          </a:solidFill>
          <a:ln w="9525">
            <a:noFill/>
            <a:round/>
            <a:headEnd/>
            <a:tailEnd/>
          </a:ln>
          <a:effectLst>
            <a:innerShdw blurRad="38100" dist="38100" dir="162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09" name="Oval 13"/>
          <p:cNvSpPr>
            <a:spLocks noChangeArrowheads="1"/>
          </p:cNvSpPr>
          <p:nvPr/>
        </p:nvSpPr>
        <p:spPr bwMode="auto">
          <a:xfrm>
            <a:off x="6885717" y="1552154"/>
            <a:ext cx="139700" cy="139700"/>
          </a:xfrm>
          <a:prstGeom prst="ellipse">
            <a:avLst/>
          </a:prstGeom>
          <a:solidFill>
            <a:srgbClr val="FFFFFF"/>
          </a:solidFill>
          <a:ln w="9525">
            <a:noFill/>
            <a:round/>
            <a:headEnd/>
            <a:tailEnd/>
          </a:ln>
          <a:effectLst>
            <a:innerShdw blurRad="38100" dist="38100" dir="162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10" name="Oval 15"/>
          <p:cNvSpPr>
            <a:spLocks noChangeArrowheads="1"/>
          </p:cNvSpPr>
          <p:nvPr/>
        </p:nvSpPr>
        <p:spPr bwMode="auto">
          <a:xfrm>
            <a:off x="7872612" y="1552154"/>
            <a:ext cx="139700" cy="139700"/>
          </a:xfrm>
          <a:prstGeom prst="ellipse">
            <a:avLst/>
          </a:prstGeom>
          <a:solidFill>
            <a:srgbClr val="FFFFFF"/>
          </a:solidFill>
          <a:ln w="9525">
            <a:noFill/>
            <a:round/>
            <a:headEnd/>
            <a:tailEnd/>
          </a:ln>
          <a:effectLst>
            <a:innerShdw blurRad="38100" dist="38100" dir="162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11" name="Oval 8"/>
          <p:cNvSpPr>
            <a:spLocks noChangeArrowheads="1"/>
          </p:cNvSpPr>
          <p:nvPr/>
        </p:nvSpPr>
        <p:spPr bwMode="auto">
          <a:xfrm>
            <a:off x="4911927" y="1552154"/>
            <a:ext cx="139699" cy="139700"/>
          </a:xfrm>
          <a:prstGeom prst="ellipse">
            <a:avLst/>
          </a:prstGeom>
          <a:solidFill>
            <a:srgbClr val="FFFFFF"/>
          </a:solidFill>
          <a:ln w="9525">
            <a:noFill/>
            <a:round/>
            <a:headEnd/>
            <a:tailEnd/>
          </a:ln>
          <a:effectLst>
            <a:innerShdw blurRad="38100" dist="38100" dir="162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12" name="Oval 7"/>
          <p:cNvSpPr>
            <a:spLocks noChangeArrowheads="1"/>
          </p:cNvSpPr>
          <p:nvPr/>
        </p:nvSpPr>
        <p:spPr bwMode="auto">
          <a:xfrm>
            <a:off x="3105227" y="1550566"/>
            <a:ext cx="139700" cy="139700"/>
          </a:xfrm>
          <a:prstGeom prst="ellipse">
            <a:avLst/>
          </a:prstGeom>
          <a:solidFill>
            <a:srgbClr val="FFFFFF"/>
          </a:solidFill>
          <a:ln w="9525">
            <a:noFill/>
            <a:round/>
            <a:headEnd/>
            <a:tailEnd/>
          </a:ln>
          <a:effectLst>
            <a:innerShdw blurRad="38100" dist="38100" dir="162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13" name="Text Box 12"/>
          <p:cNvSpPr txBox="1">
            <a:spLocks noChangeArrowheads="1"/>
          </p:cNvSpPr>
          <p:nvPr/>
        </p:nvSpPr>
        <p:spPr bwMode="auto">
          <a:xfrm>
            <a:off x="2765425" y="1744664"/>
            <a:ext cx="876300" cy="274637"/>
          </a:xfrm>
          <a:prstGeom prst="rect">
            <a:avLst/>
          </a:prstGeom>
          <a:noFill/>
          <a:ln>
            <a:noFill/>
          </a:ln>
          <a:extLst>
            <a:ext uri="{909E8E84-426E-40dd-AFC4-6F175D3DCCD1}"/>
            <a:ext uri="{91240B29-F687-4f45-9708-019B960494DF}"/>
          </a:extLst>
        </p:spPr>
        <p:txBody>
          <a:bodyPr>
            <a:spAutoFit/>
          </a:bodyPr>
          <a:lstStyle>
            <a:lvl1pPr defTabSz="457200">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7200">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7200">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7200">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7200" rtl="0" eaLnBrk="0" fontAlgn="base" latinLnBrk="0" hangingPunct="0">
              <a:lnSpc>
                <a:spcPct val="100000"/>
              </a:lnSpc>
              <a:spcBef>
                <a:spcPct val="5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API</a:t>
            </a:r>
          </a:p>
        </p:txBody>
      </p:sp>
      <p:sp>
        <p:nvSpPr>
          <p:cNvPr id="114" name="Text Box 12"/>
          <p:cNvSpPr txBox="1">
            <a:spLocks noChangeArrowheads="1"/>
          </p:cNvSpPr>
          <p:nvPr/>
        </p:nvSpPr>
        <p:spPr bwMode="auto">
          <a:xfrm>
            <a:off x="1735139" y="1743075"/>
            <a:ext cx="1285875" cy="457200"/>
          </a:xfrm>
          <a:prstGeom prst="rect">
            <a:avLst/>
          </a:prstGeom>
          <a:noFill/>
          <a:ln>
            <a:noFill/>
          </a:ln>
          <a:extLst>
            <a:ext uri="{909E8E84-426E-40dd-AFC4-6F175D3DCCD1}"/>
            <a:ext uri="{91240B29-F687-4f45-9708-019B960494DF}"/>
          </a:extLst>
        </p:spPr>
        <p:txBody>
          <a:bodyPr>
            <a:spAutoFit/>
          </a:bodyPr>
          <a:lstStyle>
            <a:lvl1pPr defTabSz="457200">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7200">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7200">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7200">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7200" rtl="0" eaLnBrk="0" fontAlgn="base" latinLnBrk="0" hangingPunct="0">
              <a:lnSpc>
                <a:spcPct val="100000"/>
              </a:lnSpc>
              <a:spcBef>
                <a:spcPct val="5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Neue Roman for IBM"/>
                <a:ea typeface="+mn-ea"/>
                <a:cs typeface="Arial" panose="020B0604020202020204" pitchFamily="34" charset="0"/>
              </a:rPr>
              <a:t>SOA           (Web Services)</a:t>
            </a:r>
          </a:p>
        </p:txBody>
      </p:sp>
      <p:sp>
        <p:nvSpPr>
          <p:cNvPr id="115" name="Oval 7"/>
          <p:cNvSpPr>
            <a:spLocks noChangeArrowheads="1"/>
          </p:cNvSpPr>
          <p:nvPr/>
        </p:nvSpPr>
        <p:spPr bwMode="auto">
          <a:xfrm>
            <a:off x="2285671" y="1545805"/>
            <a:ext cx="139700" cy="139699"/>
          </a:xfrm>
          <a:prstGeom prst="ellipse">
            <a:avLst/>
          </a:prstGeom>
          <a:solidFill>
            <a:srgbClr val="FFFFFF"/>
          </a:solidFill>
          <a:ln w="9525">
            <a:noFill/>
            <a:round/>
            <a:headEnd/>
            <a:tailEnd/>
          </a:ln>
          <a:effectLst>
            <a:innerShdw blurRad="38100" dist="38100" dir="162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116" name="TextBox 220"/>
          <p:cNvSpPr>
            <a:spLocks noChangeArrowheads="1"/>
          </p:cNvSpPr>
          <p:nvPr/>
        </p:nvSpPr>
        <p:spPr bwMode="auto">
          <a:xfrm>
            <a:off x="506413" y="3513139"/>
            <a:ext cx="2982912" cy="681037"/>
          </a:xfrm>
          <a:prstGeom prst="roundRect">
            <a:avLst>
              <a:gd name="adj" fmla="val 16667"/>
            </a:avLst>
          </a:prstGeom>
          <a:noFill/>
          <a:ln>
            <a:noFill/>
          </a:ln>
          <a:extLst>
            <a:ext uri="{909E8E84-426E-40dd-AFC4-6F175D3DCCD1}"/>
            <a:ext uri="{91240B29-F687-4f45-9708-019B960494DF}"/>
          </a:extLst>
        </p:spPr>
        <p:txBody>
          <a:bodyPr lIns="91418" tIns="45709" rIns="91418" bIns="45709">
            <a:spAutoFit/>
          </a:bodyPr>
          <a:lstStyle>
            <a:lvl1pPr defTabSz="455613">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5613">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5613">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5613">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5613">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5613"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186A9C"/>
                </a:solidFill>
                <a:effectLst/>
                <a:uLnTx/>
                <a:uFillTx/>
                <a:latin typeface="HelvNeue Roman for IBM"/>
                <a:ea typeface="+mn-ea"/>
                <a:cs typeface="Arial" panose="020B0604020202020204" pitchFamily="34" charset="0"/>
              </a:rPr>
              <a:t>App, Service &amp; API Security</a:t>
            </a:r>
          </a:p>
          <a:p>
            <a:pPr marL="0" marR="0" lvl="0" indent="0" algn="ctr" defTabSz="455613" rtl="0" eaLnBrk="0" fontAlgn="base" latinLnBrk="0" hangingPunct="0">
              <a:lnSpc>
                <a:spcPct val="100000"/>
              </a:lnSpc>
              <a:spcBef>
                <a:spcPct val="0"/>
              </a:spcBef>
              <a:spcAft>
                <a:spcPct val="0"/>
              </a:spcAft>
              <a:buClrTx/>
              <a:buSzTx/>
              <a:buFontTx/>
              <a:buNone/>
              <a:tabLst/>
              <a:defRPr/>
            </a:pPr>
            <a:r>
              <a:rPr kumimoji="0" lang="ko-KR" altLang="en-US" sz="1800" b="1" i="0" u="none" strike="noStrike" kern="1200" cap="none" spc="0" normalizeH="0" baseline="0" noProof="0" dirty="0">
                <a:ln>
                  <a:noFill/>
                </a:ln>
                <a:solidFill>
                  <a:srgbClr val="186A9C"/>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메시지레벨 보안</a:t>
            </a:r>
            <a:endParaRPr kumimoji="0" lang="en-US" altLang="en-US" sz="1800" b="1" i="0" u="none" strike="noStrike" kern="1200" cap="none" spc="0" normalizeH="0" baseline="0" noProof="0" dirty="0">
              <a:ln>
                <a:noFill/>
              </a:ln>
              <a:solidFill>
                <a:srgbClr val="186A9C"/>
              </a:solidFill>
              <a:effectLst/>
              <a:uLnTx/>
              <a:uFillTx/>
              <a:latin typeface="HelvNeue Roman for IBM"/>
              <a:ea typeface="+mn-ea"/>
              <a:cs typeface="Arial" panose="020B0604020202020204" pitchFamily="34" charset="0"/>
            </a:endParaRPr>
          </a:p>
        </p:txBody>
      </p:sp>
      <p:pic>
        <p:nvPicPr>
          <p:cNvPr id="13351"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0" y="2217739"/>
            <a:ext cx="27368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2" name="TextBox 121"/>
          <p:cNvSpPr>
            <a:spLocks noChangeArrowheads="1"/>
          </p:cNvSpPr>
          <p:nvPr/>
        </p:nvSpPr>
        <p:spPr bwMode="auto">
          <a:xfrm>
            <a:off x="3709988" y="2701926"/>
            <a:ext cx="2597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sym typeface="Calibri" panose="020F0502020204030204" pitchFamily="34" charset="0"/>
              </a:rPr>
              <a:t>IBM DataPower Gateway</a:t>
            </a:r>
            <a:endParaRPr kumimoji="0" lang="en-US" altLang="ko-KR" sz="1600" b="0" i="0" u="none" strike="noStrike" kern="1200" cap="none" spc="0" normalizeH="0" baseline="0" noProof="0">
              <a:ln>
                <a:noFill/>
              </a:ln>
              <a:solidFill>
                <a:srgbClr val="BA006E"/>
              </a:solidFill>
              <a:effectLst/>
              <a:uLnTx/>
              <a:uFillTx/>
              <a:latin typeface="Arial" panose="020B0604020202020204" pitchFamily="34" charset="0"/>
              <a:ea typeface="굴림" panose="020B0600000101010101" pitchFamily="50" charset="-127"/>
              <a:cs typeface="Arial" panose="020B0604020202020204" pitchFamily="34" charset="0"/>
              <a:sym typeface="Arial" panose="020B0604020202020204" pitchFamily="34" charset="0"/>
            </a:endParaRPr>
          </a:p>
        </p:txBody>
      </p:sp>
      <p:sp>
        <p:nvSpPr>
          <p:cNvPr id="119" name="Rounded Rectangle 118"/>
          <p:cNvSpPr/>
          <p:nvPr/>
        </p:nvSpPr>
        <p:spPr>
          <a:xfrm>
            <a:off x="6416676" y="2332038"/>
            <a:ext cx="1203325" cy="304800"/>
          </a:xfrm>
          <a:prstGeom prst="roundRect">
            <a:avLst/>
          </a:prstGeom>
          <a:gradFill rotWithShape="1">
            <a:gsLst>
              <a:gs pos="0">
                <a:srgbClr val="00649D">
                  <a:shade val="51000"/>
                  <a:satMod val="130000"/>
                </a:srgbClr>
              </a:gs>
              <a:gs pos="80000">
                <a:srgbClr val="00649D">
                  <a:shade val="93000"/>
                  <a:satMod val="130000"/>
                </a:srgbClr>
              </a:gs>
              <a:gs pos="100000">
                <a:srgbClr val="00649D">
                  <a:shade val="94000"/>
                  <a:satMod val="135000"/>
                </a:srgbClr>
              </a:gs>
            </a:gsLst>
            <a:lin ang="16200000" scaled="0"/>
          </a:gradFill>
          <a:ln w="9525" cap="flat" cmpd="sng" algn="ctr">
            <a:solidFill>
              <a:srgbClr val="00649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ISAM Module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panose="020B0604020202020204" pitchFamily="34" charset="0"/>
                <a:ea typeface="맑은 고딕" panose="020B0503020000020004" pitchFamily="50" charset="-127"/>
                <a:cs typeface="Arial" panose="020B0604020202020204" pitchFamily="34" charset="0"/>
              </a:rPr>
              <a:t>( option)</a:t>
            </a:r>
          </a:p>
        </p:txBody>
      </p:sp>
      <p:sp>
        <p:nvSpPr>
          <p:cNvPr id="13354" name="Down Arrow 119"/>
          <p:cNvSpPr>
            <a:spLocks noChangeArrowheads="1"/>
          </p:cNvSpPr>
          <p:nvPr/>
        </p:nvSpPr>
        <p:spPr bwMode="auto">
          <a:xfrm>
            <a:off x="4672013" y="3300414"/>
            <a:ext cx="311150" cy="244475"/>
          </a:xfrm>
          <a:prstGeom prst="downArrow">
            <a:avLst>
              <a:gd name="adj1" fmla="val 50000"/>
              <a:gd name="adj2" fmla="val 50000"/>
            </a:avLst>
          </a:prstGeom>
          <a:solidFill>
            <a:srgbClr val="00649D"/>
          </a:solidFill>
          <a:ln w="25400" algn="ctr">
            <a:solidFill>
              <a:srgbClr val="004772"/>
            </a:solidFill>
            <a:miter lim="800000"/>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FFFFFF"/>
              </a:solidFill>
              <a:effectLst/>
              <a:uLnTx/>
              <a:uFillTx/>
              <a:latin typeface="Arial" panose="020B0604020202020204" pitchFamily="34" charset="0"/>
              <a:ea typeface="굴림" panose="020B0600000101010101" pitchFamily="50" charset="-127"/>
              <a:cs typeface="Arial" panose="020B0604020202020204" pitchFamily="34" charset="0"/>
            </a:endParaRPr>
          </a:p>
        </p:txBody>
      </p:sp>
      <p:sp>
        <p:nvSpPr>
          <p:cNvPr id="13355" name="Down Arrow 121"/>
          <p:cNvSpPr>
            <a:spLocks noChangeArrowheads="1"/>
          </p:cNvSpPr>
          <p:nvPr/>
        </p:nvSpPr>
        <p:spPr bwMode="auto">
          <a:xfrm>
            <a:off x="1946275" y="3246439"/>
            <a:ext cx="311150" cy="244475"/>
          </a:xfrm>
          <a:prstGeom prst="downArrow">
            <a:avLst>
              <a:gd name="adj1" fmla="val 50000"/>
              <a:gd name="adj2" fmla="val 50000"/>
            </a:avLst>
          </a:prstGeom>
          <a:solidFill>
            <a:srgbClr val="00649D"/>
          </a:solidFill>
          <a:ln w="25400" algn="ctr">
            <a:solidFill>
              <a:srgbClr val="004772"/>
            </a:solidFill>
            <a:miter lim="800000"/>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FFFFFF"/>
              </a:solidFill>
              <a:effectLst/>
              <a:uLnTx/>
              <a:uFillTx/>
              <a:latin typeface="Arial" panose="020B0604020202020204" pitchFamily="34" charset="0"/>
              <a:ea typeface="굴림" panose="020B0600000101010101" pitchFamily="50" charset="-127"/>
              <a:cs typeface="Arial" panose="020B0604020202020204" pitchFamily="34" charset="0"/>
            </a:endParaRPr>
          </a:p>
        </p:txBody>
      </p:sp>
      <p:sp>
        <p:nvSpPr>
          <p:cNvPr id="123" name="TextBox 220"/>
          <p:cNvSpPr>
            <a:spLocks noChangeArrowheads="1"/>
          </p:cNvSpPr>
          <p:nvPr/>
        </p:nvSpPr>
        <p:spPr bwMode="auto">
          <a:xfrm>
            <a:off x="6689726" y="3500439"/>
            <a:ext cx="2386013" cy="681037"/>
          </a:xfrm>
          <a:prstGeom prst="roundRect">
            <a:avLst>
              <a:gd name="adj" fmla="val 16667"/>
            </a:avLst>
          </a:prstGeom>
          <a:noFill/>
          <a:ln>
            <a:noFill/>
          </a:ln>
          <a:extLst>
            <a:ext uri="{909E8E84-426E-40dd-AFC4-6F175D3DCCD1}"/>
            <a:ext uri="{91240B29-F687-4f45-9708-019B960494DF}"/>
          </a:extLst>
        </p:spPr>
        <p:txBody>
          <a:bodyPr lIns="91418" tIns="45709" rIns="91418" bIns="45709">
            <a:spAutoFit/>
          </a:bodyPr>
          <a:lstStyle>
            <a:lvl1pPr defTabSz="455613">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5613">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5613">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5613">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5613">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5613"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186A9C"/>
                </a:solidFill>
                <a:effectLst/>
                <a:uLnTx/>
                <a:uFillTx/>
                <a:latin typeface="HelvNeue Roman for IBM"/>
                <a:ea typeface="+mn-ea"/>
                <a:cs typeface="Arial" panose="020B0604020202020204" pitchFamily="34" charset="0"/>
              </a:rPr>
              <a:t>User access security</a:t>
            </a:r>
          </a:p>
          <a:p>
            <a:pPr marL="0" marR="0" lvl="0" indent="0" algn="ctr" defTabSz="455613" rtl="0" eaLnBrk="0" fontAlgn="base" latinLnBrk="0" hangingPunct="0">
              <a:lnSpc>
                <a:spcPct val="100000"/>
              </a:lnSpc>
              <a:spcBef>
                <a:spcPct val="0"/>
              </a:spcBef>
              <a:spcAft>
                <a:spcPct val="0"/>
              </a:spcAft>
              <a:buClrTx/>
              <a:buSzTx/>
              <a:buFontTx/>
              <a:buNone/>
              <a:tabLst/>
              <a:defRPr/>
            </a:pPr>
            <a:r>
              <a:rPr kumimoji="0" lang="ko-KR" altLang="en-US" sz="1800" b="1" i="0" u="none" strike="noStrike" kern="1200" cap="none" spc="0" normalizeH="0" baseline="0" noProof="0" dirty="0">
                <a:ln>
                  <a:noFill/>
                </a:ln>
                <a:solidFill>
                  <a:srgbClr val="186A9C"/>
                </a:solidFill>
                <a:effectLst/>
                <a:uLnTx/>
                <a:uFillTx/>
                <a:latin typeface="맑은 고딕" panose="020B0503020000020004" pitchFamily="50" charset="-127"/>
                <a:ea typeface="맑은 고딕" panose="020B0503020000020004" pitchFamily="50" charset="-127"/>
                <a:cs typeface="Arial" panose="020B0604020202020204" pitchFamily="34" charset="0"/>
              </a:rPr>
              <a:t>사용자 인증 및 </a:t>
            </a:r>
            <a:r>
              <a:rPr kumimoji="0" lang="en-US" altLang="ko-KR" sz="1800" b="1" i="0" u="none" strike="noStrike" kern="1200" cap="none" spc="0" normalizeH="0" baseline="0" noProof="0" dirty="0">
                <a:ln>
                  <a:noFill/>
                </a:ln>
                <a:solidFill>
                  <a:srgbClr val="186A9C"/>
                </a:solidFill>
                <a:effectLst/>
                <a:uLnTx/>
                <a:uFillTx/>
                <a:latin typeface="맑은 고딕" panose="020B0503020000020004" pitchFamily="50" charset="-127"/>
                <a:ea typeface="맑은 고딕" panose="020B0503020000020004" pitchFamily="50" charset="-127"/>
                <a:cs typeface="Arial" panose="020B0604020202020204" pitchFamily="34" charset="0"/>
              </a:rPr>
              <a:t>SSO</a:t>
            </a:r>
            <a:endParaRPr kumimoji="0" lang="en-US" altLang="en-US" sz="1800" b="1" i="0" u="none" strike="noStrike" kern="1200" cap="none" spc="0" normalizeH="0" baseline="0" noProof="0" dirty="0">
              <a:ln>
                <a:noFill/>
              </a:ln>
              <a:solidFill>
                <a:srgbClr val="186A9C"/>
              </a:solidFill>
              <a:effectLst/>
              <a:uLnTx/>
              <a:uFillTx/>
              <a:latin typeface="HelvNeue Roman for IBM"/>
              <a:ea typeface="+mn-ea"/>
              <a:cs typeface="Arial" panose="020B0604020202020204" pitchFamily="34" charset="0"/>
            </a:endParaRPr>
          </a:p>
        </p:txBody>
      </p:sp>
      <p:sp>
        <p:nvSpPr>
          <p:cNvPr id="124" name="TextBox 220"/>
          <p:cNvSpPr>
            <a:spLocks noChangeArrowheads="1"/>
          </p:cNvSpPr>
          <p:nvPr/>
        </p:nvSpPr>
        <p:spPr bwMode="auto">
          <a:xfrm>
            <a:off x="3398838" y="3521075"/>
            <a:ext cx="3217862" cy="681038"/>
          </a:xfrm>
          <a:prstGeom prst="roundRect">
            <a:avLst>
              <a:gd name="adj" fmla="val 16667"/>
            </a:avLst>
          </a:prstGeom>
          <a:noFill/>
          <a:ln>
            <a:noFill/>
          </a:ln>
          <a:extLst>
            <a:ext uri="{909E8E84-426E-40dd-AFC4-6F175D3DCCD1}"/>
            <a:ext uri="{91240B29-F687-4f45-9708-019B960494DF}"/>
          </a:extLst>
        </p:spPr>
        <p:txBody>
          <a:bodyPr lIns="91418" tIns="45709" rIns="91418" bIns="45709">
            <a:spAutoFit/>
          </a:bodyPr>
          <a:lstStyle>
            <a:lvl1pPr defTabSz="455613">
              <a:spcBef>
                <a:spcPct val="20000"/>
              </a:spcBef>
              <a:buSzPct val="100000"/>
              <a:buBlip>
                <a:blip r:embed="rId3"/>
              </a:buBlip>
              <a:defRPr sz="2200">
                <a:solidFill>
                  <a:schemeClr val="tx1"/>
                </a:solidFill>
                <a:latin typeface="HelvNeue Roman for IBM"/>
                <a:ea typeface="HelvNeue Roman for IBM"/>
                <a:cs typeface="Arial" panose="020B0604020202020204" pitchFamily="34" charset="0"/>
              </a:defRPr>
            </a:lvl1pPr>
            <a:lvl2pPr marL="742950" indent="-285750" defTabSz="455613">
              <a:spcBef>
                <a:spcPct val="20000"/>
              </a:spcBef>
              <a:buFont typeface="Arial" panose="020B0604020202020204" pitchFamily="34" charset="0"/>
              <a:buChar char="•"/>
              <a:defRPr sz="2000">
                <a:solidFill>
                  <a:schemeClr val="tx1"/>
                </a:solidFill>
                <a:latin typeface="HelvNeue Roman for IBM"/>
                <a:ea typeface="HelvNeue Roman for IBM"/>
                <a:cs typeface="Arial" panose="020B0604020202020204" pitchFamily="34" charset="0"/>
              </a:defRPr>
            </a:lvl2pPr>
            <a:lvl3pPr marL="1143000" indent="-228600" defTabSz="455613">
              <a:spcBef>
                <a:spcPct val="20000"/>
              </a:spcBef>
              <a:buFont typeface="Lucida Grande"/>
              <a:buChar char="–"/>
              <a:defRPr>
                <a:solidFill>
                  <a:schemeClr val="tx1"/>
                </a:solidFill>
                <a:latin typeface="HelvNeue Roman for IBM"/>
                <a:ea typeface="HelvNeue Roman for IBM"/>
                <a:cs typeface="Arial" panose="020B0604020202020204" pitchFamily="34" charset="0"/>
              </a:defRPr>
            </a:lvl3pPr>
            <a:lvl4pPr marL="1600200" indent="-228600" defTabSz="455613">
              <a:spcBef>
                <a:spcPct val="20000"/>
              </a:spcBef>
              <a:buFont typeface="Arial" panose="020B0604020202020204" pitchFamily="34" charset="0"/>
              <a:buChar char="–"/>
              <a:defRPr>
                <a:solidFill>
                  <a:schemeClr val="tx1"/>
                </a:solidFill>
                <a:latin typeface="HelvNeue Roman for IBM"/>
                <a:ea typeface="HelvNeue Roman for IBM"/>
                <a:cs typeface="Arial" panose="020B0604020202020204" pitchFamily="34" charset="0"/>
              </a:defRPr>
            </a:lvl4pPr>
            <a:lvl5pPr marL="2057400" indent="-228600" defTabSz="455613">
              <a:spcBef>
                <a:spcPct val="20000"/>
              </a:spcBef>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HelvNeue Roman for IBM"/>
                <a:cs typeface="Arial" panose="020B0604020202020204" pitchFamily="34" charset="0"/>
              </a:defRPr>
            </a:lvl9pPr>
          </a:lstStyle>
          <a:p>
            <a:pPr marL="0" marR="0" lvl="0" indent="0" algn="ctr" defTabSz="455613"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186A9C"/>
                </a:solidFill>
                <a:effectLst/>
                <a:uLnTx/>
                <a:uFillTx/>
                <a:latin typeface="HelvNeue Roman for IBM"/>
                <a:ea typeface="+mn-ea"/>
                <a:cs typeface="Arial" panose="020B0604020202020204" pitchFamily="34" charset="0"/>
              </a:rPr>
              <a:t>Traffic control &amp; optimization</a:t>
            </a:r>
          </a:p>
          <a:p>
            <a:pPr marL="0" marR="0" lvl="0" indent="0" algn="ctr" defTabSz="455613" rtl="0" eaLnBrk="0" fontAlgn="base" latinLnBrk="0" hangingPunct="0">
              <a:lnSpc>
                <a:spcPct val="100000"/>
              </a:lnSpc>
              <a:spcBef>
                <a:spcPct val="0"/>
              </a:spcBef>
              <a:spcAft>
                <a:spcPct val="0"/>
              </a:spcAft>
              <a:buClrTx/>
              <a:buSzTx/>
              <a:buFontTx/>
              <a:buNone/>
              <a:tabLst/>
              <a:defRPr/>
            </a:pPr>
            <a:r>
              <a:rPr kumimoji="0" lang="ko-KR" altLang="en-US" sz="1800" b="1" i="0" u="none" strike="noStrike" kern="1200" cap="none" spc="0" normalizeH="0" baseline="0" noProof="0" dirty="0">
                <a:ln>
                  <a:noFill/>
                </a:ln>
                <a:solidFill>
                  <a:srgbClr val="186A9C"/>
                </a:solidFill>
                <a:effectLst/>
                <a:uLnTx/>
                <a:uFillTx/>
                <a:latin typeface="맑은 고딕" panose="020B0503020000020004" pitchFamily="50" charset="-127"/>
                <a:ea typeface="맑은 고딕" panose="020B0503020000020004" pitchFamily="50" charset="-127"/>
                <a:cs typeface="Arial" panose="020B0604020202020204" pitchFamily="34" charset="0"/>
              </a:rPr>
              <a:t>유량 제어 및 최적화</a:t>
            </a:r>
            <a:endParaRPr kumimoji="0" lang="en-US" altLang="en-US" sz="1800" b="1" i="0" u="none" strike="noStrike" kern="1200" cap="none" spc="0" normalizeH="0" baseline="0" noProof="0" dirty="0">
              <a:ln>
                <a:noFill/>
              </a:ln>
              <a:solidFill>
                <a:srgbClr val="186A9C"/>
              </a:solidFill>
              <a:effectLst/>
              <a:uLnTx/>
              <a:uFillTx/>
              <a:latin typeface="HelvNeue Roman for IBM"/>
              <a:ea typeface="+mn-ea"/>
              <a:cs typeface="Arial" panose="020B0604020202020204" pitchFamily="34" charset="0"/>
            </a:endParaRPr>
          </a:p>
        </p:txBody>
      </p:sp>
      <p:sp>
        <p:nvSpPr>
          <p:cNvPr id="13358" name="Down Arrow 125"/>
          <p:cNvSpPr>
            <a:spLocks noChangeArrowheads="1"/>
          </p:cNvSpPr>
          <p:nvPr/>
        </p:nvSpPr>
        <p:spPr bwMode="auto">
          <a:xfrm>
            <a:off x="7786688" y="3298826"/>
            <a:ext cx="311150" cy="244475"/>
          </a:xfrm>
          <a:prstGeom prst="downArrow">
            <a:avLst>
              <a:gd name="adj1" fmla="val 50000"/>
              <a:gd name="adj2" fmla="val 50000"/>
            </a:avLst>
          </a:prstGeom>
          <a:solidFill>
            <a:srgbClr val="00649D"/>
          </a:solidFill>
          <a:ln w="25400" algn="ctr">
            <a:solidFill>
              <a:srgbClr val="004772"/>
            </a:solidFill>
            <a:miter lim="800000"/>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FFFFFF"/>
              </a:solidFill>
              <a:effectLst/>
              <a:uLnTx/>
              <a:uFillTx/>
              <a:latin typeface="Arial" panose="020B0604020202020204" pitchFamily="34" charset="0"/>
              <a:ea typeface="굴림" panose="020B0600000101010101" pitchFamily="50" charset="-127"/>
              <a:cs typeface="Arial" panose="020B0604020202020204" pitchFamily="34" charset="0"/>
            </a:endParaRPr>
          </a:p>
        </p:txBody>
      </p:sp>
      <p:sp>
        <p:nvSpPr>
          <p:cNvPr id="127" name="TextBox 16"/>
          <p:cNvSpPr txBox="1">
            <a:spLocks noChangeArrowheads="1"/>
          </p:cNvSpPr>
          <p:nvPr/>
        </p:nvSpPr>
        <p:spPr bwMode="auto">
          <a:xfrm>
            <a:off x="3489326" y="4256089"/>
            <a:ext cx="2970213"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marL="171450" indent="-171450" defTabSz="455613" eaLnBrk="0" hangingPunct="0">
              <a:defRPr sz="1200">
                <a:solidFill>
                  <a:schemeClr val="tx1"/>
                </a:solidFill>
                <a:latin typeface="Arial" charset="0"/>
                <a:ea typeface="ＭＳ Ｐゴシック" charset="0"/>
                <a:cs typeface="ＭＳ Ｐゴシック" charset="0"/>
              </a:defRPr>
            </a:lvl1pPr>
            <a:lvl2pPr marL="666750" indent="-257175" defTabSz="455613" eaLnBrk="0" hangingPunct="0">
              <a:defRPr sz="1200">
                <a:solidFill>
                  <a:schemeClr val="tx1"/>
                </a:solidFill>
                <a:latin typeface="Arial" charset="0"/>
                <a:ea typeface="ＭＳ Ｐゴシック" charset="0"/>
              </a:defRPr>
            </a:lvl2pPr>
            <a:lvl3pPr marL="1025525" indent="-204788" defTabSz="455613" eaLnBrk="0" hangingPunct="0">
              <a:defRPr sz="1200">
                <a:solidFill>
                  <a:schemeClr val="tx1"/>
                </a:solidFill>
                <a:latin typeface="Arial" charset="0"/>
                <a:ea typeface="ＭＳ Ｐゴシック" charset="0"/>
              </a:defRPr>
            </a:lvl3pPr>
            <a:lvl4pPr marL="1436688" indent="-206375" defTabSz="455613" eaLnBrk="0" hangingPunct="0">
              <a:defRPr sz="1200">
                <a:solidFill>
                  <a:schemeClr val="tx1"/>
                </a:solidFill>
                <a:latin typeface="Arial" charset="0"/>
                <a:ea typeface="ＭＳ Ｐゴシック" charset="0"/>
              </a:defRPr>
            </a:lvl4pPr>
            <a:lvl5pPr marL="1846263" indent="-204788" defTabSz="455613" eaLnBrk="0" hangingPunct="0">
              <a:defRPr sz="1200">
                <a:solidFill>
                  <a:schemeClr val="tx1"/>
                </a:solidFill>
                <a:latin typeface="Arial" charset="0"/>
                <a:ea typeface="ＭＳ Ｐゴシック" charset="0"/>
              </a:defRPr>
            </a:lvl5pPr>
            <a:lvl6pPr marL="2303463" indent="-204788" defTabSz="455613" eaLnBrk="0" fontAlgn="base" hangingPunct="0">
              <a:spcBef>
                <a:spcPct val="0"/>
              </a:spcBef>
              <a:spcAft>
                <a:spcPct val="0"/>
              </a:spcAft>
              <a:defRPr sz="1200">
                <a:solidFill>
                  <a:schemeClr val="tx1"/>
                </a:solidFill>
                <a:latin typeface="Arial" charset="0"/>
                <a:ea typeface="ＭＳ Ｐゴシック" charset="0"/>
              </a:defRPr>
            </a:lvl6pPr>
            <a:lvl7pPr marL="2760663" indent="-204788" defTabSz="455613" eaLnBrk="0" fontAlgn="base" hangingPunct="0">
              <a:spcBef>
                <a:spcPct val="0"/>
              </a:spcBef>
              <a:spcAft>
                <a:spcPct val="0"/>
              </a:spcAft>
              <a:defRPr sz="1200">
                <a:solidFill>
                  <a:schemeClr val="tx1"/>
                </a:solidFill>
                <a:latin typeface="Arial" charset="0"/>
                <a:ea typeface="ＭＳ Ｐゴシック" charset="0"/>
              </a:defRPr>
            </a:lvl7pPr>
            <a:lvl8pPr marL="3217863" indent="-204788" defTabSz="455613" eaLnBrk="0" fontAlgn="base" hangingPunct="0">
              <a:spcBef>
                <a:spcPct val="0"/>
              </a:spcBef>
              <a:spcAft>
                <a:spcPct val="0"/>
              </a:spcAft>
              <a:defRPr sz="1200">
                <a:solidFill>
                  <a:schemeClr val="tx1"/>
                </a:solidFill>
                <a:latin typeface="Arial" charset="0"/>
                <a:ea typeface="ＭＳ Ｐゴシック" charset="0"/>
              </a:defRPr>
            </a:lvl8pPr>
            <a:lvl9pPr marL="3675063" indent="-204788" defTabSz="455613" eaLnBrk="0" fontAlgn="base" hangingPunct="0">
              <a:spcBef>
                <a:spcPct val="0"/>
              </a:spcBef>
              <a:spcAft>
                <a:spcPct val="0"/>
              </a:spcAft>
              <a:defRPr sz="1200">
                <a:solidFill>
                  <a:schemeClr val="tx1"/>
                </a:solidFill>
                <a:latin typeface="Arial" charset="0"/>
                <a:ea typeface="ＭＳ Ｐゴシック" charset="0"/>
              </a:defRPr>
            </a:lvl9pPr>
          </a:lstStyle>
          <a:p>
            <a:pPr marL="171450" marR="0" lvl="0" indent="-171450"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SSL &amp; TLS offload</a:t>
            </a:r>
          </a:p>
          <a:p>
            <a:pPr marL="171450" marR="0" lvl="0" indent="-171450"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Connection-level traffic control</a:t>
            </a:r>
          </a:p>
          <a:p>
            <a:pPr marL="171450" marR="0" lvl="0" indent="-171450"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Service level agreement, quota enforcement &amp; rate limiting</a:t>
            </a:r>
          </a:p>
          <a:p>
            <a:pPr marL="171450" marR="0" lvl="0" indent="-171450"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Response caching</a:t>
            </a:r>
          </a:p>
          <a:p>
            <a:pPr marL="171450" marR="0" lvl="0" indent="-171450"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Content-based routing</a:t>
            </a:r>
          </a:p>
          <a:p>
            <a:pPr marL="171450" marR="0" lvl="0" indent="-171450"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Intelligent load balancing</a:t>
            </a:r>
          </a:p>
        </p:txBody>
      </p:sp>
      <p:sp>
        <p:nvSpPr>
          <p:cNvPr id="128" name="TextBox 17"/>
          <p:cNvSpPr txBox="1">
            <a:spLocks noChangeArrowheads="1"/>
          </p:cNvSpPr>
          <p:nvPr/>
        </p:nvSpPr>
        <p:spPr bwMode="auto">
          <a:xfrm>
            <a:off x="534989" y="4251325"/>
            <a:ext cx="2871787"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marL="161925" indent="-161925" defTabSz="455613" eaLnBrk="0" hangingPunct="0">
              <a:defRPr sz="1200">
                <a:solidFill>
                  <a:schemeClr val="tx1"/>
                </a:solidFill>
                <a:latin typeface="Arial" charset="0"/>
                <a:ea typeface="ＭＳ Ｐゴシック" charset="0"/>
                <a:cs typeface="ＭＳ Ｐゴシック" charset="0"/>
              </a:defRPr>
            </a:lvl1pPr>
            <a:lvl2pPr marL="666750" indent="-257175" defTabSz="455613" eaLnBrk="0" hangingPunct="0">
              <a:defRPr sz="1200">
                <a:solidFill>
                  <a:schemeClr val="tx1"/>
                </a:solidFill>
                <a:latin typeface="Arial" charset="0"/>
                <a:ea typeface="ＭＳ Ｐゴシック" charset="0"/>
              </a:defRPr>
            </a:lvl2pPr>
            <a:lvl3pPr marL="1025525" indent="-204788" defTabSz="455613" eaLnBrk="0" hangingPunct="0">
              <a:defRPr sz="1200">
                <a:solidFill>
                  <a:schemeClr val="tx1"/>
                </a:solidFill>
                <a:latin typeface="Arial" charset="0"/>
                <a:ea typeface="ＭＳ Ｐゴシック" charset="0"/>
              </a:defRPr>
            </a:lvl3pPr>
            <a:lvl4pPr marL="1436688" indent="-206375" defTabSz="455613" eaLnBrk="0" hangingPunct="0">
              <a:defRPr sz="1200">
                <a:solidFill>
                  <a:schemeClr val="tx1"/>
                </a:solidFill>
                <a:latin typeface="Arial" charset="0"/>
                <a:ea typeface="ＭＳ Ｐゴシック" charset="0"/>
              </a:defRPr>
            </a:lvl4pPr>
            <a:lvl5pPr marL="1846263" indent="-204788" defTabSz="455613" eaLnBrk="0" hangingPunct="0">
              <a:defRPr sz="1200">
                <a:solidFill>
                  <a:schemeClr val="tx1"/>
                </a:solidFill>
                <a:latin typeface="Arial" charset="0"/>
                <a:ea typeface="ＭＳ Ｐゴシック" charset="0"/>
              </a:defRPr>
            </a:lvl5pPr>
            <a:lvl6pPr marL="2303463" indent="-204788" defTabSz="455613" eaLnBrk="0" fontAlgn="base" hangingPunct="0">
              <a:spcBef>
                <a:spcPct val="0"/>
              </a:spcBef>
              <a:spcAft>
                <a:spcPct val="0"/>
              </a:spcAft>
              <a:defRPr sz="1200">
                <a:solidFill>
                  <a:schemeClr val="tx1"/>
                </a:solidFill>
                <a:latin typeface="Arial" charset="0"/>
                <a:ea typeface="ＭＳ Ｐゴシック" charset="0"/>
              </a:defRPr>
            </a:lvl6pPr>
            <a:lvl7pPr marL="2760663" indent="-204788" defTabSz="455613" eaLnBrk="0" fontAlgn="base" hangingPunct="0">
              <a:spcBef>
                <a:spcPct val="0"/>
              </a:spcBef>
              <a:spcAft>
                <a:spcPct val="0"/>
              </a:spcAft>
              <a:defRPr sz="1200">
                <a:solidFill>
                  <a:schemeClr val="tx1"/>
                </a:solidFill>
                <a:latin typeface="Arial" charset="0"/>
                <a:ea typeface="ＭＳ Ｐゴシック" charset="0"/>
              </a:defRPr>
            </a:lvl7pPr>
            <a:lvl8pPr marL="3217863" indent="-204788" defTabSz="455613" eaLnBrk="0" fontAlgn="base" hangingPunct="0">
              <a:spcBef>
                <a:spcPct val="0"/>
              </a:spcBef>
              <a:spcAft>
                <a:spcPct val="0"/>
              </a:spcAft>
              <a:defRPr sz="1200">
                <a:solidFill>
                  <a:schemeClr val="tx1"/>
                </a:solidFill>
                <a:latin typeface="Arial" charset="0"/>
                <a:ea typeface="ＭＳ Ｐゴシック" charset="0"/>
              </a:defRPr>
            </a:lvl8pPr>
            <a:lvl9pPr marL="3675063" indent="-204788" defTabSz="455613" eaLnBrk="0" fontAlgn="base" hangingPunct="0">
              <a:spcBef>
                <a:spcPct val="0"/>
              </a:spcBef>
              <a:spcAft>
                <a:spcPct val="0"/>
              </a:spcAft>
              <a:defRPr sz="1200">
                <a:solidFill>
                  <a:schemeClr val="tx1"/>
                </a:solidFill>
                <a:latin typeface="Arial" charset="0"/>
                <a:ea typeface="ＭＳ Ｐゴシック" charset="0"/>
              </a:defRPr>
            </a:lvl9pPr>
          </a:lstStyle>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OWASP Top 10 protection</a:t>
            </a:r>
          </a:p>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XML / JSON denial of service</a:t>
            </a:r>
          </a:p>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XML / JSON schema validation</a:t>
            </a:r>
          </a:p>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Lightweight filtering </a:t>
            </a:r>
            <a:b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b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and semantics validation</a:t>
            </a:r>
          </a:p>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Digital signature creation </a:t>
            </a:r>
            <a:b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b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and verification</a:t>
            </a:r>
          </a:p>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Field-level encryption</a:t>
            </a:r>
          </a:p>
        </p:txBody>
      </p:sp>
      <p:sp>
        <p:nvSpPr>
          <p:cNvPr id="129" name="TextBox 15"/>
          <p:cNvSpPr txBox="1">
            <a:spLocks noChangeArrowheads="1"/>
          </p:cNvSpPr>
          <p:nvPr/>
        </p:nvSpPr>
        <p:spPr bwMode="auto">
          <a:xfrm>
            <a:off x="6324600" y="4257675"/>
            <a:ext cx="3081338"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marL="161925" indent="-161925" defTabSz="455613" eaLnBrk="0" hangingPunct="0">
              <a:defRPr sz="1200">
                <a:solidFill>
                  <a:schemeClr val="tx1"/>
                </a:solidFill>
                <a:latin typeface="Arial" charset="0"/>
                <a:ea typeface="ＭＳ Ｐゴシック" charset="0"/>
                <a:cs typeface="ＭＳ Ｐゴシック" charset="0"/>
              </a:defRPr>
            </a:lvl1pPr>
            <a:lvl2pPr marL="666750" indent="-257175" defTabSz="455613" eaLnBrk="0" hangingPunct="0">
              <a:defRPr sz="1200">
                <a:solidFill>
                  <a:schemeClr val="tx1"/>
                </a:solidFill>
                <a:latin typeface="Arial" charset="0"/>
                <a:ea typeface="ＭＳ Ｐゴシック" charset="0"/>
              </a:defRPr>
            </a:lvl2pPr>
            <a:lvl3pPr marL="1025525" indent="-204788" defTabSz="455613" eaLnBrk="0" hangingPunct="0">
              <a:defRPr sz="1200">
                <a:solidFill>
                  <a:schemeClr val="tx1"/>
                </a:solidFill>
                <a:latin typeface="Arial" charset="0"/>
                <a:ea typeface="ＭＳ Ｐゴシック" charset="0"/>
              </a:defRPr>
            </a:lvl3pPr>
            <a:lvl4pPr marL="1436688" indent="-206375" defTabSz="455613" eaLnBrk="0" hangingPunct="0">
              <a:defRPr sz="1200">
                <a:solidFill>
                  <a:schemeClr val="tx1"/>
                </a:solidFill>
                <a:latin typeface="Arial" charset="0"/>
                <a:ea typeface="ＭＳ Ｐゴシック" charset="0"/>
              </a:defRPr>
            </a:lvl4pPr>
            <a:lvl5pPr marL="1846263" indent="-204788" defTabSz="455613" eaLnBrk="0" hangingPunct="0">
              <a:defRPr sz="1200">
                <a:solidFill>
                  <a:schemeClr val="tx1"/>
                </a:solidFill>
                <a:latin typeface="Arial" charset="0"/>
                <a:ea typeface="ＭＳ Ｐゴシック" charset="0"/>
              </a:defRPr>
            </a:lvl5pPr>
            <a:lvl6pPr marL="2303463" indent="-204788" defTabSz="455613" eaLnBrk="0" fontAlgn="base" hangingPunct="0">
              <a:spcBef>
                <a:spcPct val="0"/>
              </a:spcBef>
              <a:spcAft>
                <a:spcPct val="0"/>
              </a:spcAft>
              <a:defRPr sz="1200">
                <a:solidFill>
                  <a:schemeClr val="tx1"/>
                </a:solidFill>
                <a:latin typeface="Arial" charset="0"/>
                <a:ea typeface="ＭＳ Ｐゴシック" charset="0"/>
              </a:defRPr>
            </a:lvl6pPr>
            <a:lvl7pPr marL="2760663" indent="-204788" defTabSz="455613" eaLnBrk="0" fontAlgn="base" hangingPunct="0">
              <a:spcBef>
                <a:spcPct val="0"/>
              </a:spcBef>
              <a:spcAft>
                <a:spcPct val="0"/>
              </a:spcAft>
              <a:defRPr sz="1200">
                <a:solidFill>
                  <a:schemeClr val="tx1"/>
                </a:solidFill>
                <a:latin typeface="Arial" charset="0"/>
                <a:ea typeface="ＭＳ Ｐゴシック" charset="0"/>
              </a:defRPr>
            </a:lvl7pPr>
            <a:lvl8pPr marL="3217863" indent="-204788" defTabSz="455613" eaLnBrk="0" fontAlgn="base" hangingPunct="0">
              <a:spcBef>
                <a:spcPct val="0"/>
              </a:spcBef>
              <a:spcAft>
                <a:spcPct val="0"/>
              </a:spcAft>
              <a:defRPr sz="1200">
                <a:solidFill>
                  <a:schemeClr val="tx1"/>
                </a:solidFill>
                <a:latin typeface="Arial" charset="0"/>
                <a:ea typeface="ＭＳ Ｐゴシック" charset="0"/>
              </a:defRPr>
            </a:lvl8pPr>
            <a:lvl9pPr marL="3675063" indent="-204788" defTabSz="455613" eaLnBrk="0" fontAlgn="base" hangingPunct="0">
              <a:spcBef>
                <a:spcPct val="0"/>
              </a:spcBef>
              <a:spcAft>
                <a:spcPct val="0"/>
              </a:spcAft>
              <a:defRPr sz="1200">
                <a:solidFill>
                  <a:schemeClr val="tx1"/>
                </a:solidFill>
                <a:latin typeface="Arial" charset="0"/>
                <a:ea typeface="ＭＳ Ｐゴシック" charset="0"/>
              </a:defRPr>
            </a:lvl9pPr>
          </a:lstStyle>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Role-based access control</a:t>
            </a:r>
          </a:p>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Support for multiple identity stores</a:t>
            </a:r>
          </a:p>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Step-up and multi-factor authentication enforcement</a:t>
            </a:r>
          </a:p>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Session management</a:t>
            </a:r>
          </a:p>
          <a:p>
            <a:pPr marL="161925" marR="0" lvl="0" indent="-161925" algn="l" defTabSz="455613" rtl="0" eaLnBrk="1" fontAlgn="base" latinLnBrk="0" hangingPunct="1">
              <a:lnSpc>
                <a:spcPts val="1800"/>
              </a:lnSpc>
              <a:spcBef>
                <a:spcPct val="0"/>
              </a:spcBef>
              <a:spcAft>
                <a:spcPts val="600"/>
              </a:spcAft>
              <a:buClr>
                <a:srgbClr val="000000"/>
              </a:buClr>
              <a:buSzTx/>
              <a:buFont typeface="Wingdings" charset="0"/>
              <a:buChar char="§"/>
              <a:tabLst/>
              <a:defRPr/>
            </a:pPr>
            <a:r>
              <a:rPr kumimoji="0" lang="en-US" sz="1400" b="0" i="0" u="none" strike="noStrike" kern="1200" cap="none" spc="0" normalizeH="0" baseline="0" noProof="0" dirty="0">
                <a:ln>
                  <a:noFill/>
                </a:ln>
                <a:solidFill>
                  <a:srgbClr val="404040"/>
                </a:solidFill>
                <a:effectLst/>
                <a:uLnTx/>
                <a:uFillTx/>
                <a:latin typeface="Arial" charset="0"/>
                <a:ea typeface="ＭＳ Ｐゴシック" charset="0"/>
              </a:rPr>
              <a:t>Web &amp; mobile SSO enforcement</a:t>
            </a:r>
          </a:p>
        </p:txBody>
      </p:sp>
    </p:spTree>
    <p:extLst>
      <p:ext uri="{BB962C8B-B14F-4D97-AF65-F5344CB8AC3E}">
        <p14:creationId xmlns:p14="http://schemas.microsoft.com/office/powerpoint/2010/main" val="16209091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3"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65" name="Rectangle 2"/>
          <p:cNvSpPr txBox="1">
            <a:spLocks noChangeArrowheads="1"/>
          </p:cNvSpPr>
          <p:nvPr/>
        </p:nvSpPr>
        <p:spPr>
          <a:xfrm>
            <a:off x="563563" y="593726"/>
            <a:ext cx="8686800" cy="639763"/>
          </a:xfrm>
          <a:prstGeom prst="rect">
            <a:avLst/>
          </a:prstGeom>
        </p:spPr>
        <p:txBody>
          <a:bodyPr/>
          <a:lstStyle>
            <a:lvl1pPr algn="l" rtl="0" eaLnBrk="0" fontAlgn="base" hangingPunct="0">
              <a:lnSpc>
                <a:spcPct val="90000"/>
              </a:lnSpc>
              <a:spcBef>
                <a:spcPct val="0"/>
              </a:spcBef>
              <a:spcAft>
                <a:spcPct val="0"/>
              </a:spcAft>
              <a:defRPr sz="2000" b="1">
                <a:solidFill>
                  <a:schemeClr val="hlink"/>
                </a:solidFill>
                <a:latin typeface="+mj-lt"/>
                <a:ea typeface="+mj-ea"/>
                <a:cs typeface="+mj-cs"/>
              </a:defRPr>
            </a:lvl1pPr>
            <a:lvl2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2pPr>
            <a:lvl3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3pPr>
            <a:lvl4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4pPr>
            <a:lvl5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5pPr>
            <a:lvl6pPr marL="457200" algn="l" rtl="0" fontAlgn="base">
              <a:lnSpc>
                <a:spcPct val="90000"/>
              </a:lnSpc>
              <a:spcBef>
                <a:spcPct val="0"/>
              </a:spcBef>
              <a:spcAft>
                <a:spcPct val="0"/>
              </a:spcAft>
              <a:defRPr sz="2200">
                <a:solidFill>
                  <a:schemeClr val="hlink"/>
                </a:solidFill>
                <a:latin typeface="Arial" charset="0"/>
                <a:cs typeface="Arial" charset="0"/>
              </a:defRPr>
            </a:lvl6pPr>
            <a:lvl7pPr marL="914400" algn="l" rtl="0" fontAlgn="base">
              <a:lnSpc>
                <a:spcPct val="90000"/>
              </a:lnSpc>
              <a:spcBef>
                <a:spcPct val="0"/>
              </a:spcBef>
              <a:spcAft>
                <a:spcPct val="0"/>
              </a:spcAft>
              <a:defRPr sz="2200">
                <a:solidFill>
                  <a:schemeClr val="hlink"/>
                </a:solidFill>
                <a:latin typeface="Arial" charset="0"/>
                <a:cs typeface="Arial" charset="0"/>
              </a:defRPr>
            </a:lvl7pPr>
            <a:lvl8pPr marL="1371600" algn="l" rtl="0" fontAlgn="base">
              <a:lnSpc>
                <a:spcPct val="90000"/>
              </a:lnSpc>
              <a:spcBef>
                <a:spcPct val="0"/>
              </a:spcBef>
              <a:spcAft>
                <a:spcPct val="0"/>
              </a:spcAft>
              <a:defRPr sz="2200">
                <a:solidFill>
                  <a:schemeClr val="hlink"/>
                </a:solidFill>
                <a:latin typeface="Arial" charset="0"/>
                <a:cs typeface="Arial" charset="0"/>
              </a:defRPr>
            </a:lvl8pPr>
            <a:lvl9pPr marL="1828800" algn="l" rtl="0" fontAlgn="base">
              <a:lnSpc>
                <a:spcPct val="90000"/>
              </a:lnSpc>
              <a:spcBef>
                <a:spcPct val="0"/>
              </a:spcBef>
              <a:spcAft>
                <a:spcPct val="0"/>
              </a:spcAft>
              <a:defRPr sz="2200">
                <a:solidFill>
                  <a:schemeClr val="hlink"/>
                </a:solidFill>
                <a:latin typeface="Arial" charset="0"/>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ko-KR" altLang="en-US" sz="1800" b="1"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mj-cs"/>
              </a:rPr>
              <a:t>고성능 보안 및 서비스 게이트웨이 </a:t>
            </a:r>
            <a:r>
              <a:rPr kumimoji="0" lang="en-US" altLang="ko-KR" sz="1800" b="1"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mj-cs"/>
              </a:rPr>
              <a:t>- </a:t>
            </a:r>
            <a:r>
              <a:rPr kumimoji="0" lang="ko-KR" altLang="en-US" sz="1800" b="1"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mj-cs"/>
              </a:rPr>
              <a:t>특장점</a:t>
            </a:r>
          </a:p>
        </p:txBody>
      </p:sp>
      <p:pic>
        <p:nvPicPr>
          <p:cNvPr id="4" name="Picture 3"/>
          <p:cNvPicPr>
            <a:picLocks noChangeAspect="1"/>
          </p:cNvPicPr>
          <p:nvPr/>
        </p:nvPicPr>
        <p:blipFill>
          <a:blip r:embed="rId3" cstate="email">
            <a:lum bright="-30000"/>
            <a:extLst>
              <a:ext uri="{28A0092B-C50C-407E-A947-70E740481C1C}">
                <a14:useLocalDpi xmlns:a14="http://schemas.microsoft.com/office/drawing/2010/main"/>
              </a:ext>
            </a:extLst>
          </a:blip>
          <a:stretch>
            <a:fillRect/>
          </a:stretch>
        </p:blipFill>
        <p:spPr>
          <a:xfrm>
            <a:off x="575253" y="4186021"/>
            <a:ext cx="1695645" cy="1512968"/>
          </a:xfrm>
          <a:prstGeom prst="rect">
            <a:avLst/>
          </a:prstGeom>
          <a:ln>
            <a:noFill/>
          </a:ln>
          <a:effectLst>
            <a:glow rad="101600">
              <a:srgbClr val="83D1F5">
                <a:satMod val="175000"/>
                <a:alpha val="40000"/>
              </a:srgbClr>
            </a:glow>
          </a:effectLst>
        </p:spPr>
      </p:pic>
      <p:sp>
        <p:nvSpPr>
          <p:cNvPr id="5" name="Rectangle 4"/>
          <p:cNvSpPr/>
          <p:nvPr/>
        </p:nvSpPr>
        <p:spPr>
          <a:xfrm>
            <a:off x="563563" y="3611563"/>
            <a:ext cx="8718550" cy="2652712"/>
          </a:xfrm>
          <a:prstGeom prst="rect">
            <a:avLst/>
          </a:prstGeom>
          <a:gradFill>
            <a:gsLst>
              <a:gs pos="0">
                <a:schemeClr val="accent1">
                  <a:tint val="100000"/>
                  <a:shade val="100000"/>
                  <a:satMod val="130000"/>
                  <a:alpha val="2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pic>
        <p:nvPicPr>
          <p:cNvPr id="6" name="Picture 5"/>
          <p:cNvPicPr>
            <a:picLocks noChangeAspect="1"/>
          </p:cNvPicPr>
          <p:nvPr/>
        </p:nvPicPr>
        <p:blipFill>
          <a:blip r:embed="rId3" cstate="email">
            <a:lum bright="-30000"/>
            <a:extLst>
              <a:ext uri="{28A0092B-C50C-407E-A947-70E740481C1C}">
                <a14:useLocalDpi xmlns:a14="http://schemas.microsoft.com/office/drawing/2010/main"/>
              </a:ext>
            </a:extLst>
          </a:blip>
          <a:stretch>
            <a:fillRect/>
          </a:stretch>
        </p:blipFill>
        <p:spPr>
          <a:xfrm>
            <a:off x="2135111" y="4257484"/>
            <a:ext cx="1802007" cy="1607872"/>
          </a:xfrm>
          <a:prstGeom prst="rect">
            <a:avLst/>
          </a:prstGeom>
          <a:ln>
            <a:noFill/>
          </a:ln>
          <a:effectLst>
            <a:glow rad="101600">
              <a:srgbClr val="83D1F5">
                <a:satMod val="175000"/>
                <a:alpha val="40000"/>
              </a:srgbClr>
            </a:glow>
          </a:effectLst>
        </p:spPr>
      </p:pic>
      <p:sp>
        <p:nvSpPr>
          <p:cNvPr id="7" name="Flowchart: Magnetic Disk 6"/>
          <p:cNvSpPr/>
          <p:nvPr/>
        </p:nvSpPr>
        <p:spPr>
          <a:xfrm>
            <a:off x="2674938" y="5151438"/>
            <a:ext cx="322262" cy="298450"/>
          </a:xfrm>
          <a:prstGeom prst="flowChartMagneticDisk">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pic>
        <p:nvPicPr>
          <p:cNvPr id="15368" name="Picture 66" descr="iPhone_Small_U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702426" y="3732213"/>
            <a:ext cx="1889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7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54689" y="3717926"/>
            <a:ext cx="4778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5"/>
          <p:cNvSpPr txBox="1"/>
          <p:nvPr/>
        </p:nvSpPr>
        <p:spPr>
          <a:xfrm>
            <a:off x="5583238" y="4192588"/>
            <a:ext cx="844550" cy="271462"/>
          </a:xfrm>
          <a:prstGeom prst="rect">
            <a:avLst/>
          </a:prstGeom>
          <a:noFill/>
        </p:spPr>
        <p:txBody>
          <a:bodyPr wrap="none"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Customers</a:t>
            </a:r>
          </a:p>
        </p:txBody>
      </p:sp>
      <p:sp>
        <p:nvSpPr>
          <p:cNvPr id="11" name="Rectangle 10"/>
          <p:cNvSpPr/>
          <p:nvPr/>
        </p:nvSpPr>
        <p:spPr>
          <a:xfrm>
            <a:off x="6416675" y="4675188"/>
            <a:ext cx="2801938" cy="1370012"/>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endParaRPr>
          </a:p>
        </p:txBody>
      </p:sp>
      <p:sp>
        <p:nvSpPr>
          <p:cNvPr id="12" name="TextBox 35"/>
          <p:cNvSpPr txBox="1"/>
          <p:nvPr/>
        </p:nvSpPr>
        <p:spPr>
          <a:xfrm>
            <a:off x="8353426" y="4654551"/>
            <a:ext cx="995363" cy="263525"/>
          </a:xfrm>
          <a:prstGeom prst="rect">
            <a:avLst/>
          </a:prstGeom>
          <a:noFill/>
        </p:spPr>
        <p:txBody>
          <a:bodyPr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Enterprise</a:t>
            </a:r>
          </a:p>
        </p:txBody>
      </p:sp>
      <p:grpSp>
        <p:nvGrpSpPr>
          <p:cNvPr id="15373" name="Group 76"/>
          <p:cNvGrpSpPr>
            <a:grpSpLocks/>
          </p:cNvGrpSpPr>
          <p:nvPr/>
        </p:nvGrpSpPr>
        <p:grpSpPr bwMode="auto">
          <a:xfrm>
            <a:off x="7585045" y="5129212"/>
            <a:ext cx="633470" cy="742758"/>
            <a:chOff x="7543134" y="4167726"/>
            <a:chExt cx="1080464" cy="913617"/>
          </a:xfrm>
        </p:grpSpPr>
        <p:sp>
          <p:nvSpPr>
            <p:cNvPr id="14" name="TextBox 121"/>
            <p:cNvSpPr>
              <a:spLocks noChangeArrowheads="1"/>
            </p:cNvSpPr>
            <p:nvPr/>
          </p:nvSpPr>
          <p:spPr bwMode="auto">
            <a:xfrm>
              <a:off x="7543134" y="4780867"/>
              <a:ext cx="1080464" cy="300476"/>
            </a:xfrm>
            <a:prstGeom prst="rect">
              <a:avLst/>
            </a:prstGeom>
            <a:noFill/>
            <a:ln>
              <a:noFill/>
            </a:ln>
            <a:extLst>
              <a:ext uri="{909E8E84-426E-40dd-AFC4-6F175D3DCCD1}"/>
              <a:ext uri="{91240B29-F687-4f45-9708-019B960494DF}"/>
            </a:extLst>
          </p:spPr>
          <p:txBody>
            <a:bodyPr wrap="none" lIns="81897" tIns="40950" rIns="81897" bIns="409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EAI/ESB</a:t>
              </a:r>
            </a:p>
          </p:txBody>
        </p:sp>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7808257" y="4241094"/>
              <a:ext cx="621793" cy="475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15374" name="Picture 16" descr="IDG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9676" y="4946651"/>
            <a:ext cx="874713"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6" descr="IDG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888" y="4838701"/>
            <a:ext cx="874712"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7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8526" y="4953000"/>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p:cNvCxnSpPr/>
          <p:nvPr/>
        </p:nvCxnSpPr>
        <p:spPr>
          <a:xfrm flipV="1">
            <a:off x="3616325" y="4065588"/>
            <a:ext cx="1009650" cy="558800"/>
          </a:xfrm>
          <a:prstGeom prst="straightConnector1">
            <a:avLst/>
          </a:prstGeom>
          <a:ln>
            <a:solidFill>
              <a:schemeClr val="tx1"/>
            </a:solidFill>
            <a:prstDash val="sysDot"/>
            <a:headEnd type="arrow"/>
            <a:tailEnd type="arrow"/>
          </a:ln>
        </p:spPr>
        <p:style>
          <a:lnRef idx="2">
            <a:schemeClr val="accent1"/>
          </a:lnRef>
          <a:fillRef idx="0">
            <a:schemeClr val="accent1"/>
          </a:fillRef>
          <a:effectRef idx="1">
            <a:schemeClr val="accent1"/>
          </a:effectRef>
          <a:fontRef idx="minor">
            <a:schemeClr val="tx1"/>
          </a:fontRef>
        </p:style>
      </p:cxnSp>
      <p:pic>
        <p:nvPicPr>
          <p:cNvPr id="15378" name="Picture 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3714" y="5057776"/>
            <a:ext cx="24288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9" name="Picture 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1" y="5159375"/>
            <a:ext cx="2444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lowchart: Magnetic Disk 21"/>
          <p:cNvSpPr/>
          <p:nvPr/>
        </p:nvSpPr>
        <p:spPr>
          <a:xfrm>
            <a:off x="2760663" y="5245100"/>
            <a:ext cx="322262" cy="298450"/>
          </a:xfrm>
          <a:prstGeom prst="flowChartMagneticDisk">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pic>
        <p:nvPicPr>
          <p:cNvPr id="15381" name="Picture 16" descr="IDG_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4938" y="4802188"/>
            <a:ext cx="6731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2" name="Picture 16" descr="IDG_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9925" y="4891088"/>
            <a:ext cx="6731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3"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1250" y="4341814"/>
            <a:ext cx="1225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5384" name="Group 95"/>
          <p:cNvGrpSpPr>
            <a:grpSpLocks/>
          </p:cNvGrpSpPr>
          <p:nvPr/>
        </p:nvGrpSpPr>
        <p:grpSpPr bwMode="auto">
          <a:xfrm>
            <a:off x="8253860" y="5068888"/>
            <a:ext cx="1027810" cy="834118"/>
            <a:chOff x="7438088" y="3134151"/>
            <a:chExt cx="1364725" cy="1009153"/>
          </a:xfrm>
        </p:grpSpPr>
        <p:pic>
          <p:nvPicPr>
            <p:cNvPr id="15412" name="Picture 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39636" y="3134151"/>
              <a:ext cx="487466" cy="63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1"/>
            <p:cNvSpPr>
              <a:spLocks noChangeArrowheads="1"/>
            </p:cNvSpPr>
            <p:nvPr/>
          </p:nvSpPr>
          <p:spPr bwMode="auto">
            <a:xfrm>
              <a:off x="7438088" y="3698816"/>
              <a:ext cx="1364725" cy="444488"/>
            </a:xfrm>
            <a:prstGeom prst="rect">
              <a:avLst/>
            </a:prstGeom>
            <a:noFill/>
            <a:ln>
              <a:noFill/>
            </a:ln>
            <a:extLst>
              <a:ext uri="{909E8E84-426E-40dd-AFC4-6F175D3DCCD1}"/>
              <a:ext uri="{91240B29-F687-4f45-9708-019B960494DF}"/>
            </a:extLst>
          </p:spPr>
          <p:txBody>
            <a:bodyPr wrap="none" lIns="81897" tIns="40950" rIns="81897" bIns="409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Application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(WAS or 3</a:t>
              </a:r>
              <a:r>
                <a:rPr kumimoji="0" lang="en-US" sz="800" b="0" i="0" u="none" strike="noStrike" kern="1200" cap="none" spc="0" normalizeH="0" baseline="30000" noProof="0" dirty="0">
                  <a:ln>
                    <a:noFill/>
                  </a:ln>
                  <a:solidFill>
                    <a:srgbClr val="000000"/>
                  </a:solidFill>
                  <a:effectLst/>
                  <a:uLnTx/>
                  <a:uFillTx/>
                  <a:latin typeface="맑은 고딕"/>
                  <a:ea typeface="+mn-ea"/>
                  <a:cs typeface="+mn-cs"/>
                  <a:sym typeface="Calibri" panose="020F0502020204030204" pitchFamily="34" charset="0"/>
                </a:rPr>
                <a:t>rd</a:t>
              </a:r>
              <a:r>
                <a:rPr kumimoji="0" lang="en-US" sz="80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 party</a:t>
              </a:r>
              <a:r>
                <a:rPr kumimoji="0" lang="en-US" sz="105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a:t>
              </a:r>
            </a:p>
          </p:txBody>
        </p:sp>
      </p:grpSp>
      <p:sp>
        <p:nvSpPr>
          <p:cNvPr id="29" name="Flowchart: Magnetic Disk 28"/>
          <p:cNvSpPr/>
          <p:nvPr/>
        </p:nvSpPr>
        <p:spPr>
          <a:xfrm>
            <a:off x="6750050" y="5297488"/>
            <a:ext cx="565150" cy="412750"/>
          </a:xfrm>
          <a:prstGeom prst="flowChartMagneticDisk">
            <a:avLst/>
          </a:prstGeom>
          <a:solidFill>
            <a:srgbClr val="92D050"/>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30" name="Flowchart: Magnetic Disk 29"/>
          <p:cNvSpPr/>
          <p:nvPr/>
        </p:nvSpPr>
        <p:spPr>
          <a:xfrm>
            <a:off x="6835775" y="5389563"/>
            <a:ext cx="566738" cy="412750"/>
          </a:xfrm>
          <a:prstGeom prst="flowChartMagneticDisk">
            <a:avLst/>
          </a:prstGeom>
          <a:solidFill>
            <a:srgbClr val="92D050"/>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맑은 고딕"/>
                <a:ea typeface="+mn-ea"/>
                <a:cs typeface="+mn-cs"/>
              </a:rPr>
              <a:t>DB2</a:t>
            </a:r>
          </a:p>
        </p:txBody>
      </p:sp>
      <p:pic>
        <p:nvPicPr>
          <p:cNvPr id="15387" name="Picture 10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10401" y="5035550"/>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8" name="Picture 101" descr="iPhone_Small_U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854826" y="3884613"/>
            <a:ext cx="1889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9" name="Picture 69" descr="MC900441328[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25976" y="3700464"/>
            <a:ext cx="41116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0" name="Picture 69" descr="MC900441328[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21500" y="3700464"/>
            <a:ext cx="4127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1" name="Picture 104" descr="iPhone_Small_U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864101" y="3897313"/>
            <a:ext cx="1889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Arrow Connector 35"/>
          <p:cNvCxnSpPr/>
          <p:nvPr/>
        </p:nvCxnSpPr>
        <p:spPr>
          <a:xfrm>
            <a:off x="6994526" y="4295775"/>
            <a:ext cx="511175" cy="49053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076825" y="4041775"/>
            <a:ext cx="61118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226175" y="4041775"/>
            <a:ext cx="47625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9" name="Line Callout 1 (Accent Bar) 38"/>
          <p:cNvSpPr/>
          <p:nvPr/>
        </p:nvSpPr>
        <p:spPr>
          <a:xfrm rot="10800000">
            <a:off x="4851401" y="5116513"/>
            <a:ext cx="1154113" cy="582612"/>
          </a:xfrm>
          <a:prstGeom prst="accentCallout1">
            <a:avLst>
              <a:gd name="adj1" fmla="val 18750"/>
              <a:gd name="adj2" fmla="val -8333"/>
              <a:gd name="adj3" fmla="val 126675"/>
              <a:gd name="adj4" fmla="val -71573"/>
            </a:avLst>
          </a:prstGeom>
          <a:no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0" name="TextBox 119"/>
          <p:cNvSpPr txBox="1">
            <a:spLocks noChangeArrowheads="1"/>
          </p:cNvSpPr>
          <p:nvPr/>
        </p:nvSpPr>
        <p:spPr bwMode="auto">
          <a:xfrm>
            <a:off x="881064" y="5205414"/>
            <a:ext cx="14509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7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41" name="Line Callout 1 (Accent Bar) 40"/>
          <p:cNvSpPr/>
          <p:nvPr/>
        </p:nvSpPr>
        <p:spPr>
          <a:xfrm rot="10800000">
            <a:off x="3030538" y="5135563"/>
            <a:ext cx="1154112" cy="582612"/>
          </a:xfrm>
          <a:prstGeom prst="accentCallout1">
            <a:avLst>
              <a:gd name="adj1" fmla="val 85502"/>
              <a:gd name="adj2" fmla="val -43353"/>
              <a:gd name="adj3" fmla="val 124857"/>
              <a:gd name="adj4" fmla="val 30489"/>
            </a:avLst>
          </a:prstGeom>
          <a:no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42" name="TextBox 35"/>
          <p:cNvSpPr txBox="1"/>
          <p:nvPr/>
        </p:nvSpPr>
        <p:spPr>
          <a:xfrm>
            <a:off x="3276601" y="3941763"/>
            <a:ext cx="995363" cy="349250"/>
          </a:xfrm>
          <a:prstGeom prst="rect">
            <a:avLst/>
          </a:prstGeom>
          <a:noFill/>
        </p:spPr>
        <p:txBody>
          <a:bodyPr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Dynamic Traffic Distribution</a:t>
            </a:r>
          </a:p>
        </p:txBody>
      </p:sp>
      <p:sp>
        <p:nvSpPr>
          <p:cNvPr id="43" name="Flowchart: Magnetic Disk 42"/>
          <p:cNvSpPr/>
          <p:nvPr/>
        </p:nvSpPr>
        <p:spPr>
          <a:xfrm>
            <a:off x="1114426" y="5037139"/>
            <a:ext cx="303213" cy="257175"/>
          </a:xfrm>
          <a:prstGeom prst="flowChartMagneticDisk">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pic>
        <p:nvPicPr>
          <p:cNvPr id="15400" name="Picture 12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08014" y="4818064"/>
            <a:ext cx="6064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1" name="Picture 1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3200" y="4926014"/>
            <a:ext cx="2286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2" name="Picture 1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17675" y="5029200"/>
            <a:ext cx="2286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lowchart: Magnetic Disk 46"/>
          <p:cNvSpPr/>
          <p:nvPr/>
        </p:nvSpPr>
        <p:spPr>
          <a:xfrm>
            <a:off x="1201738" y="5129214"/>
            <a:ext cx="303212" cy="257175"/>
          </a:xfrm>
          <a:prstGeom prst="flowChartMagneticDisk">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pic>
        <p:nvPicPr>
          <p:cNvPr id="15404" name="Picture 16" descr="IDG_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4113" y="4737100"/>
            <a:ext cx="633412"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5" name="Picture 16" descr="IDG_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65276" y="4818064"/>
            <a:ext cx="633413"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6"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4889" y="4295776"/>
            <a:ext cx="7826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5407" name="Elbow Connector 133"/>
          <p:cNvCxnSpPr>
            <a:cxnSpLocks noChangeShapeType="1"/>
          </p:cNvCxnSpPr>
          <p:nvPr/>
        </p:nvCxnSpPr>
        <p:spPr bwMode="auto">
          <a:xfrm flipV="1">
            <a:off x="1831975" y="3876676"/>
            <a:ext cx="2751138" cy="665163"/>
          </a:xfrm>
          <a:prstGeom prst="bentConnector3">
            <a:avLst>
              <a:gd name="adj1" fmla="val 50000"/>
            </a:avLst>
          </a:prstGeom>
          <a:noFill/>
          <a:ln w="25400">
            <a:solidFill>
              <a:schemeClr val="tx1"/>
            </a:solidFill>
            <a:prstDash val="sysDot"/>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52" name="Straight Arrow Connector 51"/>
          <p:cNvCxnSpPr>
            <a:stCxn id="6" idx="3"/>
          </p:cNvCxnSpPr>
          <p:nvPr/>
        </p:nvCxnSpPr>
        <p:spPr>
          <a:xfrm flipV="1">
            <a:off x="3937000" y="4918076"/>
            <a:ext cx="3011488" cy="142875"/>
          </a:xfrm>
          <a:prstGeom prst="straightConnector1">
            <a:avLst/>
          </a:prstGeom>
          <a:ln>
            <a:solidFill>
              <a:schemeClr val="tx1"/>
            </a:solidFill>
            <a:prstDash val="sysDot"/>
            <a:headEnd type="arrow"/>
            <a:tailEnd type="arrow"/>
          </a:ln>
        </p:spPr>
        <p:style>
          <a:lnRef idx="2">
            <a:schemeClr val="accent1"/>
          </a:lnRef>
          <a:fillRef idx="0">
            <a:schemeClr val="accent1"/>
          </a:fillRef>
          <a:effectRef idx="1">
            <a:schemeClr val="accent1"/>
          </a:effectRef>
          <a:fontRef idx="minor">
            <a:schemeClr val="tx1"/>
          </a:fontRef>
        </p:style>
      </p:cxnSp>
      <p:sp>
        <p:nvSpPr>
          <p:cNvPr id="53" name="TextBox 35"/>
          <p:cNvSpPr txBox="1"/>
          <p:nvPr/>
        </p:nvSpPr>
        <p:spPr>
          <a:xfrm>
            <a:off x="4752975" y="4611688"/>
            <a:ext cx="1276350" cy="349250"/>
          </a:xfrm>
          <a:prstGeom prst="rect">
            <a:avLst/>
          </a:prstGeom>
          <a:noFill/>
        </p:spPr>
        <p:txBody>
          <a:bodyPr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SLA &amp; Management Traffic</a:t>
            </a:r>
          </a:p>
        </p:txBody>
      </p:sp>
      <p:sp>
        <p:nvSpPr>
          <p:cNvPr id="54" name="Text Box 13"/>
          <p:cNvSpPr txBox="1">
            <a:spLocks noChangeArrowheads="1"/>
          </p:cNvSpPr>
          <p:nvPr/>
        </p:nvSpPr>
        <p:spPr bwMode="auto">
          <a:xfrm>
            <a:off x="525464" y="1087438"/>
            <a:ext cx="8866187" cy="2341562"/>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a:extLst/>
        </p:spPr>
        <p:txBody>
          <a:bodyPr lIns="90000" tIns="46800" rIns="90000" bIns="46800" anchor="ct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hlink"/>
                </a:solidFill>
                <a:latin typeface="Arial" panose="020B0604020202020204" pitchFamily="34" charset="0"/>
                <a:ea typeface="SimSun" panose="02010600030101010101" pitchFamily="2" charset="-122"/>
                <a:sym typeface="Arial" panose="020B0604020202020204" pitchFamily="34" charset="0"/>
              </a:defRPr>
            </a:lvl9pPr>
          </a:lstStyle>
          <a:p>
            <a:pPr marL="171450" marR="0" lvl="0" indent="-171450" algn="l" defTabSz="457200" rtl="0" eaLnBrk="1" fontAlgn="auto" latinLnBrk="0" hangingPunct="1">
              <a:lnSpc>
                <a:spcPct val="120000"/>
              </a:lnSpc>
              <a:spcBef>
                <a:spcPts val="0"/>
              </a:spcBef>
              <a:spcAft>
                <a:spcPts val="0"/>
              </a:spcAft>
              <a:buClrTx/>
              <a:buSzPct val="100000"/>
              <a:buFont typeface="Arial"/>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600" b="1" i="0" u="none" strike="noStrike" kern="0" cap="none" spc="0" normalizeH="0" baseline="0" noProof="0" dirty="0">
                <a:ln>
                  <a:noFill/>
                </a:ln>
                <a:solidFill>
                  <a:srgbClr val="008ABF"/>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GatewayScript</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 Secure </a:t>
            </a:r>
            <a:r>
              <a:rPr kumimoji="0" lang="en-US" altLang="en-US" sz="1600" b="1" i="0" u="none" strike="noStrike" kern="0" cap="none" spc="0" normalizeH="0" baseline="0" noProof="0" dirty="0">
                <a:ln>
                  <a:noFill/>
                </a:ln>
                <a:solidFill>
                  <a:srgbClr val="008ABF"/>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JavaScript</a:t>
            </a:r>
            <a:r>
              <a:rPr kumimoji="0" lang="ko-KR" altLang="en-US" sz="1600" b="1" i="0" u="none" strike="noStrike" kern="0" cap="none" spc="0" normalizeH="0" baseline="0" noProof="0" dirty="0">
                <a:ln>
                  <a:noFill/>
                </a:ln>
                <a:solidFill>
                  <a:srgbClr val="008ABF"/>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플랫폼 기반의 고성능 </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JSON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메시지 처리 및 변환 엔진</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endParaRPr>
          </a:p>
          <a:p>
            <a:pPr marL="171450" marR="0" lvl="0" indent="-171450" algn="l" defTabSz="457200" rtl="0" eaLnBrk="1" fontAlgn="auto" latinLnBrk="0" hangingPunct="1">
              <a:lnSpc>
                <a:spcPct val="120000"/>
              </a:lnSpc>
              <a:spcBef>
                <a:spcPts val="0"/>
              </a:spcBef>
              <a:spcAft>
                <a:spcPts val="0"/>
              </a:spcAft>
              <a:buClrTx/>
              <a:buSzPct val="100000"/>
              <a:buFont typeface="Arial"/>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ko-KR" altLang="en-US" sz="1600" b="1" i="0" u="none" strike="noStrike" kern="0" cap="none" spc="0" normalizeH="0" baseline="0" noProof="0" dirty="0">
                <a:ln>
                  <a:noFill/>
                </a:ln>
                <a:solidFill>
                  <a:srgbClr val="008ABF"/>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빌트인 캐시</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서비스 응답에 대한 캐싱 기능을 제공하여 사용자 응답 시간의 단축 및 어플리케이션 서버 부하 감소</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endParaRPr>
          </a:p>
          <a:p>
            <a:pPr marL="171450" marR="0" lvl="0" indent="-171450" algn="l" defTabSz="457200" rtl="0" eaLnBrk="1" fontAlgn="auto" latinLnBrk="0" hangingPunct="1">
              <a:lnSpc>
                <a:spcPct val="120000"/>
              </a:lnSpc>
              <a:spcBef>
                <a:spcPts val="0"/>
              </a:spcBef>
              <a:spcAft>
                <a:spcPts val="0"/>
              </a:spcAft>
              <a:buClrTx/>
              <a:buSzPct val="100000"/>
              <a:buFont typeface="Arial"/>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ko-KR" altLang="en-US" sz="1600" b="1" i="0" u="none" strike="noStrike" kern="0" cap="none" spc="0" normalizeH="0" baseline="0" noProof="0" dirty="0">
                <a:ln>
                  <a:noFill/>
                </a:ln>
                <a:solidFill>
                  <a:srgbClr val="008ABF"/>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트래픽 제어</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 SLA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를 적용한 서비스 트래픽 제어로 </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Subscription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관리 및 백엔드 서비스 보호</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endParaRPr>
          </a:p>
          <a:p>
            <a:pPr marL="171450" marR="0" lvl="0" indent="-171450" algn="l" defTabSz="457200" rtl="0" eaLnBrk="1" fontAlgn="auto" latinLnBrk="0" hangingPunct="1">
              <a:lnSpc>
                <a:spcPct val="120000"/>
              </a:lnSpc>
              <a:spcBef>
                <a:spcPts val="0"/>
              </a:spcBef>
              <a:spcAft>
                <a:spcPts val="0"/>
              </a:spcAft>
              <a:buClrTx/>
              <a:buSzPct val="100000"/>
              <a:buFont typeface="Arial"/>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ko-KR" altLang="en-US" sz="1600" b="1" i="0" u="none" strike="noStrike" kern="0" cap="none" spc="0" normalizeH="0" baseline="0" noProof="0" dirty="0">
                <a:ln>
                  <a:noFill/>
                </a:ln>
                <a:solidFill>
                  <a:srgbClr val="008ABF"/>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지능형 부하 분산</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백엔드 서버 부하 분산에 대한 지능형 라우팅 룰 지원 및 프론트 엔드에 대한 셀프</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밸런싱 지원 </a:t>
            </a:r>
            <a:endPar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endParaRPr>
          </a:p>
          <a:p>
            <a:pPr marL="171450" marR="0" lvl="0" indent="-171450" algn="l" defTabSz="457200" rtl="0" eaLnBrk="1" fontAlgn="auto" latinLnBrk="0" hangingPunct="1">
              <a:lnSpc>
                <a:spcPct val="120000"/>
              </a:lnSpc>
              <a:spcBef>
                <a:spcPts val="0"/>
              </a:spcBef>
              <a:spcAft>
                <a:spcPts val="0"/>
              </a:spcAft>
              <a:buClrTx/>
              <a:buSzPct val="100000"/>
              <a:buFont typeface="Arial"/>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ko-KR" altLang="en-US" sz="1600" b="1" i="0" u="none" strike="noStrike" kern="0" cap="none" spc="0" normalizeH="0" baseline="0" noProof="0" dirty="0">
                <a:ln>
                  <a:noFill/>
                </a:ln>
                <a:solidFill>
                  <a:srgbClr val="008ABF"/>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전송 및 메시지 보안</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rPr>
              <a:t>: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유선 속도의 </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SSL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처리 및 전자 서명</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sym typeface="Arial" panose="020B0604020202020204" pitchFamily="34" charset="0"/>
              </a:rPr>
              <a:t>암복호화 등 메시지 레벨 보안 지원</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sym typeface="Arial" panose="020B0604020202020204" pitchFamily="34" charset="0"/>
            </a:endParaRPr>
          </a:p>
        </p:txBody>
      </p:sp>
      <p:sp>
        <p:nvSpPr>
          <p:cNvPr id="60" name="TextBox 117"/>
          <p:cNvSpPr txBox="1">
            <a:spLocks noChangeArrowheads="1"/>
          </p:cNvSpPr>
          <p:nvPr/>
        </p:nvSpPr>
        <p:spPr bwMode="auto">
          <a:xfrm>
            <a:off x="4702176" y="5129214"/>
            <a:ext cx="14509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Edge Security &amp; Integration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OAuth Security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Traffic Management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Intelligent Load Distribution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7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359148530"/>
      </p:ext>
    </p:extLst>
  </p:cSld>
  <p:clrMapOvr>
    <a:masterClrMapping/>
  </p:clrMapOvr>
  <p:transition spd="slow"/>
  <p:timing>
    <p:tnLst>
      <p:par>
        <p:cTn id="1" dur="indefinite" restart="never" nodeType="tmRoot">
          <p:childTnLst>
            <p:seq concurrent="1" nextAc="seek">
              <p:cTn id="2" dur="0"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fill="hold" nodeType="afterEffect">
                                  <p:stCondLst>
                                    <p:cond delay="0"/>
                                  </p:stCondLst>
                                  <p:childTnLst>
                                    <p:set>
                                      <p:cBhvr additive="repl">
                                        <p:cTn id="6" dur="1" fill="hold">
                                          <p:stCondLst>
                                            <p:cond delay="0"/>
                                          </p:stCondLst>
                                        </p:cTn>
                                        <p:tgtEl>
                                          <p:spTgt spid="54"/>
                                        </p:tgtEl>
                                        <p:attrNameLst>
                                          <p:attrName>style.visibility</p:attrName>
                                        </p:attrNameLst>
                                      </p:cBhvr>
                                      <p:to>
                                        <p:strVal val="visible"/>
                                      </p:to>
                                    </p:set>
                                    <p:animEffect transition="in" filter="fade">
                                      <p:cBhvr additive="repl">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C50A823F-E36A-4A39-ABCF-FD2093319180}"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13315" name="Rectangle 2"/>
          <p:cNvSpPr>
            <a:spLocks noGrp="1" noChangeArrowheads="1"/>
          </p:cNvSpPr>
          <p:nvPr>
            <p:ph type="title"/>
          </p:nvPr>
        </p:nvSpPr>
        <p:spPr/>
        <p:txBody>
          <a:bodyPr/>
          <a:lstStyle/>
          <a:p>
            <a:pPr eaLnBrk="1" hangingPunct="1">
              <a:defRPr/>
            </a:pPr>
            <a:r>
              <a:rPr lang="en-US" altLang="ko-KR">
                <a:solidFill>
                  <a:schemeClr val="tx1"/>
                </a:solidFill>
                <a:latin typeface="+mn-ea"/>
                <a:ea typeface="+mn-ea"/>
              </a:rPr>
              <a:t>IBM DataPower Gateway </a:t>
            </a:r>
            <a:r>
              <a:rPr lang="ko-KR" altLang="en-US">
                <a:solidFill>
                  <a:schemeClr val="tx1"/>
                </a:solidFill>
                <a:latin typeface="+mn-ea"/>
                <a:ea typeface="+mn-ea"/>
              </a:rPr>
              <a:t>의 보안성 및 단순함</a:t>
            </a:r>
            <a:endParaRPr lang="en-US" altLang="ko-KR">
              <a:solidFill>
                <a:schemeClr val="tx1"/>
              </a:solidFill>
              <a:latin typeface="+mn-ea"/>
              <a:ea typeface="+mn-ea"/>
            </a:endParaRPr>
          </a:p>
        </p:txBody>
      </p:sp>
      <p:sp>
        <p:nvSpPr>
          <p:cNvPr id="13316"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106" name="Rectangle 2"/>
          <p:cNvSpPr txBox="1">
            <a:spLocks noChangeArrowheads="1"/>
          </p:cNvSpPr>
          <p:nvPr/>
        </p:nvSpPr>
        <p:spPr bwMode="auto">
          <a:xfrm>
            <a:off x="646113" y="995363"/>
            <a:ext cx="86042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just" rtl="0" fontAlgn="base">
              <a:lnSpc>
                <a:spcPct val="110000"/>
              </a:lnSpc>
              <a:spcBef>
                <a:spcPct val="30000"/>
              </a:spcBef>
              <a:spcAft>
                <a:spcPct val="0"/>
              </a:spcAft>
              <a:buFont typeface="Wingdings" pitchFamily="2" charset="2"/>
              <a:defRPr sz="1200" b="1">
                <a:solidFill>
                  <a:schemeClr val="tx1"/>
                </a:solidFill>
                <a:latin typeface="+mn-lt"/>
                <a:ea typeface="+mn-ea"/>
                <a:cs typeface="+mn-cs"/>
              </a:defRPr>
            </a:lvl1pPr>
            <a:lvl2pPr marL="457200" algn="l" rtl="0" fontAlgn="base">
              <a:spcBef>
                <a:spcPct val="25000"/>
              </a:spcBef>
              <a:spcAft>
                <a:spcPct val="1500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2pPr>
            <a:lvl3pPr marL="914400" algn="l" rtl="0" fontAlgn="base">
              <a:spcBef>
                <a:spcPct val="20000"/>
              </a:spcBef>
              <a:spcAft>
                <a:spcPct val="0"/>
              </a:spcAft>
              <a:buClr>
                <a:schemeClr val="accent2"/>
              </a:buClr>
              <a:buChar char="•"/>
              <a:defRPr>
                <a:solidFill>
                  <a:schemeClr val="tx1"/>
                </a:solidFill>
                <a:latin typeface="Arial" pitchFamily="34" charset="0"/>
                <a:ea typeface="가는각진제목체" pitchFamily="18" charset="-127"/>
                <a:cs typeface="+mn-cs"/>
              </a:defRPr>
            </a:lvl3pPr>
            <a:lvl4pPr marL="1371600" algn="l" rtl="0" fontAlgn="base">
              <a:spcBef>
                <a:spcPct val="20000"/>
              </a:spcBef>
              <a:spcAft>
                <a:spcPct val="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4pPr>
            <a:lvl5pPr marL="18288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5pPr>
            <a:lvl6pPr marL="22860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6pPr>
            <a:lvl7pPr marL="27432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7pPr>
            <a:lvl8pPr marL="32004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8pPr>
            <a:lvl9pPr marL="36576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9pPr>
          </a:lstStyle>
          <a:p>
            <a:pPr marL="0" marR="0" lvl="0" indent="0" algn="just" defTabSz="914400" rtl="0" eaLnBrk="1" fontAlgn="base" latinLnBrk="0" hangingPunct="1">
              <a:lnSpc>
                <a:spcPct val="110000"/>
              </a:lnSpc>
              <a:spcBef>
                <a:spcPct val="30000"/>
              </a:spcBef>
              <a:spcAft>
                <a:spcPct val="0"/>
              </a:spcAft>
              <a:buClrTx/>
              <a:buSzTx/>
              <a:buFont typeface="Wingdings" pitchFamily="2" charset="2"/>
              <a:buNone/>
              <a:tabLst/>
              <a:defRPr/>
            </a:pPr>
            <a:r>
              <a:rPr kumimoji="0" lang="en-US" altLang="ko-KR" sz="1400" b="0" i="0" u="none" strike="noStrike" kern="0" cap="none" spc="0" normalizeH="0" baseline="0" noProof="0" dirty="0" err="1">
                <a:ln>
                  <a:noFill/>
                </a:ln>
                <a:solidFill>
                  <a:srgbClr val="000000"/>
                </a:solidFill>
                <a:effectLst/>
                <a:uLnTx/>
                <a:uFillTx/>
                <a:latin typeface="맑은 고딕"/>
                <a:ea typeface="맑은 고딕" panose="020B0503020000020004" pitchFamily="50" charset="-127"/>
                <a:cs typeface="Arial"/>
              </a:rPr>
              <a:t>DataPower</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는 일반적인 서버가 가지는 통상적 구조에 비해 혁신적일 만큼 단순하고 보안을 강화하여 목적에 맞게 설계된 간결한 보안 솔루션입니다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따라서 안정성을 강화하면서도 고성능을 보장하며 개발이나 운영</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유지보수가 매우 간편한 목적이 분명한 전용 솔루션의 장점을 충분히 제공합니다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a:t>
            </a:r>
          </a:p>
        </p:txBody>
      </p:sp>
      <p:grpSp>
        <p:nvGrpSpPr>
          <p:cNvPr id="17414" name="Group 1"/>
          <p:cNvGrpSpPr>
            <a:grpSpLocks/>
          </p:cNvGrpSpPr>
          <p:nvPr/>
        </p:nvGrpSpPr>
        <p:grpSpPr bwMode="auto">
          <a:xfrm>
            <a:off x="600076" y="1839914"/>
            <a:ext cx="8697913" cy="4613275"/>
            <a:chOff x="218343" y="2265794"/>
            <a:chExt cx="8698523" cy="4087839"/>
          </a:xfrm>
        </p:grpSpPr>
        <p:grpSp>
          <p:nvGrpSpPr>
            <p:cNvPr id="17415" name="그룹 4"/>
            <p:cNvGrpSpPr>
              <a:grpSpLocks/>
            </p:cNvGrpSpPr>
            <p:nvPr/>
          </p:nvGrpSpPr>
          <p:grpSpPr bwMode="auto">
            <a:xfrm>
              <a:off x="4852071" y="2686690"/>
              <a:ext cx="3740945" cy="2852464"/>
              <a:chOff x="5495230" y="2624831"/>
              <a:chExt cx="3575050" cy="3090169"/>
            </a:xfrm>
          </p:grpSpPr>
          <p:sp>
            <p:nvSpPr>
              <p:cNvPr id="13364" name="Rectangle 41"/>
              <p:cNvSpPr>
                <a:spLocks noChangeArrowheads="1"/>
              </p:cNvSpPr>
              <p:nvPr/>
            </p:nvSpPr>
            <p:spPr bwMode="auto">
              <a:xfrm>
                <a:off x="6359008" y="2624510"/>
                <a:ext cx="1979956" cy="26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1200" b="1" i="0" u="sng"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보안성 보장 </a:t>
                </a:r>
                <a:r>
                  <a:rPr kumimoji="0" lang="en-US" altLang="ko-KR" sz="1200" b="1" i="0" u="sng"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&amp; </a:t>
                </a:r>
                <a:r>
                  <a:rPr kumimoji="0" lang="ko-KR" altLang="en-US" sz="1200" b="1" i="0" u="sng"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관리가 쉬움</a:t>
                </a:r>
              </a:p>
            </p:txBody>
          </p:sp>
          <p:sp>
            <p:nvSpPr>
              <p:cNvPr id="88" name="Rectangle 14"/>
              <p:cNvSpPr>
                <a:spLocks noChangeArrowheads="1"/>
              </p:cNvSpPr>
              <p:nvPr/>
            </p:nvSpPr>
            <p:spPr bwMode="auto">
              <a:xfrm>
                <a:off x="5495717" y="2988726"/>
                <a:ext cx="3574541" cy="2726281"/>
              </a:xfrm>
              <a:prstGeom prst="rect">
                <a:avLst/>
              </a:prstGeom>
              <a:pattFill prst="dkUpDiag">
                <a:fgClr>
                  <a:srgbClr val="D2D2D2"/>
                </a:fgClr>
                <a:bgClr>
                  <a:schemeClr val="bg1"/>
                </a:bgClr>
              </a:pattFill>
              <a:ln w="9525">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3231" tIns="33231" rIns="33231" bIns="33231" anchor="ctr"/>
              <a:lstStyle/>
              <a:p>
                <a:pPr marL="0" marR="0" lvl="0" indent="0" algn="ctr" defTabSz="1399478" rtl="0" eaLnBrk="0" fontAlgn="base" latinLnBrk="0" hangingPunct="0">
                  <a:lnSpc>
                    <a:spcPct val="100000"/>
                  </a:lnSpc>
                  <a:spcBef>
                    <a:spcPct val="0"/>
                  </a:spcBef>
                  <a:spcAft>
                    <a:spcPct val="0"/>
                  </a:spcAft>
                  <a:buClrTx/>
                  <a:buSzTx/>
                  <a:buFontTx/>
                  <a:buNone/>
                  <a:tabLst/>
                  <a:defRPr/>
                </a:pPr>
                <a:endParaRPr kumimoji="0" lang="ko-KR" altLang="en-US" sz="923" b="0"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9" name="Rectangle 15"/>
              <p:cNvSpPr>
                <a:spLocks noChangeArrowheads="1"/>
              </p:cNvSpPr>
              <p:nvPr/>
            </p:nvSpPr>
            <p:spPr bwMode="auto">
              <a:xfrm>
                <a:off x="7658993" y="5106368"/>
                <a:ext cx="1317625" cy="514422"/>
              </a:xfrm>
              <a:prstGeom prst="rect">
                <a:avLst/>
              </a:prstGeom>
              <a:solidFill>
                <a:srgbClr val="57C5D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a:bevelT w="0"/>
                </a:sp3d>
              </a:bodyPr>
              <a:lstStyle/>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ko-KR" altLang="en-US"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하드웨어</a:t>
                </a:r>
              </a:p>
            </p:txBody>
          </p:sp>
          <p:sp>
            <p:nvSpPr>
              <p:cNvPr id="90" name="Rectangle 16"/>
              <p:cNvSpPr>
                <a:spLocks noChangeArrowheads="1"/>
              </p:cNvSpPr>
              <p:nvPr/>
            </p:nvSpPr>
            <p:spPr bwMode="auto">
              <a:xfrm>
                <a:off x="5588893" y="3069618"/>
                <a:ext cx="3387725" cy="1561209"/>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br>
                  <a:rPr kumimoji="0" lang="en-US" altLang="ko-KR" sz="1108"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en-US" altLang="ko-KR" sz="1108"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 Gateway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108"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Digitally Signed and Encrypted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108"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Firmware</a:t>
                </a:r>
              </a:p>
            </p:txBody>
          </p:sp>
          <p:sp>
            <p:nvSpPr>
              <p:cNvPr id="91" name="Rectangle 17"/>
              <p:cNvSpPr>
                <a:spLocks noChangeArrowheads="1"/>
              </p:cNvSpPr>
              <p:nvPr/>
            </p:nvSpPr>
            <p:spPr bwMode="auto">
              <a:xfrm>
                <a:off x="5588893" y="5106368"/>
                <a:ext cx="941387" cy="514422"/>
              </a:xfrm>
              <a:prstGeom prst="rect">
                <a:avLst/>
              </a:prstGeom>
              <a:solidFill>
                <a:srgbClr val="57C5D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a:bevelT w="0"/>
                </a:sp3d>
              </a:bodyPr>
              <a:lstStyle/>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en-US" altLang="ko-KR" sz="1015" b="1" i="0" u="none" strike="noStrike" kern="1200" cap="none" spc="0" normalizeH="0" baseline="0" noProof="0" dirty="0">
                    <a:ln>
                      <a:noFill/>
                    </a:ln>
                    <a:solidFill>
                      <a:srgbClr val="000000">
                        <a:lumMod val="85000"/>
                        <a:lumOff val="15000"/>
                      </a:srgbClr>
                    </a:solidFill>
                    <a:effectLst/>
                    <a:uLnTx/>
                    <a:uFillTx/>
                    <a:latin typeface="맑은 고딕"/>
                    <a:ea typeface="맑은 고딕" panose="020B0503020000020004" pitchFamily="50" charset="-127"/>
                    <a:cs typeface="+mn-cs"/>
                  </a:rPr>
                  <a:t>XML</a:t>
                </a:r>
              </a:p>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ko-KR" altLang="en-US" sz="1015" b="1" i="0" u="none" strike="noStrike" kern="1200" cap="none" spc="0" normalizeH="0" baseline="0" noProof="0" dirty="0">
                    <a:ln>
                      <a:noFill/>
                    </a:ln>
                    <a:solidFill>
                      <a:srgbClr val="000000">
                        <a:lumMod val="85000"/>
                        <a:lumOff val="15000"/>
                      </a:srgbClr>
                    </a:solidFill>
                    <a:effectLst/>
                    <a:uLnTx/>
                    <a:uFillTx/>
                    <a:latin typeface="맑은 고딕"/>
                    <a:ea typeface="맑은 고딕" panose="020B0503020000020004" pitchFamily="50" charset="-127"/>
                    <a:cs typeface="+mn-cs"/>
                  </a:rPr>
                  <a:t>가속기능</a:t>
                </a:r>
              </a:p>
            </p:txBody>
          </p:sp>
          <p:sp>
            <p:nvSpPr>
              <p:cNvPr id="92" name="Rectangle 18"/>
              <p:cNvSpPr>
                <a:spLocks noChangeArrowheads="1"/>
              </p:cNvSpPr>
              <p:nvPr/>
            </p:nvSpPr>
            <p:spPr bwMode="auto">
              <a:xfrm>
                <a:off x="6623943" y="5106368"/>
                <a:ext cx="939800" cy="514422"/>
              </a:xfrm>
              <a:prstGeom prst="rect">
                <a:avLst/>
              </a:prstGeom>
              <a:solidFill>
                <a:srgbClr val="57C5D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a:bevelT w="0"/>
                </a:sp3d>
              </a:bodyPr>
              <a:lstStyle/>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ko-KR" altLang="en-US"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암복호화</a:t>
                </a:r>
              </a:p>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ko-KR" altLang="en-US"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가속기능</a:t>
                </a:r>
              </a:p>
            </p:txBody>
          </p:sp>
          <p:sp>
            <p:nvSpPr>
              <p:cNvPr id="93" name="Rectangle 19"/>
              <p:cNvSpPr>
                <a:spLocks noChangeArrowheads="1"/>
              </p:cNvSpPr>
              <p:nvPr/>
            </p:nvSpPr>
            <p:spPr bwMode="auto">
              <a:xfrm>
                <a:off x="6716018" y="3063637"/>
                <a:ext cx="2260600" cy="352917"/>
              </a:xfrm>
              <a:prstGeom prst="rect">
                <a:avLst/>
              </a:prstGeom>
              <a:solidFill>
                <a:schemeClr val="bg1"/>
              </a:solidFill>
              <a:ln w="9525" cap="flat" cmpd="sng" algn="ctr">
                <a:solidFill>
                  <a:schemeClr val="bg1">
                    <a:lumMod val="75000"/>
                  </a:schemeClr>
                </a:solid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설정</a:t>
                </a:r>
              </a:p>
            </p:txBody>
          </p:sp>
          <p:sp>
            <p:nvSpPr>
              <p:cNvPr id="94" name="Rectangle 17"/>
              <p:cNvSpPr>
                <a:spLocks noChangeArrowheads="1"/>
              </p:cNvSpPr>
              <p:nvPr/>
            </p:nvSpPr>
            <p:spPr bwMode="auto">
              <a:xfrm>
                <a:off x="5582543" y="4678680"/>
                <a:ext cx="3394075" cy="372358"/>
              </a:xfrm>
              <a:prstGeom prst="rect">
                <a:avLst/>
              </a:prstGeom>
              <a:solidFill>
                <a:srgbClr val="57C5D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a:bevelT w="0"/>
                </a:sp3d>
              </a:bodyPr>
              <a:lstStyle/>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en-US" altLang="ko-KR" sz="1015" b="1" i="0" u="sng" strike="noStrike" kern="1200" cap="none" spc="-28" normalizeH="0" baseline="0" noProof="0" dirty="0">
                    <a:ln>
                      <a:noFill/>
                    </a:ln>
                    <a:solidFill>
                      <a:srgbClr val="000000">
                        <a:lumMod val="85000"/>
                        <a:lumOff val="15000"/>
                      </a:srgbClr>
                    </a:solidFill>
                    <a:effectLst/>
                    <a:uLnTx/>
                    <a:uFillTx/>
                    <a:latin typeface="맑은 고딕"/>
                    <a:ea typeface="맑은 고딕" panose="020B0503020000020004" pitchFamily="50" charset="-127"/>
                    <a:cs typeface="+mn-cs"/>
                  </a:rPr>
                  <a:t>IBM Optimized Embedded Operating Environment</a:t>
                </a:r>
              </a:p>
            </p:txBody>
          </p:sp>
        </p:grpSp>
        <p:pic>
          <p:nvPicPr>
            <p:cNvPr id="17416" name="Picture 44" descr="ibm_p5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613" y="5715000"/>
              <a:ext cx="1441938" cy="42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46"/>
            <p:cNvSpPr txBox="1">
              <a:spLocks noChangeArrowheads="1"/>
            </p:cNvSpPr>
            <p:nvPr/>
          </p:nvSpPr>
          <p:spPr bwMode="auto">
            <a:xfrm>
              <a:off x="2461638" y="5775483"/>
              <a:ext cx="1551096" cy="22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ea typeface="맑은 고딕" panose="020B0503020000020004" pitchFamily="50" charset="-127"/>
                </a:defRPr>
              </a:lvl1pPr>
              <a:lvl2pPr marL="742950" indent="-285750">
                <a:defRPr sz="1600" b="1">
                  <a:solidFill>
                    <a:schemeClr val="tx1"/>
                  </a:solidFill>
                  <a:latin typeface="Arial" panose="020B0604020202020204" pitchFamily="34" charset="0"/>
                  <a:ea typeface="맑은 고딕" panose="020B0503020000020004" pitchFamily="50" charset="-127"/>
                </a:defRPr>
              </a:lvl2pPr>
              <a:lvl3pPr marL="1143000" indent="-228600">
                <a:defRPr sz="1600" b="1">
                  <a:solidFill>
                    <a:schemeClr val="tx1"/>
                  </a:solidFill>
                  <a:latin typeface="Arial" panose="020B0604020202020204" pitchFamily="34" charset="0"/>
                  <a:ea typeface="맑은 고딕" panose="020B0503020000020004" pitchFamily="50" charset="-127"/>
                </a:defRPr>
              </a:lvl3pPr>
              <a:lvl4pPr marL="1600200" indent="-228600">
                <a:defRPr sz="1600" b="1">
                  <a:solidFill>
                    <a:schemeClr val="tx1"/>
                  </a:solidFill>
                  <a:latin typeface="Arial" panose="020B0604020202020204" pitchFamily="34" charset="0"/>
                  <a:ea typeface="맑은 고딕" panose="020B0503020000020004" pitchFamily="50" charset="-127"/>
                </a:defRPr>
              </a:lvl4pPr>
              <a:lvl5pPr marL="2057400" indent="-228600">
                <a:defRPr sz="1600" b="1">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맑은 고딕"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1015"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*일반 서버 시스템 예시</a:t>
              </a:r>
            </a:p>
          </p:txBody>
        </p:sp>
        <p:pic>
          <p:nvPicPr>
            <p:cNvPr id="17418" name="Picture 41" descr="C:\Users\agrohman\Documents\DataPower\Sales\Graphics\DataPower_9005_series\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341" y="5617349"/>
              <a:ext cx="1619250" cy="43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9" name="그룹 3"/>
            <p:cNvGrpSpPr>
              <a:grpSpLocks/>
            </p:cNvGrpSpPr>
            <p:nvPr/>
          </p:nvGrpSpPr>
          <p:grpSpPr bwMode="auto">
            <a:xfrm>
              <a:off x="506199" y="2693821"/>
              <a:ext cx="3740945" cy="2841867"/>
              <a:chOff x="787202" y="2632556"/>
              <a:chExt cx="3575050" cy="3078689"/>
            </a:xfrm>
          </p:grpSpPr>
          <p:sp>
            <p:nvSpPr>
              <p:cNvPr id="13342" name="Rectangle 42"/>
              <p:cNvSpPr>
                <a:spLocks noChangeArrowheads="1"/>
              </p:cNvSpPr>
              <p:nvPr/>
            </p:nvSpPr>
            <p:spPr bwMode="auto">
              <a:xfrm>
                <a:off x="1410298" y="2632130"/>
                <a:ext cx="2275811" cy="26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1200" b="1" i="0" u="sng"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안전하지 못함</a:t>
                </a:r>
                <a:r>
                  <a:rPr kumimoji="0" lang="en-US" altLang="ko-KR" sz="1200" b="1" i="0" u="sng"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&amp; </a:t>
                </a:r>
                <a:r>
                  <a:rPr kumimoji="0" lang="ko-KR" altLang="en-US" sz="1200" b="1" i="0" u="sng"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관리가 어려움</a:t>
                </a:r>
              </a:p>
            </p:txBody>
          </p:sp>
          <p:sp>
            <p:nvSpPr>
              <p:cNvPr id="66" name="Rectangle 20"/>
              <p:cNvSpPr>
                <a:spLocks noChangeArrowheads="1"/>
              </p:cNvSpPr>
              <p:nvPr/>
            </p:nvSpPr>
            <p:spPr bwMode="auto">
              <a:xfrm>
                <a:off x="786726" y="2984153"/>
                <a:ext cx="3576057" cy="2727805"/>
              </a:xfrm>
              <a:prstGeom prst="rect">
                <a:avLst/>
              </a:prstGeom>
              <a:pattFill prst="dkUpDiag">
                <a:fgClr>
                  <a:srgbClr val="D2D2D2"/>
                </a:fgClr>
                <a:bgClr>
                  <a:schemeClr val="bg1"/>
                </a:bgClr>
              </a:pattFill>
              <a:ln w="9525">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3231" tIns="33231" rIns="33231" bIns="33231" anchor="ctr"/>
              <a:lstStyle/>
              <a:p>
                <a:pPr marL="0" marR="0" lvl="0" indent="0" algn="ctr" defTabSz="1399478" rtl="0" eaLnBrk="0" fontAlgn="base" latinLnBrk="0" hangingPunct="0">
                  <a:lnSpc>
                    <a:spcPct val="100000"/>
                  </a:lnSpc>
                  <a:spcBef>
                    <a:spcPct val="0"/>
                  </a:spcBef>
                  <a:spcAft>
                    <a:spcPct val="0"/>
                  </a:spcAft>
                  <a:buClrTx/>
                  <a:buSzTx/>
                  <a:buFontTx/>
                  <a:buNone/>
                  <a:tabLst/>
                  <a:defRPr/>
                </a:pPr>
                <a:endParaRPr kumimoji="0" lang="ko-KR" altLang="en-US" sz="923" b="0"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7" name="Rectangle 21"/>
              <p:cNvSpPr>
                <a:spLocks noChangeArrowheads="1"/>
              </p:cNvSpPr>
              <p:nvPr/>
            </p:nvSpPr>
            <p:spPr bwMode="auto">
              <a:xfrm>
                <a:off x="3327202" y="5102613"/>
                <a:ext cx="941388" cy="514422"/>
              </a:xfrm>
              <a:prstGeom prst="rect">
                <a:avLst/>
              </a:prstGeom>
              <a:solidFill>
                <a:srgbClr val="57C5D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a:bevelT w="0"/>
                </a:sp3d>
              </a:bodyPr>
              <a:lstStyle/>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ko-KR" altLang="en-US"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하드웨어</a:t>
                </a:r>
              </a:p>
            </p:txBody>
          </p:sp>
          <p:sp>
            <p:nvSpPr>
              <p:cNvPr id="68" name="Rectangle 22"/>
              <p:cNvSpPr>
                <a:spLocks noChangeArrowheads="1"/>
              </p:cNvSpPr>
              <p:nvPr/>
            </p:nvSpPr>
            <p:spPr bwMode="auto">
              <a:xfrm>
                <a:off x="880865" y="5102613"/>
                <a:ext cx="471487" cy="514422"/>
              </a:xfrm>
              <a:prstGeom prst="rect">
                <a:avLst/>
              </a:prstGeom>
              <a:solidFill>
                <a:srgbClr val="57C5D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a:bevelT w="0"/>
                </a:sp3d>
              </a:bodyPr>
              <a:lstStyle/>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ko-KR" altLang="en-US"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플로피</a:t>
                </a:r>
              </a:p>
            </p:txBody>
          </p:sp>
          <p:sp>
            <p:nvSpPr>
              <p:cNvPr id="69" name="Rectangle 23"/>
              <p:cNvSpPr>
                <a:spLocks noChangeArrowheads="1"/>
              </p:cNvSpPr>
              <p:nvPr/>
            </p:nvSpPr>
            <p:spPr bwMode="auto">
              <a:xfrm>
                <a:off x="1446015" y="5102613"/>
                <a:ext cx="469900" cy="514422"/>
              </a:xfrm>
              <a:prstGeom prst="rect">
                <a:avLst/>
              </a:prstGeom>
              <a:solidFill>
                <a:srgbClr val="57C5D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a:bevelT w="0"/>
                </a:sp3d>
              </a:bodyPr>
              <a:lstStyle/>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en-US" altLang="ko-KR"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CD</a:t>
                </a:r>
                <a:r>
                  <a:rPr kumimoji="0" lang="ko-KR" altLang="en-US"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롬</a:t>
                </a:r>
              </a:p>
            </p:txBody>
          </p:sp>
          <p:sp>
            <p:nvSpPr>
              <p:cNvPr id="70" name="Rectangle 24"/>
              <p:cNvSpPr>
                <a:spLocks noChangeArrowheads="1"/>
              </p:cNvSpPr>
              <p:nvPr/>
            </p:nvSpPr>
            <p:spPr bwMode="auto">
              <a:xfrm>
                <a:off x="2011165" y="5102613"/>
                <a:ext cx="563562" cy="514422"/>
              </a:xfrm>
              <a:prstGeom prst="rect">
                <a:avLst/>
              </a:prstGeom>
              <a:solidFill>
                <a:srgbClr val="57C5D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a:bevelT w="0"/>
                </a:sp3d>
              </a:bodyPr>
              <a:lstStyle/>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en-US" altLang="ko-KR"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USB </a:t>
                </a:r>
              </a:p>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ko-KR" altLang="en-US"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포트</a:t>
                </a:r>
              </a:p>
            </p:txBody>
          </p:sp>
          <p:sp>
            <p:nvSpPr>
              <p:cNvPr id="71" name="Rectangle 25"/>
              <p:cNvSpPr>
                <a:spLocks noChangeArrowheads="1"/>
              </p:cNvSpPr>
              <p:nvPr/>
            </p:nvSpPr>
            <p:spPr bwMode="auto">
              <a:xfrm>
                <a:off x="2669977" y="5102613"/>
                <a:ext cx="561975" cy="514422"/>
              </a:xfrm>
              <a:prstGeom prst="rect">
                <a:avLst/>
              </a:prstGeom>
              <a:solidFill>
                <a:srgbClr val="57C5D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a:bevelT w="0"/>
                </a:sp3d>
              </a:bodyPr>
              <a:lstStyle/>
              <a:p>
                <a:pPr marL="0" marR="0" lvl="0" indent="0" algn="ctr" defTabSz="940814" rtl="0" eaLnBrk="0" fontAlgn="base" latinLnBrk="0" hangingPunct="0">
                  <a:lnSpc>
                    <a:spcPct val="100000"/>
                  </a:lnSpc>
                  <a:spcBef>
                    <a:spcPct val="0"/>
                  </a:spcBef>
                  <a:spcAft>
                    <a:spcPct val="0"/>
                  </a:spcAft>
                  <a:buClr>
                    <a:srgbClr val="000000"/>
                  </a:buClr>
                  <a:buSzTx/>
                  <a:buFontTx/>
                  <a:buNone/>
                  <a:tabLst/>
                  <a:defRPr/>
                </a:pPr>
                <a:r>
                  <a:rPr kumimoji="0" lang="ko-KR" altLang="en-US" sz="1015" b="1" i="0" u="none" strike="noStrike" kern="1200" cap="none" spc="0" normalizeH="0" baseline="0" noProof="0">
                    <a:ln>
                      <a:noFill/>
                    </a:ln>
                    <a:solidFill>
                      <a:srgbClr val="000000">
                        <a:lumMod val="85000"/>
                        <a:lumOff val="15000"/>
                      </a:srgbClr>
                    </a:solidFill>
                    <a:effectLst/>
                    <a:uLnTx/>
                    <a:uFillTx/>
                    <a:latin typeface="맑은 고딕"/>
                    <a:ea typeface="맑은 고딕" panose="020B0503020000020004" pitchFamily="50" charset="-127"/>
                    <a:cs typeface="+mn-cs"/>
                  </a:rPr>
                  <a:t>디스크</a:t>
                </a:r>
              </a:p>
            </p:txBody>
          </p:sp>
          <p:sp>
            <p:nvSpPr>
              <p:cNvPr id="72" name="Rectangle 26"/>
              <p:cNvSpPr>
                <a:spLocks noChangeArrowheads="1"/>
              </p:cNvSpPr>
              <p:nvPr/>
            </p:nvSpPr>
            <p:spPr bwMode="auto">
              <a:xfrm>
                <a:off x="880865" y="4532862"/>
                <a:ext cx="3387725" cy="514422"/>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운영체제</a:t>
                </a:r>
              </a:p>
            </p:txBody>
          </p:sp>
          <p:sp>
            <p:nvSpPr>
              <p:cNvPr id="73" name="Rectangle 27"/>
              <p:cNvSpPr>
                <a:spLocks noChangeArrowheads="1"/>
              </p:cNvSpPr>
              <p:nvPr/>
            </p:nvSpPr>
            <p:spPr bwMode="auto">
              <a:xfrm>
                <a:off x="3382765" y="4532862"/>
                <a:ext cx="885825" cy="324504"/>
              </a:xfrm>
              <a:prstGeom prst="rect">
                <a:avLst/>
              </a:prstGeom>
              <a:solidFill>
                <a:schemeClr val="bg1"/>
              </a:solidFill>
              <a:ln w="9525" cap="flat" cmpd="sng" algn="ctr">
                <a:solidFill>
                  <a:schemeClr val="bg1">
                    <a:lumMod val="75000"/>
                  </a:schemeClr>
                </a:solid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설정</a:t>
                </a:r>
              </a:p>
            </p:txBody>
          </p:sp>
          <p:sp>
            <p:nvSpPr>
              <p:cNvPr id="74" name="Rectangle 28"/>
              <p:cNvSpPr>
                <a:spLocks noChangeArrowheads="1"/>
              </p:cNvSpPr>
              <p:nvPr/>
            </p:nvSpPr>
            <p:spPr bwMode="auto">
              <a:xfrm>
                <a:off x="2011165" y="3055395"/>
                <a:ext cx="658812" cy="759669"/>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Web</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Server</a:t>
                </a:r>
              </a:p>
            </p:txBody>
          </p:sp>
          <p:sp>
            <p:nvSpPr>
              <p:cNvPr id="75" name="Rectangle 29"/>
              <p:cNvSpPr>
                <a:spLocks noChangeArrowheads="1"/>
              </p:cNvSpPr>
              <p:nvPr/>
            </p:nvSpPr>
            <p:spPr bwMode="auto">
              <a:xfrm>
                <a:off x="2144515" y="3059882"/>
                <a:ext cx="527050" cy="325999"/>
              </a:xfrm>
              <a:prstGeom prst="rect">
                <a:avLst/>
              </a:prstGeom>
              <a:solidFill>
                <a:schemeClr val="bg1"/>
              </a:solidFill>
              <a:ln w="9525" cap="flat" cmpd="sng" algn="ctr">
                <a:solidFill>
                  <a:schemeClr val="bg1">
                    <a:lumMod val="75000"/>
                  </a:schemeClr>
                </a:solid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설정</a:t>
                </a:r>
              </a:p>
            </p:txBody>
          </p:sp>
          <p:sp>
            <p:nvSpPr>
              <p:cNvPr id="76" name="Rectangle 30"/>
              <p:cNvSpPr>
                <a:spLocks noChangeArrowheads="1"/>
              </p:cNvSpPr>
              <p:nvPr/>
            </p:nvSpPr>
            <p:spPr bwMode="auto">
              <a:xfrm>
                <a:off x="880865" y="3880862"/>
                <a:ext cx="565150" cy="596668"/>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Library</a:t>
                </a:r>
              </a:p>
            </p:txBody>
          </p:sp>
          <p:sp>
            <p:nvSpPr>
              <p:cNvPr id="77" name="Rectangle 31"/>
              <p:cNvSpPr>
                <a:spLocks noChangeArrowheads="1"/>
              </p:cNvSpPr>
              <p:nvPr/>
            </p:nvSpPr>
            <p:spPr bwMode="auto">
              <a:xfrm>
                <a:off x="1539677" y="3880862"/>
                <a:ext cx="565150" cy="596668"/>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C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Library</a:t>
                </a:r>
              </a:p>
            </p:txBody>
          </p:sp>
          <p:sp>
            <p:nvSpPr>
              <p:cNvPr id="78" name="Rectangle 32"/>
              <p:cNvSpPr>
                <a:spLocks noChangeArrowheads="1"/>
              </p:cNvSpPr>
              <p:nvPr/>
            </p:nvSpPr>
            <p:spPr bwMode="auto">
              <a:xfrm>
                <a:off x="2198490" y="3880862"/>
                <a:ext cx="754062" cy="596668"/>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개발</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플랫폼</a:t>
                </a:r>
              </a:p>
            </p:txBody>
          </p:sp>
          <p:sp>
            <p:nvSpPr>
              <p:cNvPr id="79" name="Rectangle 33"/>
              <p:cNvSpPr>
                <a:spLocks noChangeArrowheads="1"/>
              </p:cNvSpPr>
              <p:nvPr/>
            </p:nvSpPr>
            <p:spPr bwMode="auto">
              <a:xfrm>
                <a:off x="2763640" y="3056890"/>
                <a:ext cx="750887" cy="759669"/>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Server</a:t>
                </a:r>
              </a:p>
            </p:txBody>
          </p:sp>
          <p:sp>
            <p:nvSpPr>
              <p:cNvPr id="80" name="Rectangle 34"/>
              <p:cNvSpPr>
                <a:spLocks noChangeArrowheads="1"/>
              </p:cNvSpPr>
              <p:nvPr/>
            </p:nvSpPr>
            <p:spPr bwMode="auto">
              <a:xfrm>
                <a:off x="2952552" y="3064368"/>
                <a:ext cx="550863" cy="317027"/>
              </a:xfrm>
              <a:prstGeom prst="rect">
                <a:avLst/>
              </a:prstGeom>
              <a:solidFill>
                <a:schemeClr val="bg1"/>
              </a:solidFill>
              <a:ln w="9525" cap="flat" cmpd="sng" algn="ctr">
                <a:solidFill>
                  <a:schemeClr val="bg1">
                    <a:lumMod val="75000"/>
                  </a:schemeClr>
                </a:solid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설정</a:t>
                </a:r>
              </a:p>
            </p:txBody>
          </p:sp>
          <p:sp>
            <p:nvSpPr>
              <p:cNvPr id="81" name="Rectangle 35"/>
              <p:cNvSpPr>
                <a:spLocks noChangeArrowheads="1"/>
              </p:cNvSpPr>
              <p:nvPr/>
            </p:nvSpPr>
            <p:spPr bwMode="auto">
              <a:xfrm>
                <a:off x="3046215" y="3880862"/>
                <a:ext cx="1222375" cy="596668"/>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Server Daemon</a:t>
                </a:r>
              </a:p>
            </p:txBody>
          </p:sp>
          <p:sp>
            <p:nvSpPr>
              <p:cNvPr id="82" name="Rectangle 36"/>
              <p:cNvSpPr>
                <a:spLocks noChangeArrowheads="1"/>
              </p:cNvSpPr>
              <p:nvPr/>
            </p:nvSpPr>
            <p:spPr bwMode="auto">
              <a:xfrm>
                <a:off x="3703440" y="3880862"/>
                <a:ext cx="565150" cy="325999"/>
              </a:xfrm>
              <a:prstGeom prst="rect">
                <a:avLst/>
              </a:prstGeom>
              <a:solidFill>
                <a:schemeClr val="bg1"/>
              </a:solidFill>
              <a:ln w="9525" cap="flat" cmpd="sng" algn="ctr">
                <a:solidFill>
                  <a:schemeClr val="bg1">
                    <a:lumMod val="75000"/>
                  </a:schemeClr>
                </a:solid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설정</a:t>
                </a:r>
              </a:p>
            </p:txBody>
          </p:sp>
          <p:sp>
            <p:nvSpPr>
              <p:cNvPr id="83" name="Rectangle 37"/>
              <p:cNvSpPr>
                <a:spLocks noChangeArrowheads="1"/>
              </p:cNvSpPr>
              <p:nvPr/>
            </p:nvSpPr>
            <p:spPr bwMode="auto">
              <a:xfrm>
                <a:off x="880865" y="3058386"/>
                <a:ext cx="1035050" cy="747705"/>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고유의</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SW</a:t>
                </a:r>
              </a:p>
            </p:txBody>
          </p:sp>
          <p:sp>
            <p:nvSpPr>
              <p:cNvPr id="84" name="Rectangle 38"/>
              <p:cNvSpPr>
                <a:spLocks noChangeArrowheads="1"/>
              </p:cNvSpPr>
              <p:nvPr/>
            </p:nvSpPr>
            <p:spPr bwMode="auto">
              <a:xfrm>
                <a:off x="1257102" y="3059882"/>
                <a:ext cx="658813" cy="327495"/>
              </a:xfrm>
              <a:prstGeom prst="rect">
                <a:avLst/>
              </a:prstGeom>
              <a:solidFill>
                <a:schemeClr val="bg1"/>
              </a:solidFill>
              <a:ln w="9525" cap="flat" cmpd="sng" algn="ctr">
                <a:solidFill>
                  <a:schemeClr val="bg1">
                    <a:lumMod val="75000"/>
                  </a:schemeClr>
                </a:solid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설정</a:t>
                </a:r>
              </a:p>
            </p:txBody>
          </p:sp>
          <p:sp>
            <p:nvSpPr>
              <p:cNvPr id="85" name="Rectangle 39"/>
              <p:cNvSpPr>
                <a:spLocks noChangeArrowheads="1"/>
              </p:cNvSpPr>
              <p:nvPr/>
            </p:nvSpPr>
            <p:spPr bwMode="auto">
              <a:xfrm>
                <a:off x="3609777" y="3055395"/>
                <a:ext cx="677863" cy="761164"/>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Database</a:t>
                </a:r>
              </a:p>
            </p:txBody>
          </p:sp>
          <p:sp>
            <p:nvSpPr>
              <p:cNvPr id="86" name="Rectangle 40"/>
              <p:cNvSpPr>
                <a:spLocks noChangeArrowheads="1"/>
              </p:cNvSpPr>
              <p:nvPr/>
            </p:nvSpPr>
            <p:spPr bwMode="auto">
              <a:xfrm>
                <a:off x="3703440" y="3059882"/>
                <a:ext cx="584200" cy="327495"/>
              </a:xfrm>
              <a:prstGeom prst="rect">
                <a:avLst/>
              </a:prstGeom>
              <a:solidFill>
                <a:schemeClr val="bg1"/>
              </a:solidFill>
              <a:ln w="9525" cap="flat" cmpd="sng" algn="ctr">
                <a:solidFill>
                  <a:schemeClr val="bg1">
                    <a:lumMod val="75000"/>
                  </a:schemeClr>
                </a:solid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923" b="1" i="0" u="none" strike="noStrike" kern="1200" cap="none" spc="0" normalizeH="0" baseline="0" noProof="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설정</a:t>
                </a:r>
              </a:p>
            </p:txBody>
          </p:sp>
        </p:grpSp>
        <p:pic>
          <p:nvPicPr>
            <p:cNvPr id="17420" name="Picture 49" descr="1244805289_Smiley S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9125" y="2890882"/>
              <a:ext cx="375138" cy="35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47" descr="1244805276_Smiley Really Happ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4997" y="2894348"/>
              <a:ext cx="375138" cy="35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40"/>
            <p:cNvPicPr>
              <a:picLocks noChangeAspect="1" noChangeArrowheads="1"/>
            </p:cNvPicPr>
            <p:nvPr/>
          </p:nvPicPr>
          <p:blipFill>
            <a:blip r:embed="rId7">
              <a:lum bright="70000" contrast="-70000"/>
              <a:grayscl/>
              <a:extLst>
                <a:ext uri="{28A0092B-C50C-407E-A947-70E740481C1C}">
                  <a14:useLocalDpi xmlns:a14="http://schemas.microsoft.com/office/drawing/2010/main" val="0"/>
                </a:ext>
              </a:extLst>
            </a:blip>
            <a:srcRect/>
            <a:stretch>
              <a:fillRect/>
            </a:stretch>
          </p:blipFill>
          <p:spPr bwMode="auto">
            <a:xfrm>
              <a:off x="6918537" y="5646774"/>
              <a:ext cx="1392867" cy="34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5212968" y="6030094"/>
              <a:ext cx="897001" cy="233510"/>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8"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 Appliance</a:t>
              </a:r>
              <a:endParaRPr kumimoji="0" lang="ko-KR" altLang="en-US" sz="1108"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1" name="TextBox 50"/>
            <p:cNvSpPr txBox="1"/>
            <p:nvPr/>
          </p:nvSpPr>
          <p:spPr>
            <a:xfrm>
              <a:off x="6910125" y="6031501"/>
              <a:ext cx="1360582" cy="232104"/>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8"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 Virtual Appliance</a:t>
              </a:r>
              <a:endParaRPr kumimoji="0" lang="ko-KR" altLang="en-US" sz="1108"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17425" name="그룹 93"/>
            <p:cNvGrpSpPr>
              <a:grpSpLocks/>
            </p:cNvGrpSpPr>
            <p:nvPr/>
          </p:nvGrpSpPr>
          <p:grpSpPr bwMode="auto">
            <a:xfrm>
              <a:off x="219808" y="2265794"/>
              <a:ext cx="4265735" cy="322385"/>
              <a:chOff x="238125" y="1664804"/>
              <a:chExt cx="4620813" cy="349276"/>
            </a:xfrm>
          </p:grpSpPr>
          <p:sp>
            <p:nvSpPr>
              <p:cNvPr id="61" name="직사각형 57"/>
              <p:cNvSpPr/>
              <p:nvPr/>
            </p:nvSpPr>
            <p:spPr bwMode="auto">
              <a:xfrm>
                <a:off x="238258" y="1664804"/>
                <a:ext cx="4621004" cy="349001"/>
              </a:xfrm>
              <a:prstGeom prst="rect">
                <a:avLst/>
              </a:prstGeom>
              <a:solidFill>
                <a:srgbClr val="005697"/>
              </a:solidFill>
              <a:ln w="25400" cap="flat" cmpd="sng" algn="ctr">
                <a:noFill/>
                <a:prstDash val="solid"/>
              </a:ln>
              <a:effectLst>
                <a:outerShdw dist="38100" dir="5400000" algn="t" rotWithShape="0">
                  <a:srgbClr val="5DC5FF"/>
                </a:outerShdw>
              </a:effectLst>
            </p:spPr>
            <p:txBody>
              <a:bodyPr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altLang="ko-KR" sz="1662"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2" name="직사각형 116"/>
              <p:cNvSpPr/>
              <p:nvPr/>
            </p:nvSpPr>
            <p:spPr bwMode="auto">
              <a:xfrm>
                <a:off x="238258" y="1664804"/>
                <a:ext cx="1109247" cy="342905"/>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292"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3" name="직사각형 59"/>
              <p:cNvSpPr/>
              <p:nvPr/>
            </p:nvSpPr>
            <p:spPr bwMode="auto">
              <a:xfrm>
                <a:off x="1008712" y="1750149"/>
                <a:ext cx="3080096" cy="178311"/>
              </a:xfrm>
              <a:prstGeom prst="rect">
                <a:avLst/>
              </a:prstGeom>
              <a:noFill/>
              <a:ln w="25400" cap="flat" cmpd="sng" algn="ctr">
                <a:noFill/>
                <a:prstDash val="solid"/>
              </a:ln>
              <a:effectLst/>
            </p:spPr>
            <p:txBody>
              <a:bodyPr wrap="non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844083" algn="l"/>
                    <a:tab pos="6752661" algn="r"/>
                  </a:tabLst>
                  <a:defRPr/>
                </a:pPr>
                <a:r>
                  <a:rPr kumimoji="0" lang="ko-KR" altLang="en-US"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복잡한 계층을 지니는 일반적 구성 </a:t>
                </a:r>
                <a:r>
                  <a:rPr kumimoji="0" lang="en-US" altLang="ko-KR"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타사</a:t>
                </a:r>
                <a:r>
                  <a:rPr kumimoji="0" lang="en-US" altLang="ko-KR"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ko-KR" altLang="en-US"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4" name="직사각형 116"/>
              <p:cNvSpPr/>
              <p:nvPr/>
            </p:nvSpPr>
            <p:spPr bwMode="auto">
              <a:xfrm flipH="1" flipV="1">
                <a:off x="3750015" y="1664804"/>
                <a:ext cx="1109247" cy="342905"/>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292"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53" name="직사각형 137"/>
            <p:cNvSpPr/>
            <p:nvPr/>
          </p:nvSpPr>
          <p:spPr bwMode="auto">
            <a:xfrm>
              <a:off x="218343" y="6319872"/>
              <a:ext cx="4267499" cy="33761"/>
            </a:xfrm>
            <a:prstGeom prst="rect">
              <a:avLst/>
            </a:prstGeom>
            <a:pattFill prst="dkUpDiag">
              <a:fgClr>
                <a:srgbClr val="5DC5FF"/>
              </a:fgClr>
              <a:bgClr>
                <a:srgbClr val="C1E9FF"/>
              </a:bgClr>
            </a:pattFill>
            <a:ln w="9525" cap="flat" cmpd="sng" algn="ctr">
              <a:noFill/>
              <a:prstDash val="solid"/>
              <a:round/>
              <a:headEnd type="oval" w="med" len="med"/>
              <a:tailEnd type="oval" w="med" len="med"/>
            </a:ln>
            <a:effec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0" i="0" u="none" strike="noStrike" kern="1200" cap="none" spc="0" normalizeH="0" baseline="0" noProof="0" dirty="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17427" name="그룹 99"/>
            <p:cNvGrpSpPr>
              <a:grpSpLocks/>
            </p:cNvGrpSpPr>
            <p:nvPr/>
          </p:nvGrpSpPr>
          <p:grpSpPr bwMode="auto">
            <a:xfrm>
              <a:off x="4649367" y="2265794"/>
              <a:ext cx="4267499" cy="4087839"/>
              <a:chOff x="5036814" y="1664804"/>
              <a:chExt cx="4622724" cy="4428819"/>
            </a:xfrm>
          </p:grpSpPr>
          <p:grpSp>
            <p:nvGrpSpPr>
              <p:cNvPr id="17428" name="그룹 100"/>
              <p:cNvGrpSpPr>
                <a:grpSpLocks/>
              </p:cNvGrpSpPr>
              <p:nvPr/>
            </p:nvGrpSpPr>
            <p:grpSpPr bwMode="auto">
              <a:xfrm>
                <a:off x="5038533" y="1664804"/>
                <a:ext cx="4621005" cy="349001"/>
                <a:chOff x="5038533" y="1664804"/>
                <a:chExt cx="4621005" cy="349001"/>
              </a:xfrm>
            </p:grpSpPr>
            <p:sp>
              <p:nvSpPr>
                <p:cNvPr id="57" name="직사각형 57"/>
                <p:cNvSpPr/>
                <p:nvPr/>
              </p:nvSpPr>
              <p:spPr bwMode="auto">
                <a:xfrm>
                  <a:off x="5038533" y="1664804"/>
                  <a:ext cx="4621005" cy="349001"/>
                </a:xfrm>
                <a:prstGeom prst="rect">
                  <a:avLst/>
                </a:prstGeom>
                <a:solidFill>
                  <a:srgbClr val="2E4D92"/>
                </a:solidFill>
                <a:ln w="25400" cap="flat" cmpd="sng" algn="ctr">
                  <a:noFill/>
                  <a:prstDash val="solid"/>
                </a:ln>
                <a:effectLst>
                  <a:outerShdw dist="38100" dir="5400000" algn="t" rotWithShape="0">
                    <a:srgbClr val="799DD5"/>
                  </a:outerShdw>
                </a:effectLst>
              </p:spPr>
              <p:txBody>
                <a:bodyPr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altLang="ko-KR" sz="1662"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8" name="직사각형 116"/>
                <p:cNvSpPr/>
                <p:nvPr/>
              </p:nvSpPr>
              <p:spPr bwMode="auto">
                <a:xfrm>
                  <a:off x="5038533" y="1664804"/>
                  <a:ext cx="1109248" cy="342905"/>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292"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9" name="직사각형 59"/>
                <p:cNvSpPr/>
                <p:nvPr/>
              </p:nvSpPr>
              <p:spPr bwMode="auto">
                <a:xfrm>
                  <a:off x="5422041" y="1750149"/>
                  <a:ext cx="3853989" cy="178310"/>
                </a:xfrm>
                <a:prstGeom prst="rect">
                  <a:avLst/>
                </a:prstGeom>
                <a:noFill/>
                <a:ln w="25400" cap="flat" cmpd="sng" algn="ctr">
                  <a:noFill/>
                  <a:prstDash val="solid"/>
                </a:ln>
                <a:effectLst/>
              </p:spPr>
              <p:txBody>
                <a:bodyPr wrap="non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844083" algn="l"/>
                      <a:tab pos="6752661" algn="r"/>
                    </a:tabLst>
                    <a:defRPr/>
                  </a:pPr>
                  <a:r>
                    <a:rPr kumimoji="0" lang="ko-KR" altLang="en-US"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극도로 단순한</a:t>
                  </a:r>
                  <a:r>
                    <a:rPr kumimoji="0" lang="en-US" altLang="ko-KR"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보안화된 </a:t>
                  </a:r>
                  <a:r>
                    <a:rPr kumimoji="0" lang="en-US" altLang="ko-KR" sz="1200" b="1" i="0" u="none" strike="noStrike" kern="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 </a:t>
                  </a:r>
                  <a:r>
                    <a:rPr kumimoji="0" lang="ko-KR" altLang="en-US"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구성</a:t>
                  </a:r>
                </a:p>
              </p:txBody>
            </p:sp>
            <p:sp>
              <p:nvSpPr>
                <p:cNvPr id="60" name="직사각형 116"/>
                <p:cNvSpPr/>
                <p:nvPr/>
              </p:nvSpPr>
              <p:spPr bwMode="auto">
                <a:xfrm flipH="1" flipV="1">
                  <a:off x="8550290" y="1664804"/>
                  <a:ext cx="1109248" cy="342905"/>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292"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56" name="직사각형 101"/>
              <p:cNvSpPr>
                <a:spLocks noChangeArrowheads="1"/>
              </p:cNvSpPr>
              <p:nvPr/>
            </p:nvSpPr>
            <p:spPr bwMode="auto">
              <a:xfrm>
                <a:off x="5036814" y="6057046"/>
                <a:ext cx="4622724" cy="36577"/>
              </a:xfrm>
              <a:prstGeom prst="rect">
                <a:avLst/>
              </a:prstGeom>
              <a:pattFill prst="dkUpDiag">
                <a:fgClr>
                  <a:srgbClr val="A0B8E0"/>
                </a:fgClr>
                <a:bgClr>
                  <a:srgbClr val="799ED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lIns="37030" tIns="37030" rIns="37030" bIns="37030" anchor="ctr"/>
              <a:lstStyle>
                <a:lvl1pPr>
                  <a:defRPr kumimoji="1" sz="800">
                    <a:solidFill>
                      <a:srgbClr val="808080"/>
                    </a:solidFill>
                    <a:latin typeface="Arial" panose="020B0604020202020204" pitchFamily="34" charset="0"/>
                    <a:ea typeface="맑은 고딕" panose="020B0503020000020004" pitchFamily="50" charset="-127"/>
                  </a:defRPr>
                </a:lvl1pPr>
                <a:lvl2pPr marL="742950" indent="-285750">
                  <a:defRPr kumimoji="1" sz="800">
                    <a:solidFill>
                      <a:srgbClr val="808080"/>
                    </a:solidFill>
                    <a:latin typeface="Arial" panose="020B0604020202020204" pitchFamily="34" charset="0"/>
                    <a:ea typeface="맑은 고딕" panose="020B0503020000020004" pitchFamily="50" charset="-127"/>
                  </a:defRPr>
                </a:lvl2pPr>
                <a:lvl3pPr marL="1143000" indent="-228600">
                  <a:defRPr kumimoji="1" sz="800">
                    <a:solidFill>
                      <a:srgbClr val="808080"/>
                    </a:solidFill>
                    <a:latin typeface="Arial" panose="020B0604020202020204" pitchFamily="34" charset="0"/>
                    <a:ea typeface="맑은 고딕" panose="020B0503020000020004" pitchFamily="50" charset="-127"/>
                  </a:defRPr>
                </a:lvl3pPr>
                <a:lvl4pPr marL="1600200" indent="-228600">
                  <a:defRPr kumimoji="1" sz="800">
                    <a:solidFill>
                      <a:srgbClr val="808080"/>
                    </a:solidFill>
                    <a:latin typeface="Arial" panose="020B0604020202020204" pitchFamily="34" charset="0"/>
                    <a:ea typeface="맑은 고딕" panose="020B0503020000020004" pitchFamily="50" charset="-127"/>
                  </a:defRPr>
                </a:lvl4pPr>
                <a:lvl5pPr marL="2057400" indent="-228600">
                  <a:defRPr kumimoji="1" sz="800">
                    <a:solidFill>
                      <a:srgbClr val="80808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ko-KR" altLang="en-US" sz="923"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spTree>
    <p:extLst>
      <p:ext uri="{BB962C8B-B14F-4D97-AF65-F5344CB8AC3E}">
        <p14:creationId xmlns:p14="http://schemas.microsoft.com/office/powerpoint/2010/main" val="27340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2204528-1E1E-4F0C-A632-309AF1BA8F36}"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25603" name="Rectangle 2"/>
          <p:cNvSpPr>
            <a:spLocks noGrp="1" noChangeArrowheads="1"/>
          </p:cNvSpPr>
          <p:nvPr>
            <p:ph type="title"/>
          </p:nvPr>
        </p:nvSpPr>
        <p:spPr/>
        <p:txBody>
          <a:bodyPr/>
          <a:lstStyle/>
          <a:p>
            <a:pPr eaLnBrk="1" hangingPunct="1">
              <a:defRPr/>
            </a:pPr>
            <a:r>
              <a:rPr lang="en-US" altLang="ko-KR" dirty="0">
                <a:solidFill>
                  <a:schemeClr val="tx1"/>
                </a:solidFill>
                <a:latin typeface="+mn-ea"/>
                <a:ea typeface="+mn-ea"/>
              </a:rPr>
              <a:t>IBM </a:t>
            </a:r>
            <a:r>
              <a:rPr lang="en-US" altLang="ko-KR" dirty="0" err="1">
                <a:solidFill>
                  <a:schemeClr val="tx1"/>
                </a:solidFill>
                <a:latin typeface="+mn-ea"/>
                <a:ea typeface="+mn-ea"/>
              </a:rPr>
              <a:t>DataPower</a:t>
            </a:r>
            <a:r>
              <a:rPr lang="en-US" altLang="ko-KR" dirty="0">
                <a:solidFill>
                  <a:schemeClr val="tx1"/>
                </a:solidFill>
                <a:latin typeface="+mn-ea"/>
                <a:ea typeface="+mn-ea"/>
              </a:rPr>
              <a:t> Gateway </a:t>
            </a:r>
            <a:r>
              <a:rPr lang="ko-KR" altLang="en-US" dirty="0">
                <a:solidFill>
                  <a:schemeClr val="tx1"/>
                </a:solidFill>
                <a:latin typeface="+mn-ea"/>
                <a:ea typeface="+mn-ea"/>
              </a:rPr>
              <a:t>의 보안성 및 단순함</a:t>
            </a:r>
            <a:endParaRPr lang="en-US" altLang="ko-KR" dirty="0">
              <a:solidFill>
                <a:schemeClr val="tx1"/>
              </a:solidFill>
              <a:latin typeface="+mn-ea"/>
              <a:ea typeface="+mn-ea"/>
            </a:endParaRPr>
          </a:p>
        </p:txBody>
      </p:sp>
      <p:sp>
        <p:nvSpPr>
          <p:cNvPr id="25604"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106" name="Rectangle 2"/>
          <p:cNvSpPr txBox="1">
            <a:spLocks noChangeArrowheads="1"/>
          </p:cNvSpPr>
          <p:nvPr/>
        </p:nvSpPr>
        <p:spPr bwMode="auto">
          <a:xfrm>
            <a:off x="646113" y="995363"/>
            <a:ext cx="86042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just" rtl="0" fontAlgn="base">
              <a:lnSpc>
                <a:spcPct val="110000"/>
              </a:lnSpc>
              <a:spcBef>
                <a:spcPct val="30000"/>
              </a:spcBef>
              <a:spcAft>
                <a:spcPct val="0"/>
              </a:spcAft>
              <a:buFont typeface="Wingdings" pitchFamily="2" charset="2"/>
              <a:defRPr sz="1200" b="1">
                <a:solidFill>
                  <a:schemeClr val="tx1"/>
                </a:solidFill>
                <a:latin typeface="+mn-lt"/>
                <a:ea typeface="+mn-ea"/>
                <a:cs typeface="+mn-cs"/>
              </a:defRPr>
            </a:lvl1pPr>
            <a:lvl2pPr marL="457200" algn="l" rtl="0" fontAlgn="base">
              <a:spcBef>
                <a:spcPct val="25000"/>
              </a:spcBef>
              <a:spcAft>
                <a:spcPct val="1500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2pPr>
            <a:lvl3pPr marL="914400" algn="l" rtl="0" fontAlgn="base">
              <a:spcBef>
                <a:spcPct val="20000"/>
              </a:spcBef>
              <a:spcAft>
                <a:spcPct val="0"/>
              </a:spcAft>
              <a:buClr>
                <a:schemeClr val="accent2"/>
              </a:buClr>
              <a:buChar char="•"/>
              <a:defRPr>
                <a:solidFill>
                  <a:schemeClr val="tx1"/>
                </a:solidFill>
                <a:latin typeface="Arial" pitchFamily="34" charset="0"/>
                <a:ea typeface="가는각진제목체" pitchFamily="18" charset="-127"/>
                <a:cs typeface="+mn-cs"/>
              </a:defRPr>
            </a:lvl3pPr>
            <a:lvl4pPr marL="1371600" algn="l" rtl="0" fontAlgn="base">
              <a:spcBef>
                <a:spcPct val="20000"/>
              </a:spcBef>
              <a:spcAft>
                <a:spcPct val="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4pPr>
            <a:lvl5pPr marL="18288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5pPr>
            <a:lvl6pPr marL="22860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6pPr>
            <a:lvl7pPr marL="27432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7pPr>
            <a:lvl8pPr marL="32004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8pPr>
            <a:lvl9pPr marL="36576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9pPr>
          </a:lstStyle>
          <a:p>
            <a:pPr marL="0" marR="0" lvl="0" indent="0" algn="just" defTabSz="914400" rtl="0" eaLnBrk="1" fontAlgn="base" latinLnBrk="0" hangingPunct="1">
              <a:lnSpc>
                <a:spcPct val="110000"/>
              </a:lnSpc>
              <a:spcBef>
                <a:spcPct val="30000"/>
              </a:spcBef>
              <a:spcAft>
                <a:spcPct val="0"/>
              </a:spcAft>
              <a:buClrTx/>
              <a:buSzTx/>
              <a:buFont typeface="Wingdings" pitchFamily="2" charset="2"/>
              <a:buNone/>
              <a:tabLst/>
              <a:defRPr/>
            </a:pP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IBM </a:t>
            </a:r>
            <a:r>
              <a:rPr kumimoji="0" lang="en-US" altLang="ko-KR" sz="1400" b="0" i="0" u="none" strike="noStrike" kern="0" cap="none" spc="0" normalizeH="0" baseline="0" noProof="0" dirty="0" err="1">
                <a:ln>
                  <a:noFill/>
                </a:ln>
                <a:solidFill>
                  <a:srgbClr val="000000"/>
                </a:solidFill>
                <a:effectLst/>
                <a:uLnTx/>
                <a:uFillTx/>
                <a:latin typeface="맑은 고딕"/>
                <a:ea typeface="맑은 고딕" panose="020B0503020000020004" pitchFamily="50" charset="-127"/>
                <a:cs typeface="Arial"/>
              </a:rPr>
              <a:t>DataPower</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Gateway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의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OS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는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Linux Core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를 기반으로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IBM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에서 자체 개발된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Secure OS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인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DPOS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를 사용합니다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해당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OS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는 단순하고 목적에 맞게 꼭 필요한 기능만 들어가 있으며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IBM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이 사인하고 암호화한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Firmware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위에서 구동되므로 고성능과 안정성을 보장하며 운영</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유지보수가 매우 간편합니다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p>
        </p:txBody>
      </p:sp>
      <p:sp>
        <p:nvSpPr>
          <p:cNvPr id="65" name="Rectangle 37"/>
          <p:cNvSpPr>
            <a:spLocks noChangeArrowheads="1"/>
          </p:cNvSpPr>
          <p:nvPr/>
        </p:nvSpPr>
        <p:spPr bwMode="auto">
          <a:xfrm>
            <a:off x="641246" y="2331112"/>
            <a:ext cx="4259990" cy="3145764"/>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19463" name="그룹 93"/>
          <p:cNvGrpSpPr>
            <a:grpSpLocks/>
          </p:cNvGrpSpPr>
          <p:nvPr/>
        </p:nvGrpSpPr>
        <p:grpSpPr bwMode="auto">
          <a:xfrm>
            <a:off x="649288" y="1936750"/>
            <a:ext cx="4265612" cy="363538"/>
            <a:chOff x="238258" y="1664804"/>
            <a:chExt cx="4621004" cy="349001"/>
          </a:xfrm>
        </p:grpSpPr>
        <p:sp>
          <p:nvSpPr>
            <p:cNvPr id="95" name="직사각형 57"/>
            <p:cNvSpPr/>
            <p:nvPr/>
          </p:nvSpPr>
          <p:spPr bwMode="auto">
            <a:xfrm>
              <a:off x="238258" y="1664804"/>
              <a:ext cx="4621004" cy="349001"/>
            </a:xfrm>
            <a:prstGeom prst="rect">
              <a:avLst/>
            </a:prstGeom>
            <a:solidFill>
              <a:srgbClr val="005697"/>
            </a:solidFill>
            <a:ln w="25400" cap="flat" cmpd="sng" algn="ctr">
              <a:noFill/>
              <a:prstDash val="solid"/>
            </a:ln>
            <a:effectLst>
              <a:outerShdw dist="38100" dir="5400000" algn="t" rotWithShape="0">
                <a:srgbClr val="5DC5FF"/>
              </a:outerShdw>
            </a:effectLst>
          </p:spPr>
          <p:txBody>
            <a:bodyPr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altLang="ko-KR" sz="1662"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6" name="직사각형 116"/>
            <p:cNvSpPr/>
            <p:nvPr/>
          </p:nvSpPr>
          <p:spPr bwMode="auto">
            <a:xfrm>
              <a:off x="238258" y="1664804"/>
              <a:ext cx="1109247" cy="342905"/>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292"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7" name="직사각형 59"/>
            <p:cNvSpPr/>
            <p:nvPr/>
          </p:nvSpPr>
          <p:spPr bwMode="auto">
            <a:xfrm>
              <a:off x="857373" y="1736433"/>
              <a:ext cx="3382774" cy="205742"/>
            </a:xfrm>
            <a:prstGeom prst="rect">
              <a:avLst/>
            </a:prstGeom>
            <a:noFill/>
            <a:ln w="25400" cap="flat" cmpd="sng" algn="ctr">
              <a:noFill/>
              <a:prstDash val="solid"/>
            </a:ln>
            <a:effectLst/>
          </p:spPr>
          <p:txBody>
            <a:bodyPr wrap="non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844083" algn="l"/>
                  <a:tab pos="6752661" algn="r"/>
                </a:tabLst>
                <a:defRPr/>
              </a:pPr>
              <a:r>
                <a:rPr kumimoji="0" lang="ko-KR" altLang="en-US" sz="14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물리적 보안성을 제공하는 전용 솔루션</a:t>
              </a:r>
            </a:p>
          </p:txBody>
        </p:sp>
        <p:sp>
          <p:nvSpPr>
            <p:cNvPr id="98" name="직사각형 116"/>
            <p:cNvSpPr/>
            <p:nvPr/>
          </p:nvSpPr>
          <p:spPr bwMode="auto">
            <a:xfrm flipH="1" flipV="1">
              <a:off x="3750015" y="1664804"/>
              <a:ext cx="1109247" cy="342905"/>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292"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99" name="TextBox 98"/>
          <p:cNvSpPr txBox="1"/>
          <p:nvPr/>
        </p:nvSpPr>
        <p:spPr>
          <a:xfrm>
            <a:off x="784226" y="2452688"/>
            <a:ext cx="3890963" cy="2678112"/>
          </a:xfrm>
          <a:prstGeom prst="rect">
            <a:avLst/>
          </a:prstGeom>
          <a:noFill/>
        </p:spPr>
        <p:txBody>
          <a:bodyPr>
            <a:spAutoFit/>
          </a:bodyPr>
          <a:lstStyle/>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봉인된 무단 변조 방지 케이스</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USB, VGA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및 다른 포트 사용 불가</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침입 탐지 스위치</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신뢰할 수 있는 플랫폼 모듈</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암호화 된 플래시 드라이브</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개인 키의 안전한 저장을 위한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FIPS 140-2 Level 3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하드웨어 보안 모듈</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옵션</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0" name="Rectangle 37"/>
          <p:cNvSpPr>
            <a:spLocks noChangeArrowheads="1"/>
          </p:cNvSpPr>
          <p:nvPr/>
        </p:nvSpPr>
        <p:spPr bwMode="auto">
          <a:xfrm>
            <a:off x="5009235" y="2331112"/>
            <a:ext cx="4259990" cy="3145765"/>
          </a:xfrm>
          <a:prstGeom prst="rect">
            <a:avLst/>
          </a:prstGeom>
          <a:solidFill>
            <a:srgbClr val="C1E9FF"/>
          </a:solidFill>
          <a:ln w="9525" cap="flat" cmpd="sng" algn="ctr">
            <a:noFill/>
            <a:prstDash val="solid"/>
            <a:round/>
            <a:headEnd type="oval" w="med" len="med"/>
            <a:tailEnd type="oval" w="med" len="med"/>
          </a:ln>
          <a:effectLst/>
          <a:ex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1" i="0" u="none" strike="noStrike" kern="1200" cap="none" spc="0" normalizeH="0" baseline="0" noProof="0" dirty="0">
              <a:ln>
                <a:noFill/>
              </a:ln>
              <a:solidFill>
                <a:srgbClr val="000000">
                  <a:lumMod val="75000"/>
                  <a:lumOff val="25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19466" name="그룹 93"/>
          <p:cNvGrpSpPr>
            <a:grpSpLocks/>
          </p:cNvGrpSpPr>
          <p:nvPr/>
        </p:nvGrpSpPr>
        <p:grpSpPr bwMode="auto">
          <a:xfrm>
            <a:off x="5016501" y="1936750"/>
            <a:ext cx="4265613" cy="363538"/>
            <a:chOff x="238258" y="1664804"/>
            <a:chExt cx="4621004" cy="349001"/>
          </a:xfrm>
        </p:grpSpPr>
        <p:sp>
          <p:nvSpPr>
            <p:cNvPr id="102" name="직사각형 57"/>
            <p:cNvSpPr/>
            <p:nvPr/>
          </p:nvSpPr>
          <p:spPr bwMode="auto">
            <a:xfrm>
              <a:off x="238258" y="1664804"/>
              <a:ext cx="4621004" cy="349001"/>
            </a:xfrm>
            <a:prstGeom prst="rect">
              <a:avLst/>
            </a:prstGeom>
            <a:solidFill>
              <a:srgbClr val="005697"/>
            </a:solidFill>
            <a:ln w="25400" cap="flat" cmpd="sng" algn="ctr">
              <a:noFill/>
              <a:prstDash val="solid"/>
            </a:ln>
            <a:effectLst>
              <a:outerShdw dist="38100" dir="5400000" algn="t" rotWithShape="0">
                <a:srgbClr val="5DC5FF"/>
              </a:outerShdw>
            </a:effectLst>
          </p:spPr>
          <p:txBody>
            <a:bodyPr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altLang="ko-KR" sz="1662"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3" name="직사각형 116"/>
            <p:cNvSpPr/>
            <p:nvPr/>
          </p:nvSpPr>
          <p:spPr bwMode="auto">
            <a:xfrm>
              <a:off x="238258" y="1664804"/>
              <a:ext cx="1109248" cy="342905"/>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292"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4" name="직사각형 59"/>
            <p:cNvSpPr/>
            <p:nvPr/>
          </p:nvSpPr>
          <p:spPr bwMode="auto">
            <a:xfrm>
              <a:off x="418834" y="1750149"/>
              <a:ext cx="4259853" cy="178311"/>
            </a:xfrm>
            <a:prstGeom prst="rect">
              <a:avLst/>
            </a:prstGeom>
            <a:noFill/>
            <a:ln w="25400" cap="flat" cmpd="sng" algn="ctr">
              <a:noFill/>
              <a:prstDash val="solid"/>
            </a:ln>
            <a:effectLst/>
          </p:spPr>
          <p:txBody>
            <a:bodyPr wrap="non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844083" algn="l"/>
                  <a:tab pos="6752661" algn="r"/>
                </a:tabLst>
                <a:defRPr/>
              </a:pPr>
              <a:r>
                <a:rPr kumimoji="0" lang="ko-KR" altLang="en-US"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강화된 펌웨어를 통한 물리</a:t>
              </a:r>
              <a:r>
                <a:rPr kumimoji="0" lang="en-US" altLang="ko-KR"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200"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가상 게이트웨이 플랫폼 보안</a:t>
              </a:r>
            </a:p>
          </p:txBody>
        </p:sp>
        <p:sp>
          <p:nvSpPr>
            <p:cNvPr id="105" name="직사각형 116"/>
            <p:cNvSpPr/>
            <p:nvPr/>
          </p:nvSpPr>
          <p:spPr bwMode="auto">
            <a:xfrm flipH="1" flipV="1">
              <a:off x="3750014" y="1664804"/>
              <a:ext cx="1109248" cy="342905"/>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292"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107" name="TextBox 106"/>
          <p:cNvSpPr txBox="1"/>
          <p:nvPr/>
        </p:nvSpPr>
        <p:spPr>
          <a:xfrm>
            <a:off x="5151438" y="2452688"/>
            <a:ext cx="3892550" cy="2246312"/>
          </a:xfrm>
          <a:prstGeom prst="rect">
            <a:avLst/>
          </a:prstGeom>
          <a:noFill/>
        </p:spPr>
        <p:txBody>
          <a:bodyPr>
            <a:spAutoFit/>
          </a:bodyPr>
          <a:lstStyle/>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단일 서명하고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 의해 펌웨어 암호화</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임의 조작 가능한 소프트웨어 구동 불가</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최적화된 임베디드 운영 체제</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높은 보증을 보장하는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잠긴</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구성</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보안 주요 요소들은 어플라이언스에서 추출 불가</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 name="Text Box 29"/>
          <p:cNvSpPr txBox="1">
            <a:spLocks noChangeArrowheads="1"/>
          </p:cNvSpPr>
          <p:nvPr/>
        </p:nvSpPr>
        <p:spPr bwMode="auto">
          <a:xfrm>
            <a:off x="6807201" y="5845852"/>
            <a:ext cx="4794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altLang="ko-KR" sz="1200" b="0" i="0" u="none" strike="noStrike" kern="1200" cap="none" spc="0" normalizeH="0" baseline="0" noProof="0">
              <a:ln>
                <a:noFill/>
              </a:ln>
              <a:solidFill>
                <a:srgbClr val="7889FB"/>
              </a:solidFill>
              <a:effectLst/>
              <a:uLnTx/>
              <a:uFillTx/>
              <a:latin typeface="Tahoma" panose="020B0604030504040204" pitchFamily="34" charset="0"/>
              <a:ea typeface="MS PGothic" panose="020B0600070205080204" pitchFamily="34" charset="-128"/>
              <a:cs typeface="Arial" panose="020B0604020202020204" pitchFamily="34" charset="0"/>
              <a:sym typeface="Arial" panose="020B0604020202020204" pitchFamily="34" charset="0"/>
            </a:endParaRPr>
          </a:p>
        </p:txBody>
      </p:sp>
      <p:pic>
        <p:nvPicPr>
          <p:cNvPr id="21" name="Picture 5" descr="IDG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855" y="5737553"/>
            <a:ext cx="2217753" cy="40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descr="IDG_0"/>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672855" y="6234863"/>
            <a:ext cx="2217753" cy="408813"/>
          </a:xfrm>
          <a:prstGeom prst="rect">
            <a:avLst/>
          </a:prstGeom>
          <a:noFill/>
          <a:ln>
            <a:noFill/>
          </a:ln>
          <a:effectLst>
            <a:outerShdw dist="50800" sx="1000" sy="1000" algn="ctr" rotWithShape="0">
              <a:srgbClr val="000000"/>
            </a:outerShdw>
            <a:reflection endPos="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9"/>
          <p:cNvSpPr txBox="1">
            <a:spLocks noChangeArrowheads="1"/>
          </p:cNvSpPr>
          <p:nvPr/>
        </p:nvSpPr>
        <p:spPr bwMode="auto">
          <a:xfrm>
            <a:off x="5973762" y="5974438"/>
            <a:ext cx="3070226" cy="286224"/>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12700">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2" tIns="45716" rIns="91432" bIns="45716">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ko-KR" sz="1400" b="1" i="0" u="none" strike="noStrike" kern="120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Physical / Virtual Appliance </a:t>
            </a:r>
            <a:r>
              <a:rPr kumimoji="0" lang="ko-KR" altLang="en-US" sz="1400" b="1" i="0" u="none" strike="noStrike" kern="120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제공</a:t>
            </a:r>
          </a:p>
        </p:txBody>
      </p:sp>
    </p:spTree>
    <p:extLst>
      <p:ext uri="{BB962C8B-B14F-4D97-AF65-F5344CB8AC3E}">
        <p14:creationId xmlns:p14="http://schemas.microsoft.com/office/powerpoint/2010/main" val="181068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제목 1"/>
          <p:cNvSpPr>
            <a:spLocks noGrp="1"/>
          </p:cNvSpPr>
          <p:nvPr>
            <p:ph type="title"/>
          </p:nvPr>
        </p:nvSpPr>
        <p:spPr/>
        <p:txBody>
          <a:bodyPr/>
          <a:lstStyle/>
          <a:p>
            <a:pPr>
              <a:defRPr/>
            </a:pPr>
            <a:r>
              <a:rPr lang="en-US" altLang="ko-KR" dirty="0">
                <a:solidFill>
                  <a:schemeClr val="tx1"/>
                </a:solidFill>
                <a:latin typeface="+mn-ea"/>
                <a:ea typeface="+mn-ea"/>
                <a:cs typeface="Arial" panose="020B0604020202020204" pitchFamily="34" charset="0"/>
              </a:rPr>
              <a:t>XML/JSON/Web Service </a:t>
            </a:r>
            <a:r>
              <a:rPr lang="ko-KR" altLang="en-US" dirty="0">
                <a:solidFill>
                  <a:schemeClr val="tx1"/>
                </a:solidFill>
                <a:latin typeface="+mn-ea"/>
                <a:ea typeface="+mn-ea"/>
                <a:cs typeface="Arial" panose="020B0604020202020204" pitchFamily="34" charset="0"/>
              </a:rPr>
              <a:t>보안 지원</a:t>
            </a:r>
            <a:br>
              <a:rPr lang="ko-KR" altLang="en-US" dirty="0">
                <a:solidFill>
                  <a:schemeClr val="tx1"/>
                </a:solidFill>
                <a:latin typeface="+mn-ea"/>
                <a:ea typeface="+mn-ea"/>
                <a:cs typeface="Arial" panose="020B0604020202020204" pitchFamily="34" charset="0"/>
              </a:rPr>
            </a:br>
            <a:endParaRPr lang="ko-KR" altLang="en-US" dirty="0">
              <a:solidFill>
                <a:schemeClr val="tx1"/>
              </a:solidFill>
              <a:latin typeface="+mn-ea"/>
              <a:ea typeface="+mn-ea"/>
              <a:cs typeface="Arial" panose="020B0604020202020204" pitchFamily="34" charset="0"/>
            </a:endParaRPr>
          </a:p>
        </p:txBody>
      </p:sp>
      <p:sp>
        <p:nvSpPr>
          <p:cNvPr id="34819" name="슬라이드 번호 개체 틀 2"/>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A1C0751-2413-4DD3-A21F-D467DE2ACD5D}"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5" name="Rectangle 2"/>
          <p:cNvSpPr txBox="1">
            <a:spLocks noChangeArrowheads="1"/>
          </p:cNvSpPr>
          <p:nvPr/>
        </p:nvSpPr>
        <p:spPr bwMode="auto">
          <a:xfrm>
            <a:off x="646113" y="995363"/>
            <a:ext cx="86042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just" rtl="0" fontAlgn="base">
              <a:lnSpc>
                <a:spcPct val="110000"/>
              </a:lnSpc>
              <a:spcBef>
                <a:spcPct val="30000"/>
              </a:spcBef>
              <a:spcAft>
                <a:spcPct val="0"/>
              </a:spcAft>
              <a:buFont typeface="Wingdings" pitchFamily="2" charset="2"/>
              <a:defRPr sz="1200" b="1">
                <a:solidFill>
                  <a:schemeClr val="tx1"/>
                </a:solidFill>
                <a:latin typeface="+mn-lt"/>
                <a:ea typeface="+mn-ea"/>
                <a:cs typeface="+mn-cs"/>
              </a:defRPr>
            </a:lvl1pPr>
            <a:lvl2pPr marL="457200" algn="l" rtl="0" fontAlgn="base">
              <a:spcBef>
                <a:spcPct val="25000"/>
              </a:spcBef>
              <a:spcAft>
                <a:spcPct val="1500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2pPr>
            <a:lvl3pPr marL="914400" algn="l" rtl="0" fontAlgn="base">
              <a:spcBef>
                <a:spcPct val="20000"/>
              </a:spcBef>
              <a:spcAft>
                <a:spcPct val="0"/>
              </a:spcAft>
              <a:buClr>
                <a:schemeClr val="accent2"/>
              </a:buClr>
              <a:buChar char="•"/>
              <a:defRPr>
                <a:solidFill>
                  <a:schemeClr val="tx1"/>
                </a:solidFill>
                <a:latin typeface="Arial" pitchFamily="34" charset="0"/>
                <a:ea typeface="가는각진제목체" pitchFamily="18" charset="-127"/>
                <a:cs typeface="+mn-cs"/>
              </a:defRPr>
            </a:lvl3pPr>
            <a:lvl4pPr marL="1371600" algn="l" rtl="0" fontAlgn="base">
              <a:spcBef>
                <a:spcPct val="20000"/>
              </a:spcBef>
              <a:spcAft>
                <a:spcPct val="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4pPr>
            <a:lvl5pPr marL="18288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5pPr>
            <a:lvl6pPr marL="22860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6pPr>
            <a:lvl7pPr marL="27432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7pPr>
            <a:lvl8pPr marL="32004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8pPr>
            <a:lvl9pPr marL="36576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9pPr>
          </a:lstStyle>
          <a:p>
            <a:pPr marL="0" marR="0" lvl="0" indent="0" algn="just" defTabSz="914400" rtl="0" eaLnBrk="1" fontAlgn="base" latinLnBrk="0" hangingPunct="1">
              <a:lnSpc>
                <a:spcPct val="110000"/>
              </a:lnSpc>
              <a:spcBef>
                <a:spcPct val="30000"/>
              </a:spcBef>
              <a:spcAft>
                <a:spcPct val="0"/>
              </a:spcAft>
              <a:buClrTx/>
              <a:buSzTx/>
              <a:buFont typeface="Wingdings" pitchFamily="2" charset="2"/>
              <a:buNone/>
              <a:tabLst/>
              <a:defRPr/>
            </a:pP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DataPower</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는 보안 장비로서 네트워크 상의 </a:t>
            </a:r>
            <a:r>
              <a:rPr kumimoji="0" lang="ko-KR" altLang="en-US" sz="1400" b="0" i="0" u="none" strike="noStrike" kern="0" cap="none" spc="0" normalizeH="0" baseline="0" noProof="0" dirty="0" err="1">
                <a:ln>
                  <a:noFill/>
                </a:ln>
                <a:solidFill>
                  <a:srgbClr val="000000"/>
                </a:solidFill>
                <a:effectLst/>
                <a:uLnTx/>
                <a:uFillTx/>
                <a:latin typeface="맑은 고딕"/>
                <a:ea typeface="맑은 고딕" panose="020B0503020000020004" pitchFamily="50" charset="-127"/>
                <a:cs typeface="Arial"/>
              </a:rPr>
              <a:t>보안성</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확보에 필요한 요건들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메시지 기밀성</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err="1">
                <a:ln>
                  <a:noFill/>
                </a:ln>
                <a:solidFill>
                  <a:srgbClr val="000000"/>
                </a:solidFill>
                <a:effectLst/>
                <a:uLnTx/>
                <a:uFillTx/>
                <a:latin typeface="맑은 고딕"/>
                <a:ea typeface="맑은 고딕" panose="020B0503020000020004" pitchFamily="50" charset="-127"/>
                <a:cs typeface="Arial"/>
              </a:rPr>
              <a:t>무결성</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부인방지 등</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을 소화하며 이를 중재 서비스에 구현할 수 있음</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WS-Security</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를 지원하여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Web Service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보안 표준을 준수하며 동시에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Point-to-Point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방식의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SSL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가속 기능도 제공합니다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a:t>
            </a:r>
          </a:p>
        </p:txBody>
      </p:sp>
      <p:sp>
        <p:nvSpPr>
          <p:cNvPr id="34821"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pic>
        <p:nvPicPr>
          <p:cNvPr id="266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51" y="2174876"/>
            <a:ext cx="4405313" cy="1450975"/>
          </a:xfrm>
          <a:prstGeom prst="rect">
            <a:avLst/>
          </a:prstGeom>
          <a:noFill/>
          <a:ln w="9525" algn="ctr">
            <a:solidFill>
              <a:srgbClr val="4D4D4D"/>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1" name="Picture 5" descr="p5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188" y="3305175"/>
            <a:ext cx="3556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Line 6"/>
          <p:cNvSpPr>
            <a:spLocks noChangeShapeType="1"/>
          </p:cNvSpPr>
          <p:nvPr/>
        </p:nvSpPr>
        <p:spPr bwMode="auto">
          <a:xfrm flipV="1">
            <a:off x="4997450" y="3975100"/>
            <a:ext cx="0" cy="952500"/>
          </a:xfrm>
          <a:prstGeom prst="line">
            <a:avLst/>
          </a:prstGeom>
          <a:noFill/>
          <a:ln w="19050">
            <a:solidFill>
              <a:srgbClr val="4D4D4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0" name="Line 7"/>
          <p:cNvSpPr>
            <a:spLocks noChangeShapeType="1"/>
          </p:cNvSpPr>
          <p:nvPr/>
        </p:nvSpPr>
        <p:spPr bwMode="auto">
          <a:xfrm>
            <a:off x="5988050" y="3670300"/>
            <a:ext cx="2667000" cy="0"/>
          </a:xfrm>
          <a:prstGeom prst="line">
            <a:avLst/>
          </a:prstGeom>
          <a:noFill/>
          <a:ln w="19050">
            <a:solidFill>
              <a:srgbClr val="4D4D4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26634" name="Picture 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18426" y="4941888"/>
            <a:ext cx="542925" cy="7937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lgn="ctr">
                <a:solidFill>
                  <a:schemeClr val="accent1"/>
                </a:solidFill>
                <a:miter lim="800000"/>
                <a:headEnd/>
                <a:tailEnd/>
              </a14:hiddenLine>
            </a:ext>
            <a:ext uri="{AF507438-7753-43E0-B8FC-AC1667EBCBE1}">
              <a14:hiddenEffects xmlns:a14="http://schemas.microsoft.com/office/drawing/2010/main">
                <a:effectLst>
                  <a:outerShdw dist="53882" dir="2700000" algn="ctr" rotWithShape="0">
                    <a:srgbClr val="808080">
                      <a:alpha val="50000"/>
                    </a:srgbClr>
                  </a:outerShdw>
                </a:effectLst>
              </a14:hiddenEffects>
            </a:ext>
          </a:extLst>
        </p:spPr>
      </p:pic>
      <p:pic>
        <p:nvPicPr>
          <p:cNvPr id="26635" name="Picture 9" descr="view_tre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8951" y="5207001"/>
            <a:ext cx="523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 Box 10"/>
          <p:cNvSpPr txBox="1">
            <a:spLocks noChangeArrowheads="1"/>
          </p:cNvSpPr>
          <p:nvPr/>
        </p:nvSpPr>
        <p:spPr bwMode="auto">
          <a:xfrm>
            <a:off x="4175125" y="4321176"/>
            <a:ext cx="1631950" cy="244475"/>
          </a:xfrm>
          <a:prstGeom prst="rect">
            <a:avLst/>
          </a:prstGeom>
          <a:solidFill>
            <a:srgbClr val="FFFFFF">
              <a:alpha val="39999"/>
            </a:srgbClr>
          </a:solidFill>
          <a:ln>
            <a:noFill/>
          </a:ln>
          <a:effectLst/>
          <a:extLst>
            <a:ext uri="{91240B29-F687-4F45-9708-019B960494DF}">
              <a14:hiddenLine xmlns:a14="http://schemas.microsoft.com/office/drawing/2010/main" w="12700" algn="ctr">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사용자 인증 및 자격 부여</a:t>
            </a:r>
          </a:p>
        </p:txBody>
      </p:sp>
      <p:sp>
        <p:nvSpPr>
          <p:cNvPr id="44" name="Line 11"/>
          <p:cNvSpPr>
            <a:spLocks noChangeShapeType="1"/>
          </p:cNvSpPr>
          <p:nvPr/>
        </p:nvSpPr>
        <p:spPr bwMode="auto">
          <a:xfrm flipH="1" flipV="1">
            <a:off x="5454650" y="3975100"/>
            <a:ext cx="2203450" cy="952500"/>
          </a:xfrm>
          <a:prstGeom prst="line">
            <a:avLst/>
          </a:prstGeom>
          <a:noFill/>
          <a:ln w="19050">
            <a:solidFill>
              <a:srgbClr val="4D4D4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5" name="Text Box 12"/>
          <p:cNvSpPr txBox="1">
            <a:spLocks noChangeArrowheads="1"/>
          </p:cNvSpPr>
          <p:nvPr/>
        </p:nvSpPr>
        <p:spPr bwMode="auto">
          <a:xfrm>
            <a:off x="5949950" y="4105276"/>
            <a:ext cx="1493838" cy="854075"/>
          </a:xfrm>
          <a:prstGeom prst="rect">
            <a:avLst/>
          </a:prstGeom>
          <a:solidFill>
            <a:srgbClr val="FFFFFF">
              <a:alpha val="39999"/>
            </a:srgbClr>
          </a:solidFill>
          <a:ln>
            <a:noFill/>
          </a:ln>
          <a:effectLst/>
          <a:extLst>
            <a:ext uri="{91240B29-F687-4F45-9708-019B960494DF}">
              <a14:hiddenLine xmlns:a14="http://schemas.microsoft.com/office/drawing/2010/main" w="12700" algn="ctr">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Web Service </a:t>
            </a:r>
            <a:r>
              <a:rPr kumimoji="0" lang="ko-KR" altLang="en-US" sz="1000" b="0"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반입 시에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a:t>
            </a:r>
            <a:r>
              <a:rPr kumimoji="0" lang="en-US" altLang="ko-KR" sz="1000" b="0"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Policy</a:t>
            </a:r>
            <a:r>
              <a:rPr kumimoji="0" lang="ko-KR" altLang="en-US" sz="1000" b="0"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를 이해하고 중재 서비스에 부과</a:t>
            </a:r>
            <a:r>
              <a:rPr kumimoji="0" lang="en-US" altLang="ko-KR" sz="1000" b="0"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(Enforcement)</a:t>
            </a:r>
          </a:p>
        </p:txBody>
      </p:sp>
      <p:sp>
        <p:nvSpPr>
          <p:cNvPr id="46" name="Text Box 13"/>
          <p:cNvSpPr txBox="1">
            <a:spLocks noChangeArrowheads="1"/>
          </p:cNvSpPr>
          <p:nvPr/>
        </p:nvSpPr>
        <p:spPr bwMode="auto">
          <a:xfrm>
            <a:off x="6626226" y="3643314"/>
            <a:ext cx="1635125" cy="396875"/>
          </a:xfrm>
          <a:prstGeom prst="rect">
            <a:avLst/>
          </a:prstGeom>
          <a:solidFill>
            <a:srgbClr val="FFFFFF">
              <a:alpha val="39999"/>
            </a:srgbClr>
          </a:solidFill>
          <a:ln>
            <a:noFill/>
          </a:ln>
          <a:effectLst/>
          <a:extLst>
            <a:ext uri="{91240B29-F687-4F45-9708-019B960494DF}">
              <a14:hiddenLine xmlns:a14="http://schemas.microsoft.com/office/drawing/2010/main" w="12700" algn="ctr">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유효한 요청에 대해서만 서비스 호출</a:t>
            </a:r>
          </a:p>
        </p:txBody>
      </p:sp>
      <p:sp>
        <p:nvSpPr>
          <p:cNvPr id="47" name="Line 14"/>
          <p:cNvSpPr>
            <a:spLocks noChangeShapeType="1"/>
          </p:cNvSpPr>
          <p:nvPr/>
        </p:nvSpPr>
        <p:spPr bwMode="auto">
          <a:xfrm>
            <a:off x="1587501" y="3708400"/>
            <a:ext cx="2087563" cy="0"/>
          </a:xfrm>
          <a:prstGeom prst="line">
            <a:avLst/>
          </a:prstGeom>
          <a:noFill/>
          <a:ln w="19050">
            <a:solidFill>
              <a:srgbClr val="4D4D4D"/>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8" name="Text Box 15"/>
          <p:cNvSpPr txBox="1">
            <a:spLocks noChangeArrowheads="1"/>
          </p:cNvSpPr>
          <p:nvPr/>
        </p:nvSpPr>
        <p:spPr bwMode="auto">
          <a:xfrm>
            <a:off x="1611314" y="3903663"/>
            <a:ext cx="2447925" cy="1130300"/>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a:spAutoFit/>
          </a:bodyPr>
          <a:lstStyle>
            <a:lvl1pPr marL="84138" indent="-84138"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marL="84138" marR="0" lvl="0" indent="-84138" algn="l" defTabSz="914400" rtl="0" eaLnBrk="1" fontAlgn="auto" latinLnBrk="0" hangingPunct="1">
              <a:lnSpc>
                <a:spcPct val="100000"/>
              </a:lnSpc>
              <a:spcBef>
                <a:spcPts val="0"/>
              </a:spcBef>
              <a:spcAft>
                <a:spcPct val="15000"/>
              </a:spcAft>
              <a:buClr>
                <a:srgbClr val="000000"/>
              </a:buClr>
              <a:buSzTx/>
              <a:buFontTx/>
              <a:buNone/>
              <a:tabLst>
                <a:tab pos="914400" algn="l"/>
                <a:tab pos="7315200" algn="r"/>
              </a:tabLst>
              <a:defRPr/>
            </a:pPr>
            <a:r>
              <a:rPr kumimoji="0" lang="ko-KR" altLang="en-US"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백엔드 서비스에 대한 보안성 확보</a:t>
            </a:r>
          </a:p>
          <a:p>
            <a:pPr marL="84138" marR="0" lvl="0" indent="-84138" algn="l" defTabSz="914400" rtl="0" eaLnBrk="1" fontAlgn="auto" latinLnBrk="0" hangingPunct="1">
              <a:lnSpc>
                <a:spcPct val="100000"/>
              </a:lnSpc>
              <a:spcBef>
                <a:spcPts val="0"/>
              </a:spcBef>
              <a:spcAft>
                <a:spcPct val="15000"/>
              </a:spcAft>
              <a:buClr>
                <a:srgbClr val="000000"/>
              </a:buClr>
              <a:buSzTx/>
              <a:buFont typeface="Wingdings" pitchFamily="2" charset="2"/>
              <a:buChar char="§"/>
              <a:tabLst>
                <a:tab pos="914400" algn="l"/>
                <a:tab pos="7315200" algn="r"/>
              </a:tabLst>
              <a:defRPr/>
            </a:pPr>
            <a:r>
              <a:rPr kumimoji="0" lang="ko-KR" altLang="en-US"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요청자 인증 및 자격 부여</a:t>
            </a:r>
          </a:p>
          <a:p>
            <a:pPr marL="84138" marR="0" lvl="0" indent="-84138" algn="l" defTabSz="914400" rtl="0" eaLnBrk="1" fontAlgn="auto" latinLnBrk="0" hangingPunct="1">
              <a:lnSpc>
                <a:spcPct val="100000"/>
              </a:lnSpc>
              <a:spcBef>
                <a:spcPts val="0"/>
              </a:spcBef>
              <a:spcAft>
                <a:spcPct val="15000"/>
              </a:spcAft>
              <a:buClr>
                <a:srgbClr val="000000"/>
              </a:buClr>
              <a:buSzTx/>
              <a:buFont typeface="Wingdings" pitchFamily="2" charset="2"/>
              <a:buChar char="§"/>
              <a:tabLst>
                <a:tab pos="914400" algn="l"/>
                <a:tab pos="7315200" algn="r"/>
              </a:tabLst>
              <a:defRPr/>
            </a:pPr>
            <a:r>
              <a:rPr kumimoji="0" lang="ko-KR" altLang="en-US"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암</a:t>
            </a:r>
            <a:r>
              <a:rPr kumimoji="0" lang="en-US" altLang="ko-KR"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복호화</a:t>
            </a:r>
          </a:p>
          <a:p>
            <a:pPr marL="84138" marR="0" lvl="0" indent="-84138" algn="l" defTabSz="914400" rtl="0" eaLnBrk="1" fontAlgn="auto" latinLnBrk="0" hangingPunct="1">
              <a:lnSpc>
                <a:spcPct val="100000"/>
              </a:lnSpc>
              <a:spcBef>
                <a:spcPts val="0"/>
              </a:spcBef>
              <a:spcAft>
                <a:spcPct val="15000"/>
              </a:spcAft>
              <a:buClr>
                <a:srgbClr val="000000"/>
              </a:buClr>
              <a:buSzTx/>
              <a:buFont typeface="Wingdings" pitchFamily="2" charset="2"/>
              <a:buChar char="§"/>
              <a:tabLst>
                <a:tab pos="914400" algn="l"/>
                <a:tab pos="7315200" algn="r"/>
              </a:tabLst>
              <a:defRPr/>
            </a:pPr>
            <a:r>
              <a:rPr kumimoji="0" lang="ko-KR" altLang="en-US"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 무결성</a:t>
            </a:r>
          </a:p>
          <a:p>
            <a:pPr marL="84138" marR="0" lvl="0" indent="-84138" algn="l" defTabSz="914400" rtl="0" eaLnBrk="1" fontAlgn="auto" latinLnBrk="0" hangingPunct="1">
              <a:lnSpc>
                <a:spcPct val="100000"/>
              </a:lnSpc>
              <a:spcBef>
                <a:spcPts val="0"/>
              </a:spcBef>
              <a:spcAft>
                <a:spcPct val="15000"/>
              </a:spcAft>
              <a:buClr>
                <a:srgbClr val="000000"/>
              </a:buClr>
              <a:buSzTx/>
              <a:buFont typeface="Wingdings" pitchFamily="2" charset="2"/>
              <a:buChar char="§"/>
              <a:tabLst>
                <a:tab pos="914400" algn="l"/>
                <a:tab pos="7315200" algn="r"/>
              </a:tabLst>
              <a:defRPr/>
            </a:pPr>
            <a:r>
              <a:rPr kumimoji="0" lang="ko-KR" altLang="en-US"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부인방지</a:t>
            </a:r>
            <a:endParaRPr kumimoji="0" lang="en-US" altLang="ko-KR"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84138" marR="0" lvl="0" indent="-84138" algn="l" defTabSz="914400" rtl="0" eaLnBrk="1" fontAlgn="auto" latinLnBrk="0" hangingPunct="1">
              <a:lnSpc>
                <a:spcPct val="100000"/>
              </a:lnSpc>
              <a:spcBef>
                <a:spcPts val="0"/>
              </a:spcBef>
              <a:spcAft>
                <a:spcPct val="15000"/>
              </a:spcAft>
              <a:buClr>
                <a:srgbClr val="000000"/>
              </a:buClr>
              <a:buSzTx/>
              <a:buFont typeface="Wingdings" pitchFamily="2" charset="2"/>
              <a:buChar char="§"/>
              <a:tabLst>
                <a:tab pos="914400" algn="l"/>
                <a:tab pos="7315200" algn="r"/>
              </a:tabLst>
              <a:defRPr/>
            </a:pPr>
            <a:r>
              <a:rPr kumimoji="0" lang="en-US" altLang="ko-KR"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OAuth2.0, OpenID </a:t>
            </a:r>
            <a:r>
              <a:rPr kumimoji="0" lang="ko-KR" altLang="en-US" sz="1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등 보안 표준 지원</a:t>
            </a:r>
          </a:p>
        </p:txBody>
      </p:sp>
      <p:pic>
        <p:nvPicPr>
          <p:cNvPr id="26642" name="Picture 16" descr="syste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1" y="3313113"/>
            <a:ext cx="7921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5" name="Text Box 17"/>
          <p:cNvSpPr txBox="1">
            <a:spLocks noChangeArrowheads="1"/>
          </p:cNvSpPr>
          <p:nvPr/>
        </p:nvSpPr>
        <p:spPr bwMode="auto">
          <a:xfrm>
            <a:off x="838200" y="4105275"/>
            <a:ext cx="687388" cy="2301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12700">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요청자</a:t>
            </a:r>
          </a:p>
        </p:txBody>
      </p:sp>
      <p:pic>
        <p:nvPicPr>
          <p:cNvPr id="26644" name="Picture 18" descr="1243786168_encrypt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93939" y="3398839"/>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7" name="Text Box 19"/>
          <p:cNvSpPr txBox="1">
            <a:spLocks noChangeArrowheads="1"/>
          </p:cNvSpPr>
          <p:nvPr/>
        </p:nvSpPr>
        <p:spPr bwMode="auto">
          <a:xfrm>
            <a:off x="4238626" y="5775325"/>
            <a:ext cx="1476375" cy="3698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12700">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외부 인증 서버 또는 접근 제어 서버</a:t>
            </a:r>
          </a:p>
        </p:txBody>
      </p:sp>
      <p:sp>
        <p:nvSpPr>
          <p:cNvPr id="34838" name="Text Box 20"/>
          <p:cNvSpPr txBox="1">
            <a:spLocks noChangeArrowheads="1"/>
          </p:cNvSpPr>
          <p:nvPr/>
        </p:nvSpPr>
        <p:spPr bwMode="auto">
          <a:xfrm>
            <a:off x="7407276" y="5675314"/>
            <a:ext cx="1476375" cy="23018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12700">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저장소</a:t>
            </a:r>
          </a:p>
        </p:txBody>
      </p:sp>
      <p:sp>
        <p:nvSpPr>
          <p:cNvPr id="54" name="Text Box 21"/>
          <p:cNvSpPr txBox="1">
            <a:spLocks noChangeArrowheads="1"/>
          </p:cNvSpPr>
          <p:nvPr/>
        </p:nvSpPr>
        <p:spPr bwMode="auto">
          <a:xfrm>
            <a:off x="3349626" y="2576514"/>
            <a:ext cx="1539875" cy="422275"/>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ct val="15000"/>
              </a:spcAft>
              <a:buClr>
                <a:srgbClr val="000000"/>
              </a:buClr>
              <a:buSzTx/>
              <a:buFontTx/>
              <a:buNone/>
              <a:tabLst>
                <a:tab pos="914400" algn="l"/>
                <a:tab pos="7315200" algn="r"/>
              </a:tabLst>
              <a:defRPr/>
            </a:pPr>
            <a:r>
              <a:rPr kumimoji="0" lang="ko-KR" altLang="en-US"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 기밀성 보장</a:t>
            </a:r>
          </a:p>
          <a:p>
            <a:pPr marL="0" marR="0" lvl="0" indent="0" algn="l" defTabSz="914400" rtl="0" eaLnBrk="1" fontAlgn="auto" latinLnBrk="0" hangingPunct="1">
              <a:lnSpc>
                <a:spcPct val="100000"/>
              </a:lnSpc>
              <a:spcBef>
                <a:spcPts val="0"/>
              </a:spcBef>
              <a:spcAft>
                <a:spcPct val="15000"/>
              </a:spcAft>
              <a:buClr>
                <a:srgbClr val="000000"/>
              </a:buClr>
              <a:buSzTx/>
              <a:buFontTx/>
              <a:buNone/>
              <a:tabLst>
                <a:tab pos="914400" algn="l"/>
                <a:tab pos="7315200" algn="r"/>
              </a:tabLst>
              <a:defRPr/>
            </a:pPr>
            <a:r>
              <a:rPr kumimoji="0" lang="en-US" altLang="ko-KR"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암호화</a:t>
            </a:r>
            <a:r>
              <a:rPr kumimoji="0" lang="en-US" altLang="ko-KR"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복호화</a:t>
            </a:r>
            <a:r>
              <a:rPr kumimoji="0" lang="en-US" altLang="ko-KR"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p:txBody>
      </p:sp>
      <p:sp>
        <p:nvSpPr>
          <p:cNvPr id="55" name="Text Box 22"/>
          <p:cNvSpPr txBox="1">
            <a:spLocks noChangeArrowheads="1"/>
          </p:cNvSpPr>
          <p:nvPr/>
        </p:nvSpPr>
        <p:spPr bwMode="auto">
          <a:xfrm>
            <a:off x="6507163" y="2576514"/>
            <a:ext cx="1511300" cy="422275"/>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ct val="15000"/>
              </a:spcAft>
              <a:buClr>
                <a:srgbClr val="000000"/>
              </a:buClr>
              <a:buSzTx/>
              <a:buFontTx/>
              <a:buNone/>
              <a:tabLst>
                <a:tab pos="914400" algn="l"/>
                <a:tab pos="7315200" algn="r"/>
              </a:tabLst>
              <a:defRPr/>
            </a:pPr>
            <a:r>
              <a:rPr kumimoji="0" lang="ko-KR" altLang="en-US"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요청자에 대한</a:t>
            </a:r>
          </a:p>
          <a:p>
            <a:pPr marL="0" marR="0" lvl="0" indent="0" algn="l" defTabSz="914400" rtl="0" eaLnBrk="1" fontAlgn="auto" latinLnBrk="0" hangingPunct="1">
              <a:lnSpc>
                <a:spcPct val="100000"/>
              </a:lnSpc>
              <a:spcBef>
                <a:spcPts val="0"/>
              </a:spcBef>
              <a:spcAft>
                <a:spcPct val="15000"/>
              </a:spcAft>
              <a:buClr>
                <a:srgbClr val="000000"/>
              </a:buClr>
              <a:buSzTx/>
              <a:buFontTx/>
              <a:buNone/>
              <a:tabLst>
                <a:tab pos="914400" algn="l"/>
                <a:tab pos="7315200" algn="r"/>
              </a:tabLst>
              <a:defRPr/>
            </a:pPr>
            <a:r>
              <a:rPr kumimoji="0" lang="ko-KR" altLang="en-US"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인증 및 접근 제어</a:t>
            </a:r>
          </a:p>
        </p:txBody>
      </p:sp>
      <p:pic>
        <p:nvPicPr>
          <p:cNvPr id="26649"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075" y="2516188"/>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ext Box 24"/>
          <p:cNvSpPr txBox="1">
            <a:spLocks noChangeArrowheads="1"/>
          </p:cNvSpPr>
          <p:nvPr/>
        </p:nvSpPr>
        <p:spPr bwMode="auto">
          <a:xfrm>
            <a:off x="1249364" y="2541589"/>
            <a:ext cx="11509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i="0" u="none" strike="noStrike" kern="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SSL </a:t>
            </a:r>
            <a:r>
              <a:rPr kumimoji="1" lang="ko-KR" altLang="en-US" sz="1200" b="1" i="0" u="none" strike="noStrike" kern="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전송 계층</a:t>
            </a:r>
          </a:p>
        </p:txBody>
      </p:sp>
      <p:pic>
        <p:nvPicPr>
          <p:cNvPr id="26651"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2388" y="2960688"/>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 Box 26"/>
          <p:cNvSpPr txBox="1">
            <a:spLocks noChangeArrowheads="1"/>
          </p:cNvSpPr>
          <p:nvPr/>
        </p:nvSpPr>
        <p:spPr bwMode="auto">
          <a:xfrm>
            <a:off x="1447800" y="2986089"/>
            <a:ext cx="14430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1" i="0" u="none" strike="noStrike" kern="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WS-S </a:t>
            </a:r>
            <a:r>
              <a:rPr kumimoji="1" lang="ko-KR" altLang="en-US" sz="1200" b="1" i="0" u="none" strike="noStrike" kern="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데이터 레벨</a:t>
            </a:r>
          </a:p>
        </p:txBody>
      </p:sp>
      <p:sp>
        <p:nvSpPr>
          <p:cNvPr id="60" name="Text Box 27"/>
          <p:cNvSpPr txBox="1">
            <a:spLocks noChangeArrowheads="1"/>
          </p:cNvSpPr>
          <p:nvPr/>
        </p:nvSpPr>
        <p:spPr bwMode="auto">
          <a:xfrm>
            <a:off x="4995864" y="2576514"/>
            <a:ext cx="1404937" cy="422275"/>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ct val="15000"/>
              </a:spcAft>
              <a:buClr>
                <a:srgbClr val="000000"/>
              </a:buClr>
              <a:buSzTx/>
              <a:buFontTx/>
              <a:buNone/>
              <a:tabLst>
                <a:tab pos="914400" algn="l"/>
                <a:tab pos="7315200" algn="r"/>
              </a:tabLst>
              <a:defRPr/>
            </a:pPr>
            <a:r>
              <a:rPr kumimoji="0" lang="ko-KR" altLang="en-US"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 무결성 체크</a:t>
            </a:r>
          </a:p>
          <a:p>
            <a:pPr marL="0" marR="0" lvl="0" indent="0" algn="l" defTabSz="914400" rtl="0" eaLnBrk="1" fontAlgn="auto" latinLnBrk="0" hangingPunct="1">
              <a:lnSpc>
                <a:spcPct val="100000"/>
              </a:lnSpc>
              <a:spcBef>
                <a:spcPts val="0"/>
              </a:spcBef>
              <a:spcAft>
                <a:spcPct val="15000"/>
              </a:spcAft>
              <a:buClr>
                <a:srgbClr val="000000"/>
              </a:buClr>
              <a:buSzTx/>
              <a:buFontTx/>
              <a:buNone/>
              <a:tabLst>
                <a:tab pos="914400" algn="l"/>
                <a:tab pos="7315200" algn="r"/>
              </a:tabLst>
              <a:defRPr/>
            </a:pPr>
            <a:r>
              <a:rPr kumimoji="0" lang="en-US" altLang="ko-KR"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전자 서명 확인</a:t>
            </a:r>
            <a:r>
              <a:rPr kumimoji="0" lang="en-US" altLang="ko-KR" sz="1000" b="1"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p:txBody>
      </p:sp>
      <p:pic>
        <p:nvPicPr>
          <p:cNvPr id="26654" name="Picture 28" descr="certificat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8538" y="2611438"/>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5" name="Picture 29" descr="ke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62476" y="2620963"/>
            <a:ext cx="3476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6" name="Picture 30" descr="1244799154_o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8738" y="26447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7" name="Picture 32" descr="databas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4526" y="5127626"/>
            <a:ext cx="8286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8" name="Picture 33" descr="peopl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2700" y="52197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9" name="Picture 34" descr="XI52+7199+pre-production+perspective+top+Large.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340226" y="3398838"/>
            <a:ext cx="13112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648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12FEB5F-3D5A-4D91-B3DC-116FF2D86D08}"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30723" name="Rectangle 2"/>
          <p:cNvSpPr>
            <a:spLocks noGrp="1" noChangeArrowheads="1"/>
          </p:cNvSpPr>
          <p:nvPr>
            <p:ph type="title"/>
          </p:nvPr>
        </p:nvSpPr>
        <p:spPr/>
        <p:txBody>
          <a:bodyPr/>
          <a:lstStyle/>
          <a:p>
            <a:pPr eaLnBrk="1" hangingPunct="1">
              <a:defRPr/>
            </a:pPr>
            <a:r>
              <a:rPr lang="en-US" altLang="ko-KR" dirty="0">
                <a:solidFill>
                  <a:schemeClr val="tx1"/>
                </a:solidFill>
                <a:latin typeface="+mn-ea"/>
                <a:ea typeface="+mn-ea"/>
              </a:rPr>
              <a:t>XML </a:t>
            </a:r>
            <a:r>
              <a:rPr lang="ko-KR" altLang="en-US" dirty="0">
                <a:solidFill>
                  <a:schemeClr val="tx1"/>
                </a:solidFill>
                <a:latin typeface="+mn-ea"/>
                <a:ea typeface="+mn-ea"/>
              </a:rPr>
              <a:t>처리 가속 기능 제공</a:t>
            </a:r>
            <a:endParaRPr lang="en-US" altLang="ko-KR" dirty="0">
              <a:solidFill>
                <a:schemeClr val="tx1"/>
              </a:solidFill>
              <a:latin typeface="+mn-ea"/>
              <a:ea typeface="+mn-ea"/>
            </a:endParaRPr>
          </a:p>
        </p:txBody>
      </p:sp>
      <p:sp>
        <p:nvSpPr>
          <p:cNvPr id="30724"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30725" name="Text Box 28"/>
          <p:cNvSpPr txBox="1">
            <a:spLocks noChangeArrowheads="1"/>
          </p:cNvSpPr>
          <p:nvPr/>
        </p:nvSpPr>
        <p:spPr bwMode="auto">
          <a:xfrm>
            <a:off x="3946525" y="2947988"/>
            <a:ext cx="2089150" cy="284162"/>
          </a:xfrm>
          <a:prstGeom prst="rect">
            <a:avLst/>
          </a:prstGeom>
          <a:gradFill rotWithShape="1">
            <a:gsLst>
              <a:gs pos="0">
                <a:srgbClr val="FFFFFF"/>
              </a:gs>
              <a:gs pos="100000">
                <a:srgbClr val="E6FAE8"/>
              </a:gs>
            </a:gsLst>
            <a:lin ang="5400000" scaled="1"/>
          </a:gradFill>
          <a:ln w="9525" algn="ctr">
            <a:solidFill>
              <a:srgbClr val="C0C0C0"/>
            </a:solidFill>
            <a:miter lim="800000"/>
            <a:headEnd/>
            <a:tailEnd/>
          </a:ln>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r>
              <a:rPr kumimoji="1" lang="ko-KR" altLang="en-US"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형식 검증</a:t>
            </a:r>
            <a:r>
              <a:rPr kumimoji="1" lang="en-US" altLang="ko-KR"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(XSD)</a:t>
            </a:r>
          </a:p>
        </p:txBody>
      </p:sp>
      <p:sp>
        <p:nvSpPr>
          <p:cNvPr id="30726" name="Text Box 29"/>
          <p:cNvSpPr txBox="1">
            <a:spLocks noChangeArrowheads="1"/>
          </p:cNvSpPr>
          <p:nvPr/>
        </p:nvSpPr>
        <p:spPr bwMode="auto">
          <a:xfrm>
            <a:off x="3946525" y="3322638"/>
            <a:ext cx="2089150" cy="284162"/>
          </a:xfrm>
          <a:prstGeom prst="rect">
            <a:avLst/>
          </a:prstGeom>
          <a:gradFill rotWithShape="1">
            <a:gsLst>
              <a:gs pos="0">
                <a:srgbClr val="FFFFFF"/>
              </a:gs>
              <a:gs pos="100000">
                <a:srgbClr val="E6FAE8"/>
              </a:gs>
            </a:gsLst>
            <a:lin ang="5400000" scaled="1"/>
          </a:gradFill>
          <a:ln w="9525" algn="ctr">
            <a:solidFill>
              <a:srgbClr val="C0C0C0"/>
            </a:solidFill>
            <a:miter lim="800000"/>
            <a:headEnd/>
            <a:tailEnd/>
          </a:ln>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100" b="1" i="0" u="none" strike="noStrike" kern="1200" cap="none" spc="0" normalizeH="0" baseline="0" noProof="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r>
              <a:rPr kumimoji="1" lang="ko-KR" altLang="en-US" sz="1100" b="1" i="0" u="none" strike="noStrike" kern="1200" cap="none" spc="0" normalizeH="0" baseline="0" noProof="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내용 검증</a:t>
            </a:r>
            <a:r>
              <a:rPr kumimoji="1" lang="en-US" altLang="ko-KR" sz="1100" b="1" i="0" u="none" strike="noStrike" kern="1200" cap="none" spc="0" normalizeH="0" baseline="0" noProof="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(XSLT)</a:t>
            </a:r>
            <a:endParaRPr kumimoji="1" lang="ko-KR" altLang="en-US" sz="1100" b="1" i="0" u="none" strike="noStrike" kern="1200" cap="none" spc="0" normalizeH="0" baseline="0" noProof="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727" name="Text Box 30"/>
          <p:cNvSpPr txBox="1">
            <a:spLocks noChangeArrowheads="1"/>
          </p:cNvSpPr>
          <p:nvPr/>
        </p:nvSpPr>
        <p:spPr bwMode="auto">
          <a:xfrm>
            <a:off x="3946525" y="3694113"/>
            <a:ext cx="2089150" cy="284162"/>
          </a:xfrm>
          <a:prstGeom prst="rect">
            <a:avLst/>
          </a:prstGeom>
          <a:gradFill rotWithShape="1">
            <a:gsLst>
              <a:gs pos="0">
                <a:srgbClr val="FFFFFF"/>
              </a:gs>
              <a:gs pos="100000">
                <a:srgbClr val="E6FAE8"/>
              </a:gs>
            </a:gsLst>
            <a:lin ang="5400000" scaled="1"/>
          </a:gradFill>
          <a:ln w="9525" algn="ctr">
            <a:solidFill>
              <a:srgbClr val="C0C0C0"/>
            </a:solidFill>
            <a:miter lim="800000"/>
            <a:headEnd/>
            <a:tailEnd/>
          </a:ln>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100" b="1" i="0" u="none" strike="noStrike" kern="1200" cap="none" spc="0" normalizeH="0" baseline="0" noProof="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r>
              <a:rPr kumimoji="1" lang="ko-KR" altLang="en-US" sz="1100" b="1" i="0" u="none" strike="noStrike" kern="1200" cap="none" spc="0" normalizeH="0" baseline="0" noProof="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변환</a:t>
            </a:r>
            <a:r>
              <a:rPr kumimoji="1" lang="en-US" altLang="ko-KR" sz="1100" b="1" i="0" u="none" strike="noStrike" kern="1200" cap="none" spc="0" normalizeH="0" baseline="0" noProof="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(XSLT)</a:t>
            </a:r>
            <a:endParaRPr kumimoji="1" lang="ko-KR" altLang="en-US" sz="1100" b="1" i="0" u="none" strike="noStrike" kern="1200" cap="none" spc="0" normalizeH="0" baseline="0" noProof="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728" name="Text Box 45"/>
          <p:cNvSpPr txBox="1">
            <a:spLocks noChangeArrowheads="1"/>
          </p:cNvSpPr>
          <p:nvPr/>
        </p:nvSpPr>
        <p:spPr bwMode="auto">
          <a:xfrm>
            <a:off x="1127126" y="1817689"/>
            <a:ext cx="11525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요청자</a:t>
            </a:r>
          </a:p>
        </p:txBody>
      </p:sp>
      <p:sp>
        <p:nvSpPr>
          <p:cNvPr id="30729" name="Text Box 46"/>
          <p:cNvSpPr txBox="1">
            <a:spLocks noChangeArrowheads="1"/>
          </p:cNvSpPr>
          <p:nvPr/>
        </p:nvSpPr>
        <p:spPr bwMode="auto">
          <a:xfrm>
            <a:off x="7200901" y="1816100"/>
            <a:ext cx="1152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제공자</a:t>
            </a:r>
          </a:p>
        </p:txBody>
      </p:sp>
      <p:pic>
        <p:nvPicPr>
          <p:cNvPr id="28682" name="Picture 41" descr="C:\Users\agrohman\Documents\DataPower\Sales\Graphics\DataPower_9005_series\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464" y="2481263"/>
            <a:ext cx="218757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Rectangle 4"/>
          <p:cNvSpPr>
            <a:spLocks noChangeArrowheads="1"/>
          </p:cNvSpPr>
          <p:nvPr/>
        </p:nvSpPr>
        <p:spPr bwMode="gray">
          <a:xfrm>
            <a:off x="609601" y="4525964"/>
            <a:ext cx="8640763"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marL="180975" indent="-18097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en-US" altLang="ko-KR"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처리와 관련된 각종 타스크</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를 기존 애플리케이션으로부터 </a:t>
            </a:r>
            <a:r>
              <a:rPr kumimoji="0" lang="en-US" altLang="ko-KR"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Off-load,</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고성능 처리</a:t>
            </a:r>
            <a:endPar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네트워크 스피드에 준하는</a:t>
            </a:r>
            <a:r>
              <a:rPr kumimoji="0" lang="en-US" altLang="ko-KR"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(Wirespeed)</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en-US" altLang="ko-KR"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 Schema </a:t>
            </a: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검증</a:t>
            </a:r>
            <a:r>
              <a:rPr kumimoji="0" lang="en-US" altLang="ko-KR"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(Validation), XSLT, XPath </a:t>
            </a: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프로세싱</a:t>
            </a:r>
            <a:r>
              <a:rPr kumimoji="0" lang="en-US" altLang="ko-KR"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XML </a:t>
            </a: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압축</a:t>
            </a:r>
            <a:r>
              <a:rPr kumimoji="0" lang="en-US" altLang="ko-KR"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캐싱</a:t>
            </a:r>
          </a:p>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en-US" altLang="ko-KR"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데이터에 대한 네트워크 상 </a:t>
            </a:r>
            <a:r>
              <a:rPr kumimoji="0" lang="en-US" altLang="ko-KR"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Proxy/Gateway</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모드 또는 </a:t>
            </a:r>
            <a:r>
              <a:rPr kumimoji="0" lang="en-US" altLang="ko-KR"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처럼 호출하는 </a:t>
            </a:r>
            <a:r>
              <a:rPr kumimoji="0" lang="en-US" altLang="ko-KR"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Co-processor</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모드 지원</a:t>
            </a:r>
          </a:p>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필요 개발 시 업계 표준 </a:t>
            </a:r>
            <a:r>
              <a:rPr kumimoji="0" lang="en-US" altLang="ko-KR"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IDE</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인 </a:t>
            </a:r>
            <a:r>
              <a:rPr kumimoji="0" lang="en-US" altLang="ko-KR"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Eclipse, XML Spy, Oxygen </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등에 대한 플러그인 지원</a:t>
            </a:r>
          </a:p>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en-US" altLang="ko-KR"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Secured Socket Layer(SSL) </a:t>
            </a: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가속</a:t>
            </a:r>
            <a:r>
              <a:rPr kumimoji="0" lang="ko-KR" altLang="en-US" sz="13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기능 지원</a:t>
            </a:r>
          </a:p>
        </p:txBody>
      </p:sp>
      <p:sp>
        <p:nvSpPr>
          <p:cNvPr id="30732" name="Rectangle 2"/>
          <p:cNvSpPr txBox="1">
            <a:spLocks noChangeArrowheads="1"/>
          </p:cNvSpPr>
          <p:nvPr/>
        </p:nvSpPr>
        <p:spPr bwMode="auto">
          <a:xfrm>
            <a:off x="646113" y="995363"/>
            <a:ext cx="8604250" cy="23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just" defTabSz="914400" rtl="0" eaLnBrk="1" fontAlgn="base" latinLnBrk="0" hangingPunct="1">
              <a:lnSpc>
                <a:spcPct val="110000"/>
              </a:lnSpc>
              <a:spcBef>
                <a:spcPct val="30000"/>
              </a:spcBef>
              <a:spcAft>
                <a:spcPct val="0"/>
              </a:spcAft>
              <a:buClrTx/>
              <a:buSzTx/>
              <a:buFont typeface="Wingdings" panose="05000000000000000000" pitchFamily="2" charset="2"/>
              <a:buNone/>
              <a:tabLst/>
              <a:defRPr/>
            </a:pP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의 파싱</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탐색</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변환 부하</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스키마 검증을</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위임 받아 전담 처리하는 강력한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처리 가속기능을 제공</a:t>
            </a:r>
          </a:p>
        </p:txBody>
      </p:sp>
      <p:sp>
        <p:nvSpPr>
          <p:cNvPr id="30733" name="AutoShape 64"/>
          <p:cNvSpPr>
            <a:spLocks noChangeArrowheads="1"/>
          </p:cNvSpPr>
          <p:nvPr/>
        </p:nvSpPr>
        <p:spPr bwMode="auto">
          <a:xfrm>
            <a:off x="1203325" y="2332038"/>
            <a:ext cx="800100" cy="857250"/>
          </a:xfrm>
          <a:prstGeom prst="foldedCorner">
            <a:avLst>
              <a:gd name="adj" fmla="val 12500"/>
            </a:avLst>
          </a:prstGeom>
          <a:solidFill>
            <a:srgbClr val="FFFFFF"/>
          </a:solidFill>
          <a:ln w="0">
            <a:solidFill>
              <a:srgbClr val="969696"/>
            </a:solidFill>
            <a:round/>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Invalid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데이터</a:t>
            </a:r>
          </a:p>
        </p:txBody>
      </p:sp>
      <p:sp>
        <p:nvSpPr>
          <p:cNvPr id="30734" name="Text Box 67"/>
          <p:cNvSpPr txBox="1">
            <a:spLocks noChangeArrowheads="1"/>
          </p:cNvSpPr>
          <p:nvPr/>
        </p:nvSpPr>
        <p:spPr bwMode="auto">
          <a:xfrm>
            <a:off x="6618288" y="2570163"/>
            <a:ext cx="1014412" cy="406400"/>
          </a:xfrm>
          <a:prstGeom prst="rect">
            <a:avLst/>
          </a:prstGeom>
          <a:solidFill>
            <a:schemeClr val="bg1"/>
          </a:solidFill>
          <a:ln w="9525">
            <a:solidFill>
              <a:srgbClr val="969696"/>
            </a:solidFill>
            <a:miter lim="800000"/>
            <a:headEnd/>
            <a:tailEnd/>
          </a:ln>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Backend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a:t>
            </a:r>
          </a:p>
        </p:txBody>
      </p:sp>
      <p:sp>
        <p:nvSpPr>
          <p:cNvPr id="30735" name="Cloud"/>
          <p:cNvSpPr>
            <a:spLocks noChangeAspect="1" noEditPoints="1" noChangeArrowheads="1"/>
          </p:cNvSpPr>
          <p:nvPr/>
        </p:nvSpPr>
        <p:spPr bwMode="auto">
          <a:xfrm>
            <a:off x="2370139" y="2332038"/>
            <a:ext cx="1209675" cy="9445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736" name="Line 69"/>
          <p:cNvSpPr>
            <a:spLocks noChangeShapeType="1"/>
          </p:cNvSpPr>
          <p:nvPr/>
        </p:nvSpPr>
        <p:spPr bwMode="auto">
          <a:xfrm flipV="1">
            <a:off x="2060575" y="2751139"/>
            <a:ext cx="236538" cy="158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737" name="Line 70"/>
          <p:cNvSpPr>
            <a:spLocks noChangeShapeType="1"/>
          </p:cNvSpPr>
          <p:nvPr/>
        </p:nvSpPr>
        <p:spPr bwMode="auto">
          <a:xfrm flipV="1">
            <a:off x="3643314" y="2971800"/>
            <a:ext cx="236537" cy="1588"/>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738" name="Line 72"/>
          <p:cNvSpPr>
            <a:spLocks noChangeShapeType="1"/>
          </p:cNvSpPr>
          <p:nvPr/>
        </p:nvSpPr>
        <p:spPr bwMode="auto">
          <a:xfrm flipV="1">
            <a:off x="6324600" y="2773364"/>
            <a:ext cx="236538" cy="158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28691" name="Picture 73" descr="p5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9714" y="2355850"/>
            <a:ext cx="427037"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0" name="AutoShape 88"/>
          <p:cNvSpPr>
            <a:spLocks noChangeArrowheads="1"/>
          </p:cNvSpPr>
          <p:nvPr/>
        </p:nvSpPr>
        <p:spPr bwMode="auto">
          <a:xfrm>
            <a:off x="5537200" y="2093914"/>
            <a:ext cx="539750" cy="439737"/>
          </a:xfrm>
          <a:prstGeom prst="foldedCorner">
            <a:avLst>
              <a:gd name="adj" fmla="val 12500"/>
            </a:avLst>
          </a:prstGeom>
          <a:solidFill>
            <a:srgbClr val="FFFFFF"/>
          </a:solidFill>
          <a:ln w="0">
            <a:solidFill>
              <a:srgbClr val="969696"/>
            </a:solidFill>
            <a:round/>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Schema</a:t>
            </a:r>
          </a:p>
        </p:txBody>
      </p:sp>
      <p:sp>
        <p:nvSpPr>
          <p:cNvPr id="30741" name="AutoShape 74"/>
          <p:cNvSpPr>
            <a:spLocks noChangeArrowheads="1"/>
          </p:cNvSpPr>
          <p:nvPr/>
        </p:nvSpPr>
        <p:spPr bwMode="auto">
          <a:xfrm>
            <a:off x="1362075" y="2971800"/>
            <a:ext cx="800100" cy="857250"/>
          </a:xfrm>
          <a:prstGeom prst="foldedCorner">
            <a:avLst>
              <a:gd name="adj" fmla="val 12500"/>
            </a:avLst>
          </a:prstGeom>
          <a:solidFill>
            <a:srgbClr val="FFFFFF"/>
          </a:solidFill>
          <a:ln w="0">
            <a:solidFill>
              <a:srgbClr val="969696"/>
            </a:solidFill>
            <a:round/>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Valid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데이터</a:t>
            </a:r>
          </a:p>
        </p:txBody>
      </p:sp>
      <p:sp>
        <p:nvSpPr>
          <p:cNvPr id="30742" name="Cloud"/>
          <p:cNvSpPr>
            <a:spLocks noChangeAspect="1" noEditPoints="1" noChangeArrowheads="1"/>
          </p:cNvSpPr>
          <p:nvPr/>
        </p:nvSpPr>
        <p:spPr bwMode="auto">
          <a:xfrm>
            <a:off x="2528889" y="2971801"/>
            <a:ext cx="1209675" cy="9445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743" name="Line 79"/>
          <p:cNvSpPr>
            <a:spLocks noChangeShapeType="1"/>
          </p:cNvSpPr>
          <p:nvPr/>
        </p:nvSpPr>
        <p:spPr bwMode="auto">
          <a:xfrm flipV="1">
            <a:off x="2219325" y="3390900"/>
            <a:ext cx="236538" cy="1588"/>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744" name="AutoShape 85"/>
          <p:cNvSpPr>
            <a:spLocks noChangeArrowheads="1"/>
          </p:cNvSpPr>
          <p:nvPr/>
        </p:nvSpPr>
        <p:spPr bwMode="auto">
          <a:xfrm>
            <a:off x="3463925" y="2122488"/>
            <a:ext cx="666750" cy="6667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364474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E55B17-0EF9-459F-B558-CC3BE300BBD2}"/>
              </a:ext>
            </a:extLst>
          </p:cNvPr>
          <p:cNvSpPr/>
          <p:nvPr/>
        </p:nvSpPr>
        <p:spPr bwMode="auto">
          <a:xfrm>
            <a:off x="2774547" y="5306144"/>
            <a:ext cx="5176677" cy="1193132"/>
          </a:xfrm>
          <a:prstGeom prst="rect">
            <a:avLst/>
          </a:prstGeom>
          <a:solidFill>
            <a:schemeClr val="tx2">
              <a:lumMod val="20000"/>
              <a:lumOff val="80000"/>
            </a:schemeClr>
          </a:solidFill>
          <a:ln>
            <a:solidFill>
              <a:schemeClr val="tx2"/>
            </a:solidFill>
          </a:ln>
          <a:effectLst/>
          <a:extLst/>
        </p:spPr>
        <p:txBody>
          <a:bodyPr vert="horz" wrap="none" lIns="91440" tIns="45720" rIns="91440" bIns="45720" numCol="1" rtlCol="0" anchor="ctr" anchorCtr="0" compatLnSpc="1">
            <a:prstTxWarp prst="textNoShape">
              <a:avLst/>
            </a:prstTxWarp>
          </a:bodyPr>
          <a:lstStyle/>
          <a:p>
            <a:pPr marL="88900" marR="0" lvl="0" indent="-88900" algn="ctr" defTabSz="914400" rtl="0" eaLnBrk="1" fontAlgn="base" latinLnBrk="0" hangingPunct="1">
              <a:lnSpc>
                <a:spcPct val="100000"/>
              </a:lnSpc>
              <a:spcBef>
                <a:spcPct val="20000"/>
              </a:spcBef>
              <a:spcAft>
                <a:spcPct val="0"/>
              </a:spcAft>
              <a:buClr>
                <a:srgbClr val="5F5F5F"/>
              </a:buClr>
              <a:buSzTx/>
              <a:buFont typeface="Wingdings" panose="05000000000000000000" pitchFamily="2" charset="2"/>
              <a:buChar char=""/>
              <a:tabLst>
                <a:tab pos="1438275" algn="l"/>
              </a:tabLst>
              <a:defRPr/>
            </a:pPr>
            <a:endParaRPr kumimoji="1" lang="ko-KR" altLang="en-US" sz="11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pic>
        <p:nvPicPr>
          <p:cNvPr id="4" name="Picture 20">
            <a:extLst>
              <a:ext uri="{FF2B5EF4-FFF2-40B4-BE49-F238E27FC236}">
                <a16:creationId xmlns:a16="http://schemas.microsoft.com/office/drawing/2014/main" id="{B86A18EA-169F-4DE1-9EB9-B248D3970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634" y="2741912"/>
            <a:ext cx="23082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5">
            <a:extLst>
              <a:ext uri="{FF2B5EF4-FFF2-40B4-BE49-F238E27FC236}">
                <a16:creationId xmlns:a16="http://schemas.microsoft.com/office/drawing/2014/main" id="{C4CFCB7E-26BF-47F9-9EE8-8E135EC1AD26}"/>
              </a:ext>
            </a:extLst>
          </p:cNvPr>
          <p:cNvSpPr>
            <a:spLocks noChangeShapeType="1"/>
          </p:cNvSpPr>
          <p:nvPr/>
        </p:nvSpPr>
        <p:spPr bwMode="auto">
          <a:xfrm flipV="1">
            <a:off x="6467072" y="2959399"/>
            <a:ext cx="604837" cy="1588"/>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a:endParaRPr>
          </a:p>
        </p:txBody>
      </p:sp>
      <p:sp>
        <p:nvSpPr>
          <p:cNvPr id="6" name="Text Box 110">
            <a:extLst>
              <a:ext uri="{FF2B5EF4-FFF2-40B4-BE49-F238E27FC236}">
                <a16:creationId xmlns:a16="http://schemas.microsoft.com/office/drawing/2014/main" id="{ADEFFFBB-C9C9-4E3D-86C5-BE19D26DA861}"/>
              </a:ext>
            </a:extLst>
          </p:cNvPr>
          <p:cNvSpPr txBox="1">
            <a:spLocks noChangeArrowheads="1"/>
          </p:cNvSpPr>
          <p:nvPr/>
        </p:nvSpPr>
        <p:spPr bwMode="gray">
          <a:xfrm>
            <a:off x="4328709" y="3230467"/>
            <a:ext cx="210343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marL="187325" indent="-18732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Cryptographic </a:t>
            </a: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가속칩 기반</a:t>
            </a:r>
            <a:endPar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SSL </a:t>
            </a: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처리 성능 극대화</a:t>
            </a:r>
          </a:p>
        </p:txBody>
      </p:sp>
      <p:sp>
        <p:nvSpPr>
          <p:cNvPr id="7" name="Line 114">
            <a:extLst>
              <a:ext uri="{FF2B5EF4-FFF2-40B4-BE49-F238E27FC236}">
                <a16:creationId xmlns:a16="http://schemas.microsoft.com/office/drawing/2014/main" id="{6941136F-014E-4FA4-A421-222AD9B4E0DB}"/>
              </a:ext>
            </a:extLst>
          </p:cNvPr>
          <p:cNvSpPr>
            <a:spLocks noChangeShapeType="1"/>
          </p:cNvSpPr>
          <p:nvPr/>
        </p:nvSpPr>
        <p:spPr bwMode="auto">
          <a:xfrm>
            <a:off x="3798484" y="2887962"/>
            <a:ext cx="327025"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a:endParaRPr>
          </a:p>
        </p:txBody>
      </p:sp>
      <p:grpSp>
        <p:nvGrpSpPr>
          <p:cNvPr id="8" name="Group 2">
            <a:extLst>
              <a:ext uri="{FF2B5EF4-FFF2-40B4-BE49-F238E27FC236}">
                <a16:creationId xmlns:a16="http://schemas.microsoft.com/office/drawing/2014/main" id="{F40B55D6-84FD-430D-9D85-CBEB6A2B076E}"/>
              </a:ext>
            </a:extLst>
          </p:cNvPr>
          <p:cNvGrpSpPr>
            <a:grpSpLocks/>
          </p:cNvGrpSpPr>
          <p:nvPr/>
        </p:nvGrpSpPr>
        <p:grpSpPr bwMode="auto">
          <a:xfrm>
            <a:off x="3598459" y="2197819"/>
            <a:ext cx="201613" cy="2682875"/>
            <a:chOff x="3565525" y="2331732"/>
            <a:chExt cx="201613" cy="2682693"/>
          </a:xfrm>
        </p:grpSpPr>
        <p:pic>
          <p:nvPicPr>
            <p:cNvPr id="9" name="Picture 11" descr="firewall">
              <a:extLst>
                <a:ext uri="{FF2B5EF4-FFF2-40B4-BE49-F238E27FC236}">
                  <a16:creationId xmlns:a16="http://schemas.microsoft.com/office/drawing/2014/main" id="{5931A4F8-6D5A-4A04-9F48-EEFC46FFF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25" y="2331732"/>
              <a:ext cx="201613"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firewall">
              <a:extLst>
                <a:ext uri="{FF2B5EF4-FFF2-40B4-BE49-F238E27FC236}">
                  <a16:creationId xmlns:a16="http://schemas.microsoft.com/office/drawing/2014/main" id="{DDAABD65-685F-4EA6-88C0-12E604C0F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25" y="3409463"/>
              <a:ext cx="201613"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
            <a:extLst>
              <a:ext uri="{FF2B5EF4-FFF2-40B4-BE49-F238E27FC236}">
                <a16:creationId xmlns:a16="http://schemas.microsoft.com/office/drawing/2014/main" id="{3030ED18-2C45-4A1F-8DA6-DD8349308BB5}"/>
              </a:ext>
            </a:extLst>
          </p:cNvPr>
          <p:cNvGrpSpPr>
            <a:grpSpLocks/>
          </p:cNvGrpSpPr>
          <p:nvPr/>
        </p:nvGrpSpPr>
        <p:grpSpPr bwMode="auto">
          <a:xfrm>
            <a:off x="6622647" y="2197819"/>
            <a:ext cx="204787" cy="2682875"/>
            <a:chOff x="6276975" y="2331732"/>
            <a:chExt cx="204853" cy="2682693"/>
          </a:xfrm>
        </p:grpSpPr>
        <p:pic>
          <p:nvPicPr>
            <p:cNvPr id="12" name="Picture 11" descr="firewall">
              <a:extLst>
                <a:ext uri="{FF2B5EF4-FFF2-40B4-BE49-F238E27FC236}">
                  <a16:creationId xmlns:a16="http://schemas.microsoft.com/office/drawing/2014/main" id="{558A3D87-63E5-41E9-B747-07A685EB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75" y="2331732"/>
              <a:ext cx="201613"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firewall">
              <a:extLst>
                <a:ext uri="{FF2B5EF4-FFF2-40B4-BE49-F238E27FC236}">
                  <a16:creationId xmlns:a16="http://schemas.microsoft.com/office/drawing/2014/main" id="{D3A0FA3C-1430-4041-A517-941CECC7E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215" y="3409463"/>
              <a:ext cx="201613"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4" descr="MC900432549[1]">
            <a:extLst>
              <a:ext uri="{FF2B5EF4-FFF2-40B4-BE49-F238E27FC236}">
                <a16:creationId xmlns:a16="http://schemas.microsoft.com/office/drawing/2014/main" id="{F740575A-847A-4E51-9163-8CC0EFA62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509" y="3777410"/>
            <a:ext cx="5048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5">
            <a:extLst>
              <a:ext uri="{FF2B5EF4-FFF2-40B4-BE49-F238E27FC236}">
                <a16:creationId xmlns:a16="http://schemas.microsoft.com/office/drawing/2014/main" id="{29A22AE5-CF96-4559-AD5B-1C91E3E501FF}"/>
              </a:ext>
            </a:extLst>
          </p:cNvPr>
          <p:cNvGrpSpPr>
            <a:grpSpLocks/>
          </p:cNvGrpSpPr>
          <p:nvPr/>
        </p:nvGrpSpPr>
        <p:grpSpPr bwMode="auto">
          <a:xfrm>
            <a:off x="3912784" y="3268567"/>
            <a:ext cx="393700" cy="357187"/>
            <a:chOff x="3551" y="2582"/>
            <a:chExt cx="334" cy="334"/>
          </a:xfrm>
        </p:grpSpPr>
        <p:sp>
          <p:nvSpPr>
            <p:cNvPr id="16" name="Oval 21">
              <a:extLst>
                <a:ext uri="{FF2B5EF4-FFF2-40B4-BE49-F238E27FC236}">
                  <a16:creationId xmlns:a16="http://schemas.microsoft.com/office/drawing/2014/main" id="{5F87490F-88DD-4387-9794-266CC6FFC726}"/>
                </a:ext>
              </a:extLst>
            </p:cNvPr>
            <p:cNvSpPr>
              <a:spLocks noChangeArrowheads="1"/>
            </p:cNvSpPr>
            <p:nvPr/>
          </p:nvSpPr>
          <p:spPr bwMode="auto">
            <a:xfrm>
              <a:off x="3551" y="2582"/>
              <a:ext cx="334" cy="334"/>
            </a:xfrm>
            <a:prstGeom prst="ellipse">
              <a:avLst/>
            </a:prstGeom>
            <a:solidFill>
              <a:srgbClr val="FFFFFF"/>
            </a:solidFill>
            <a:ln w="76200" cmpd="tri">
              <a:solidFill>
                <a:srgbClr val="800080"/>
              </a:solidFill>
              <a:round/>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662"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17" name="Picture 22" descr="C:\IBM\Icon Redesign\pngs_business\ibm_icon_business_supplier_network_blu.png">
              <a:extLst>
                <a:ext uri="{FF2B5EF4-FFF2-40B4-BE49-F238E27FC236}">
                  <a16:creationId xmlns:a16="http://schemas.microsoft.com/office/drawing/2014/main" id="{532BA1D6-AF45-4F91-B82C-E51827E62A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7" y="2631"/>
              <a:ext cx="235"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Picture 16" descr="ANd9GcSM4vWSGsZBF13h12yQjZw_IoOj6q11xwzAXQUnRdKYv-sIngUK4A">
            <a:extLst>
              <a:ext uri="{FF2B5EF4-FFF2-40B4-BE49-F238E27FC236}">
                <a16:creationId xmlns:a16="http://schemas.microsoft.com/office/drawing/2014/main" id="{7A6B6422-35A7-41CC-8059-B6C172F723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1509" y="4353474"/>
            <a:ext cx="5143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10">
            <a:extLst>
              <a:ext uri="{FF2B5EF4-FFF2-40B4-BE49-F238E27FC236}">
                <a16:creationId xmlns:a16="http://schemas.microsoft.com/office/drawing/2014/main" id="{6504600F-7769-4251-8184-B1065BB8796C}"/>
              </a:ext>
            </a:extLst>
          </p:cNvPr>
          <p:cNvSpPr txBox="1">
            <a:spLocks noChangeArrowheads="1"/>
          </p:cNvSpPr>
          <p:nvPr/>
        </p:nvSpPr>
        <p:spPr bwMode="gray">
          <a:xfrm>
            <a:off x="4328709" y="3805985"/>
            <a:ext cx="2246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marL="187325" indent="-18732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트래픽 제어 백엔드 서버 보호</a:t>
            </a:r>
            <a:endPar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지능형 부하 분산 알고리즘</a:t>
            </a:r>
            <a:endPar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 name="Text Box 110">
            <a:extLst>
              <a:ext uri="{FF2B5EF4-FFF2-40B4-BE49-F238E27FC236}">
                <a16:creationId xmlns:a16="http://schemas.microsoft.com/office/drawing/2014/main" id="{739F8E81-339A-4B8D-BFFA-C7AC9761ABF5}"/>
              </a:ext>
            </a:extLst>
          </p:cNvPr>
          <p:cNvSpPr txBox="1">
            <a:spLocks noChangeArrowheads="1"/>
          </p:cNvSpPr>
          <p:nvPr/>
        </p:nvSpPr>
        <p:spPr bwMode="gray">
          <a:xfrm>
            <a:off x="4328709" y="4386811"/>
            <a:ext cx="256702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marL="187325" indent="-18732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정적</a:t>
            </a:r>
            <a:r>
              <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동적 리소스 메모리 캐싱으로</a:t>
            </a:r>
            <a:endPar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응답속도 단축</a:t>
            </a:r>
          </a:p>
        </p:txBody>
      </p:sp>
      <p:grpSp>
        <p:nvGrpSpPr>
          <p:cNvPr id="21" name="Group 50">
            <a:extLst>
              <a:ext uri="{FF2B5EF4-FFF2-40B4-BE49-F238E27FC236}">
                <a16:creationId xmlns:a16="http://schemas.microsoft.com/office/drawing/2014/main" id="{C31C73D8-DF70-45DA-905F-F074E2A061EB}"/>
              </a:ext>
            </a:extLst>
          </p:cNvPr>
          <p:cNvGrpSpPr>
            <a:grpSpLocks/>
          </p:cNvGrpSpPr>
          <p:nvPr/>
        </p:nvGrpSpPr>
        <p:grpSpPr bwMode="auto">
          <a:xfrm>
            <a:off x="1287059" y="2322812"/>
            <a:ext cx="665163" cy="665162"/>
            <a:chOff x="1462584" y="3284984"/>
            <a:chExt cx="720000" cy="720000"/>
          </a:xfrm>
        </p:grpSpPr>
        <p:sp>
          <p:nvSpPr>
            <p:cNvPr id="22" name="Oval 21">
              <a:extLst>
                <a:ext uri="{FF2B5EF4-FFF2-40B4-BE49-F238E27FC236}">
                  <a16:creationId xmlns:a16="http://schemas.microsoft.com/office/drawing/2014/main" id="{EE02C3E0-7E41-4C3E-8A26-8F3AE673B23B}"/>
                </a:ext>
              </a:extLst>
            </p:cNvPr>
            <p:cNvSpPr>
              <a:spLocks noChangeArrowheads="1"/>
            </p:cNvSpPr>
            <p:nvPr/>
          </p:nvSpPr>
          <p:spPr bwMode="auto">
            <a:xfrm>
              <a:off x="1462584" y="3284984"/>
              <a:ext cx="720000" cy="7200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altLang="ko-KR" sz="2031"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23" name="Picture 18" descr="Mobile01.png">
              <a:extLst>
                <a:ext uri="{FF2B5EF4-FFF2-40B4-BE49-F238E27FC236}">
                  <a16:creationId xmlns:a16="http://schemas.microsoft.com/office/drawing/2014/main" id="{48DD0487-F527-4252-B63C-D5DE9CDA51F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12092" y="3429000"/>
              <a:ext cx="216000" cy="38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53">
            <a:extLst>
              <a:ext uri="{FF2B5EF4-FFF2-40B4-BE49-F238E27FC236}">
                <a16:creationId xmlns:a16="http://schemas.microsoft.com/office/drawing/2014/main" id="{15AE06D2-D2D2-4180-B697-D694566EEFE3}"/>
              </a:ext>
            </a:extLst>
          </p:cNvPr>
          <p:cNvGrpSpPr>
            <a:grpSpLocks/>
          </p:cNvGrpSpPr>
          <p:nvPr/>
        </p:nvGrpSpPr>
        <p:grpSpPr bwMode="auto">
          <a:xfrm>
            <a:off x="1287059" y="3786487"/>
            <a:ext cx="665163" cy="663575"/>
            <a:chOff x="3093769" y="5466021"/>
            <a:chExt cx="914400" cy="914400"/>
          </a:xfrm>
        </p:grpSpPr>
        <p:sp>
          <p:nvSpPr>
            <p:cNvPr id="25" name="Oval 40">
              <a:extLst>
                <a:ext uri="{FF2B5EF4-FFF2-40B4-BE49-F238E27FC236}">
                  <a16:creationId xmlns:a16="http://schemas.microsoft.com/office/drawing/2014/main" id="{B865D642-BAEF-46FB-8DB5-4B48572FFED5}"/>
                </a:ext>
              </a:extLst>
            </p:cNvPr>
            <p:cNvSpPr>
              <a:spLocks noChangeArrowheads="1"/>
            </p:cNvSpPr>
            <p:nvPr/>
          </p:nvSpPr>
          <p:spPr bwMode="auto">
            <a:xfrm>
              <a:off x="3093769" y="5466021"/>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altLang="ko-KR" sz="2031"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26" name="Picture 31" descr="Mobile01.png">
              <a:extLst>
                <a:ext uri="{FF2B5EF4-FFF2-40B4-BE49-F238E27FC236}">
                  <a16:creationId xmlns:a16="http://schemas.microsoft.com/office/drawing/2014/main" id="{EA3D59E2-916B-413F-B554-14CB72F947F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6749" y="5780660"/>
              <a:ext cx="46016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7" name="Straight Arrow Connector 9">
            <a:extLst>
              <a:ext uri="{FF2B5EF4-FFF2-40B4-BE49-F238E27FC236}">
                <a16:creationId xmlns:a16="http://schemas.microsoft.com/office/drawing/2014/main" id="{993024E2-3B39-4C7B-A2A8-9DEF425F9756}"/>
              </a:ext>
            </a:extLst>
          </p:cNvPr>
          <p:cNvCxnSpPr>
            <a:cxnSpLocks noChangeShapeType="1"/>
            <a:stCxn id="25" idx="6"/>
          </p:cNvCxnSpPr>
          <p:nvPr/>
        </p:nvCxnSpPr>
        <p:spPr bwMode="auto">
          <a:xfrm flipV="1">
            <a:off x="1952222" y="2873674"/>
            <a:ext cx="1144587" cy="1244600"/>
          </a:xfrm>
          <a:prstGeom prst="bentConnector3">
            <a:avLst>
              <a:gd name="adj1" fmla="val 32750"/>
            </a:avLst>
          </a:prstGeom>
          <a:noFill/>
          <a:ln w="9525" algn="ctr">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9">
            <a:extLst>
              <a:ext uri="{FF2B5EF4-FFF2-40B4-BE49-F238E27FC236}">
                <a16:creationId xmlns:a16="http://schemas.microsoft.com/office/drawing/2014/main" id="{9AFE5247-3FC0-457F-B123-18AD359ACC56}"/>
              </a:ext>
            </a:extLst>
          </p:cNvPr>
          <p:cNvCxnSpPr>
            <a:cxnSpLocks noChangeShapeType="1"/>
            <a:stCxn id="22" idx="6"/>
          </p:cNvCxnSpPr>
          <p:nvPr/>
        </p:nvCxnSpPr>
        <p:spPr bwMode="auto">
          <a:xfrm>
            <a:off x="1952222" y="2656187"/>
            <a:ext cx="1144587" cy="217487"/>
          </a:xfrm>
          <a:prstGeom prst="bentConnector3">
            <a:avLst>
              <a:gd name="adj1" fmla="val 32750"/>
            </a:avLst>
          </a:prstGeom>
          <a:noFill/>
          <a:ln w="9525" algn="ctr">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Group 116">
            <a:extLst>
              <a:ext uri="{FF2B5EF4-FFF2-40B4-BE49-F238E27FC236}">
                <a16:creationId xmlns:a16="http://schemas.microsoft.com/office/drawing/2014/main" id="{4BDFF23C-9851-4745-8F95-BCB5FE9E1B1A}"/>
              </a:ext>
            </a:extLst>
          </p:cNvPr>
          <p:cNvGrpSpPr>
            <a:grpSpLocks/>
          </p:cNvGrpSpPr>
          <p:nvPr/>
        </p:nvGrpSpPr>
        <p:grpSpPr bwMode="auto">
          <a:xfrm>
            <a:off x="1287059" y="3054649"/>
            <a:ext cx="665163" cy="665163"/>
            <a:chOff x="1614984" y="3969140"/>
            <a:chExt cx="720000" cy="720000"/>
          </a:xfrm>
        </p:grpSpPr>
        <p:sp>
          <p:nvSpPr>
            <p:cNvPr id="30" name="Oval 44">
              <a:extLst>
                <a:ext uri="{FF2B5EF4-FFF2-40B4-BE49-F238E27FC236}">
                  <a16:creationId xmlns:a16="http://schemas.microsoft.com/office/drawing/2014/main" id="{C13BA56B-62BC-4F06-A96B-413B38E26190}"/>
                </a:ext>
              </a:extLst>
            </p:cNvPr>
            <p:cNvSpPr>
              <a:spLocks noChangeArrowheads="1"/>
            </p:cNvSpPr>
            <p:nvPr/>
          </p:nvSpPr>
          <p:spPr bwMode="auto">
            <a:xfrm>
              <a:off x="1614984" y="3969140"/>
              <a:ext cx="720000" cy="7200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altLang="ko-KR" sz="2031"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1" name="Picture 28" descr="Mobile01.png">
              <a:extLst>
                <a:ext uri="{FF2B5EF4-FFF2-40B4-BE49-F238E27FC236}">
                  <a16:creationId xmlns:a16="http://schemas.microsoft.com/office/drawing/2014/main" id="{5E1BA047-FC84-49FA-804B-5FEEA971E48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31515" y="4158217"/>
              <a:ext cx="472989" cy="35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2" name="Straight Arrow Connector 9">
            <a:extLst>
              <a:ext uri="{FF2B5EF4-FFF2-40B4-BE49-F238E27FC236}">
                <a16:creationId xmlns:a16="http://schemas.microsoft.com/office/drawing/2014/main" id="{94E3A163-BBBD-4A3D-AA3D-D6D4F3AEB523}"/>
              </a:ext>
            </a:extLst>
          </p:cNvPr>
          <p:cNvCxnSpPr>
            <a:cxnSpLocks noChangeShapeType="1"/>
            <a:stCxn id="30" idx="6"/>
          </p:cNvCxnSpPr>
          <p:nvPr/>
        </p:nvCxnSpPr>
        <p:spPr bwMode="auto">
          <a:xfrm flipV="1">
            <a:off x="1952222" y="2873674"/>
            <a:ext cx="1144587" cy="512763"/>
          </a:xfrm>
          <a:prstGeom prst="bentConnector3">
            <a:avLst>
              <a:gd name="adj1" fmla="val 32750"/>
            </a:avLst>
          </a:prstGeom>
          <a:noFill/>
          <a:ln w="9525" algn="ctr">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Cloud">
            <a:extLst>
              <a:ext uri="{FF2B5EF4-FFF2-40B4-BE49-F238E27FC236}">
                <a16:creationId xmlns:a16="http://schemas.microsoft.com/office/drawing/2014/main" id="{6257E9E6-5319-466F-84A8-7B8D5246D15C}"/>
              </a:ext>
            </a:extLst>
          </p:cNvPr>
          <p:cNvSpPr>
            <a:spLocks noChangeAspect="1" noEditPoints="1" noChangeArrowheads="1"/>
          </p:cNvSpPr>
          <p:nvPr/>
        </p:nvSpPr>
        <p:spPr bwMode="auto">
          <a:xfrm>
            <a:off x="2484034" y="2456162"/>
            <a:ext cx="1114425" cy="8683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a:endParaRPr>
          </a:p>
        </p:txBody>
      </p:sp>
      <p:pic>
        <p:nvPicPr>
          <p:cNvPr id="34" name="Picture 131" descr="1250591138_netscape">
            <a:extLst>
              <a:ext uri="{FF2B5EF4-FFF2-40B4-BE49-F238E27FC236}">
                <a16:creationId xmlns:a16="http://schemas.microsoft.com/office/drawing/2014/main" id="{21B6E0DA-075C-4440-A4D3-8623D87EBF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4547" y="2573637"/>
            <a:ext cx="56991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50">
            <a:extLst>
              <a:ext uri="{FF2B5EF4-FFF2-40B4-BE49-F238E27FC236}">
                <a16:creationId xmlns:a16="http://schemas.microsoft.com/office/drawing/2014/main" id="{54C0CB14-FC8E-4588-8152-11FC8E651ABA}"/>
              </a:ext>
            </a:extLst>
          </p:cNvPr>
          <p:cNvSpPr txBox="1">
            <a:spLocks noChangeArrowheads="1"/>
          </p:cNvSpPr>
          <p:nvPr/>
        </p:nvSpPr>
        <p:spPr bwMode="auto">
          <a:xfrm>
            <a:off x="488504" y="2561273"/>
            <a:ext cx="687474" cy="160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3231" tIns="33231" rIns="33231" bIns="33231">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108"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charset="0"/>
              </a:rPr>
              <a:t>Mobile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1108"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1108"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1108"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108"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charset="0"/>
              </a:rPr>
              <a:t>Web</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1108"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1108"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1108"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ko-KR" altLang="en-US" sz="1108"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charset="0"/>
              </a:rPr>
              <a:t>기타 단말</a:t>
            </a:r>
          </a:p>
        </p:txBody>
      </p:sp>
      <p:cxnSp>
        <p:nvCxnSpPr>
          <p:cNvPr id="36" name="Straight Arrow Connector 131">
            <a:extLst>
              <a:ext uri="{FF2B5EF4-FFF2-40B4-BE49-F238E27FC236}">
                <a16:creationId xmlns:a16="http://schemas.microsoft.com/office/drawing/2014/main" id="{AD3E3498-5683-40A0-B248-F5E8C9B1025B}"/>
              </a:ext>
            </a:extLst>
          </p:cNvPr>
          <p:cNvCxnSpPr>
            <a:cxnSpLocks noChangeShapeType="1"/>
          </p:cNvCxnSpPr>
          <p:nvPr/>
        </p:nvCxnSpPr>
        <p:spPr bwMode="auto">
          <a:xfrm>
            <a:off x="855259" y="2116857"/>
            <a:ext cx="2325688" cy="0"/>
          </a:xfrm>
          <a:prstGeom prst="straightConnector1">
            <a:avLst/>
          </a:prstGeom>
          <a:noFill/>
          <a:ln w="12700" algn="ctr">
            <a:solidFill>
              <a:srgbClr val="00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TextBox 65">
            <a:extLst>
              <a:ext uri="{FF2B5EF4-FFF2-40B4-BE49-F238E27FC236}">
                <a16:creationId xmlns:a16="http://schemas.microsoft.com/office/drawing/2014/main" id="{21976C37-2C71-4ADA-AB66-7DAA85BB0B75}"/>
              </a:ext>
            </a:extLst>
          </p:cNvPr>
          <p:cNvSpPr txBox="1">
            <a:spLocks noChangeArrowheads="1"/>
          </p:cNvSpPr>
          <p:nvPr/>
        </p:nvSpPr>
        <p:spPr bwMode="auto">
          <a:xfrm>
            <a:off x="1626784" y="1916832"/>
            <a:ext cx="10572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31" tIns="33231" rIns="33231" bIns="33231">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Client</a:t>
            </a:r>
            <a:endParaRPr kumimoji="0" lang="ko-KR" altLang="en-US" sz="1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38" name="Straight Arrow Connector 131">
            <a:extLst>
              <a:ext uri="{FF2B5EF4-FFF2-40B4-BE49-F238E27FC236}">
                <a16:creationId xmlns:a16="http://schemas.microsoft.com/office/drawing/2014/main" id="{1C3F6BA2-FD5B-4A41-B952-D0596C4E3565}"/>
              </a:ext>
            </a:extLst>
          </p:cNvPr>
          <p:cNvCxnSpPr>
            <a:cxnSpLocks noChangeShapeType="1"/>
          </p:cNvCxnSpPr>
          <p:nvPr/>
        </p:nvCxnSpPr>
        <p:spPr bwMode="auto">
          <a:xfrm>
            <a:off x="3968347" y="2116857"/>
            <a:ext cx="2325687" cy="0"/>
          </a:xfrm>
          <a:prstGeom prst="straightConnector1">
            <a:avLst/>
          </a:prstGeom>
          <a:noFill/>
          <a:ln w="12700" algn="ctr">
            <a:solidFill>
              <a:srgbClr val="00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68">
            <a:extLst>
              <a:ext uri="{FF2B5EF4-FFF2-40B4-BE49-F238E27FC236}">
                <a16:creationId xmlns:a16="http://schemas.microsoft.com/office/drawing/2014/main" id="{7705405F-5D75-4651-97F9-3A53B7E48A94}"/>
              </a:ext>
            </a:extLst>
          </p:cNvPr>
          <p:cNvSpPr txBox="1">
            <a:spLocks noChangeArrowheads="1"/>
          </p:cNvSpPr>
          <p:nvPr/>
        </p:nvSpPr>
        <p:spPr bwMode="auto">
          <a:xfrm>
            <a:off x="4240849" y="1719105"/>
            <a:ext cx="1925638" cy="43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3231" tIns="33231" rIns="33231" bIns="33231">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400" b="1" i="0" u="none" strike="noStrike" kern="1200" cap="none" spc="0" normalizeH="0" baseline="0" noProof="0" dirty="0" err="1">
                <a:ln>
                  <a:noFill/>
                </a:ln>
                <a:solidFill>
                  <a:srgbClr val="0000FF"/>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endParaRPr kumimoji="0" lang="ko-KR" altLang="en-US" sz="2400" b="1" i="0" u="none" strike="noStrike" kern="1200" cap="none" spc="0" normalizeH="0" baseline="0" noProof="0" dirty="0">
              <a:ln>
                <a:noFill/>
              </a:ln>
              <a:solidFill>
                <a:srgbClr val="0000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40" name="Straight Arrow Connector 131">
            <a:extLst>
              <a:ext uri="{FF2B5EF4-FFF2-40B4-BE49-F238E27FC236}">
                <a16:creationId xmlns:a16="http://schemas.microsoft.com/office/drawing/2014/main" id="{86E449CA-F755-4D51-BE39-5B413BD089F8}"/>
              </a:ext>
            </a:extLst>
          </p:cNvPr>
          <p:cNvCxnSpPr>
            <a:cxnSpLocks noChangeShapeType="1"/>
          </p:cNvCxnSpPr>
          <p:nvPr/>
        </p:nvCxnSpPr>
        <p:spPr bwMode="auto">
          <a:xfrm>
            <a:off x="6824259" y="2116857"/>
            <a:ext cx="2325688" cy="0"/>
          </a:xfrm>
          <a:prstGeom prst="straightConnector1">
            <a:avLst/>
          </a:prstGeom>
          <a:noFill/>
          <a:ln w="12700" algn="ctr">
            <a:solidFill>
              <a:srgbClr val="00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70">
            <a:extLst>
              <a:ext uri="{FF2B5EF4-FFF2-40B4-BE49-F238E27FC236}">
                <a16:creationId xmlns:a16="http://schemas.microsoft.com/office/drawing/2014/main" id="{83773FB2-25BB-4501-BEBC-24AB2BB28B37}"/>
              </a:ext>
            </a:extLst>
          </p:cNvPr>
          <p:cNvSpPr txBox="1">
            <a:spLocks noChangeArrowheads="1"/>
          </p:cNvSpPr>
          <p:nvPr/>
        </p:nvSpPr>
        <p:spPr bwMode="auto">
          <a:xfrm>
            <a:off x="7429097" y="1916832"/>
            <a:ext cx="10572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231" tIns="33231" rIns="33231" bIns="33231">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WAS Tier</a:t>
            </a:r>
            <a:endParaRPr kumimoji="0" lang="ko-KR" altLang="en-US" sz="1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42" name="Picture 41" descr="p590">
            <a:extLst>
              <a:ext uri="{FF2B5EF4-FFF2-40B4-BE49-F238E27FC236}">
                <a16:creationId xmlns:a16="http://schemas.microsoft.com/office/drawing/2014/main" id="{2F2F5E35-AE82-4A5E-83D1-E2E6D38E90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3984" y="2614912"/>
            <a:ext cx="425450"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01" descr="p590">
            <a:extLst>
              <a:ext uri="{FF2B5EF4-FFF2-40B4-BE49-F238E27FC236}">
                <a16:creationId xmlns:a16="http://schemas.microsoft.com/office/drawing/2014/main" id="{B8101558-BC86-4937-B1CA-EC82BD956C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2772" y="2614912"/>
            <a:ext cx="425450"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01" descr="p590">
            <a:extLst>
              <a:ext uri="{FF2B5EF4-FFF2-40B4-BE49-F238E27FC236}">
                <a16:creationId xmlns:a16="http://schemas.microsoft.com/office/drawing/2014/main" id="{3F32AB0C-B6D8-4DBC-BE8D-A788A6DD7F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9972" y="2614912"/>
            <a:ext cx="425450"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01" descr="p590">
            <a:extLst>
              <a:ext uri="{FF2B5EF4-FFF2-40B4-BE49-F238E27FC236}">
                <a16:creationId xmlns:a16="http://schemas.microsoft.com/office/drawing/2014/main" id="{BDA03EC5-9FCC-43BF-8CE5-123ED3EBEE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35584" y="2614912"/>
            <a:ext cx="425450"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a:extLst>
              <a:ext uri="{FF2B5EF4-FFF2-40B4-BE49-F238E27FC236}">
                <a16:creationId xmlns:a16="http://schemas.microsoft.com/office/drawing/2014/main" id="{7BBFFC9B-A16A-47C1-A310-EE19F414D034}"/>
              </a:ext>
            </a:extLst>
          </p:cNvPr>
          <p:cNvPicPr>
            <a:picLocks noChangeAspect="1"/>
          </p:cNvPicPr>
          <p:nvPr/>
        </p:nvPicPr>
        <p:blipFill>
          <a:blip r:embed="rId12"/>
          <a:stretch>
            <a:fillRect/>
          </a:stretch>
        </p:blipFill>
        <p:spPr>
          <a:xfrm>
            <a:off x="2845486" y="5577703"/>
            <a:ext cx="1289050" cy="431229"/>
          </a:xfrm>
          <a:prstGeom prst="rect">
            <a:avLst/>
          </a:prstGeom>
        </p:spPr>
      </p:pic>
      <p:pic>
        <p:nvPicPr>
          <p:cNvPr id="47" name="Picture 46">
            <a:extLst>
              <a:ext uri="{FF2B5EF4-FFF2-40B4-BE49-F238E27FC236}">
                <a16:creationId xmlns:a16="http://schemas.microsoft.com/office/drawing/2014/main" id="{D8B56D7C-CC32-4869-BB1B-331D1CE217C0}"/>
              </a:ext>
            </a:extLst>
          </p:cNvPr>
          <p:cNvPicPr>
            <a:picLocks noChangeAspect="1"/>
          </p:cNvPicPr>
          <p:nvPr/>
        </p:nvPicPr>
        <p:blipFill>
          <a:blip r:embed="rId13"/>
          <a:stretch>
            <a:fillRect/>
          </a:stretch>
        </p:blipFill>
        <p:spPr>
          <a:xfrm>
            <a:off x="5170204" y="5588795"/>
            <a:ext cx="971898" cy="407388"/>
          </a:xfrm>
          <a:prstGeom prst="rect">
            <a:avLst/>
          </a:prstGeom>
        </p:spPr>
      </p:pic>
      <p:pic>
        <p:nvPicPr>
          <p:cNvPr id="48" name="Picture 47">
            <a:extLst>
              <a:ext uri="{FF2B5EF4-FFF2-40B4-BE49-F238E27FC236}">
                <a16:creationId xmlns:a16="http://schemas.microsoft.com/office/drawing/2014/main" id="{CC057BA1-664E-436E-AD58-CD34CCA77D0A}"/>
              </a:ext>
            </a:extLst>
          </p:cNvPr>
          <p:cNvPicPr>
            <a:picLocks noChangeAspect="1"/>
          </p:cNvPicPr>
          <p:nvPr/>
        </p:nvPicPr>
        <p:blipFill>
          <a:blip r:embed="rId14"/>
          <a:stretch>
            <a:fillRect/>
          </a:stretch>
        </p:blipFill>
        <p:spPr>
          <a:xfrm>
            <a:off x="6948721" y="5551043"/>
            <a:ext cx="812591" cy="484553"/>
          </a:xfrm>
          <a:prstGeom prst="rect">
            <a:avLst/>
          </a:prstGeom>
        </p:spPr>
      </p:pic>
      <p:pic>
        <p:nvPicPr>
          <p:cNvPr id="49" name="Picture 48">
            <a:extLst>
              <a:ext uri="{FF2B5EF4-FFF2-40B4-BE49-F238E27FC236}">
                <a16:creationId xmlns:a16="http://schemas.microsoft.com/office/drawing/2014/main" id="{334FEAFA-F960-4818-94D1-24EC7ADDAA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212894" y="5519409"/>
            <a:ext cx="547819" cy="547819"/>
          </a:xfrm>
          <a:prstGeom prst="rect">
            <a:avLst/>
          </a:prstGeom>
        </p:spPr>
      </p:pic>
      <p:pic>
        <p:nvPicPr>
          <p:cNvPr id="50" name="Picture 49">
            <a:extLst>
              <a:ext uri="{FF2B5EF4-FFF2-40B4-BE49-F238E27FC236}">
                <a16:creationId xmlns:a16="http://schemas.microsoft.com/office/drawing/2014/main" id="{12EA8196-92A5-448E-9711-998EBFCF5F8A}"/>
              </a:ext>
            </a:extLst>
          </p:cNvPr>
          <p:cNvPicPr>
            <a:picLocks noChangeAspect="1"/>
          </p:cNvPicPr>
          <p:nvPr/>
        </p:nvPicPr>
        <p:blipFill>
          <a:blip r:embed="rId16"/>
          <a:stretch>
            <a:fillRect/>
          </a:stretch>
        </p:blipFill>
        <p:spPr>
          <a:xfrm>
            <a:off x="4213866" y="5545903"/>
            <a:ext cx="852289" cy="482032"/>
          </a:xfrm>
          <a:prstGeom prst="rect">
            <a:avLst/>
          </a:prstGeom>
        </p:spPr>
      </p:pic>
      <p:sp>
        <p:nvSpPr>
          <p:cNvPr id="51" name="Text Box 110">
            <a:extLst>
              <a:ext uri="{FF2B5EF4-FFF2-40B4-BE49-F238E27FC236}">
                <a16:creationId xmlns:a16="http://schemas.microsoft.com/office/drawing/2014/main" id="{72579E12-3384-4921-8CC7-8EF3FD6D61F2}"/>
              </a:ext>
            </a:extLst>
          </p:cNvPr>
          <p:cNvSpPr txBox="1">
            <a:spLocks noChangeArrowheads="1"/>
          </p:cNvSpPr>
          <p:nvPr/>
        </p:nvSpPr>
        <p:spPr bwMode="gray">
          <a:xfrm>
            <a:off x="2990636" y="6053953"/>
            <a:ext cx="1031338"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187325" indent="-18732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SSL </a:t>
            </a: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가속기</a:t>
            </a:r>
            <a:endPar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2" name="Text Box 110">
            <a:extLst>
              <a:ext uri="{FF2B5EF4-FFF2-40B4-BE49-F238E27FC236}">
                <a16:creationId xmlns:a16="http://schemas.microsoft.com/office/drawing/2014/main" id="{513D7AEF-9CBD-4002-BCEA-09F8EC6C7DE0}"/>
              </a:ext>
            </a:extLst>
          </p:cNvPr>
          <p:cNvSpPr txBox="1">
            <a:spLocks noChangeArrowheads="1"/>
          </p:cNvSpPr>
          <p:nvPr/>
        </p:nvSpPr>
        <p:spPr bwMode="gray">
          <a:xfrm>
            <a:off x="4062528" y="6053953"/>
            <a:ext cx="1107676"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187325" indent="-18732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7325" marR="0" lvl="0" indent="-187325" algn="ctr" defTabSz="762000" rtl="0" eaLnBrk="0" fontAlgn="base" latinLnBrk="0" hangingPunct="0">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리소스 캐싱</a:t>
            </a:r>
            <a:endPar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3" name="Text Box 110">
            <a:extLst>
              <a:ext uri="{FF2B5EF4-FFF2-40B4-BE49-F238E27FC236}">
                <a16:creationId xmlns:a16="http://schemas.microsoft.com/office/drawing/2014/main" id="{F188EE28-4363-47AB-806F-492DB374C162}"/>
              </a:ext>
            </a:extLst>
          </p:cNvPr>
          <p:cNvSpPr txBox="1">
            <a:spLocks noChangeArrowheads="1"/>
          </p:cNvSpPr>
          <p:nvPr/>
        </p:nvSpPr>
        <p:spPr bwMode="gray">
          <a:xfrm>
            <a:off x="5051384" y="6053953"/>
            <a:ext cx="1126016"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187325" indent="-18732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HTTP </a:t>
            </a: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a:t>
            </a:r>
            <a:endPar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4" name="Text Box 110">
            <a:extLst>
              <a:ext uri="{FF2B5EF4-FFF2-40B4-BE49-F238E27FC236}">
                <a16:creationId xmlns:a16="http://schemas.microsoft.com/office/drawing/2014/main" id="{02F6E210-CFAD-46B4-AE62-CD2339686EF1}"/>
              </a:ext>
            </a:extLst>
          </p:cNvPr>
          <p:cNvSpPr txBox="1">
            <a:spLocks noChangeArrowheads="1"/>
          </p:cNvSpPr>
          <p:nvPr/>
        </p:nvSpPr>
        <p:spPr bwMode="gray">
          <a:xfrm>
            <a:off x="6085344" y="6053953"/>
            <a:ext cx="1126016"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187325" indent="-18732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유량제어</a:t>
            </a:r>
            <a:endPar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5" name="Text Box 110">
            <a:extLst>
              <a:ext uri="{FF2B5EF4-FFF2-40B4-BE49-F238E27FC236}">
                <a16:creationId xmlns:a16="http://schemas.microsoft.com/office/drawing/2014/main" id="{856908C0-23DA-4AB8-BF6A-37ACE30DC190}"/>
              </a:ext>
            </a:extLst>
          </p:cNvPr>
          <p:cNvSpPr txBox="1">
            <a:spLocks noChangeArrowheads="1"/>
          </p:cNvSpPr>
          <p:nvPr/>
        </p:nvSpPr>
        <p:spPr bwMode="gray">
          <a:xfrm>
            <a:off x="6897216" y="6053953"/>
            <a:ext cx="1126016"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marL="187325" indent="-18732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7325" marR="0" lvl="0" indent="-187325" algn="l" defTabSz="762000" rtl="0" eaLnBrk="0" fontAlgn="base" latinLnBrk="0" hangingPunct="0">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 파싱</a:t>
            </a:r>
            <a:endParaRPr kumimoji="0"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6" name="Arrow: Striped Right 55">
            <a:extLst>
              <a:ext uri="{FF2B5EF4-FFF2-40B4-BE49-F238E27FC236}">
                <a16:creationId xmlns:a16="http://schemas.microsoft.com/office/drawing/2014/main" id="{B24E3187-0B1B-41A6-B96F-1615EECD6475}"/>
              </a:ext>
            </a:extLst>
          </p:cNvPr>
          <p:cNvSpPr/>
          <p:nvPr/>
        </p:nvSpPr>
        <p:spPr bwMode="auto">
          <a:xfrm rot="5400000">
            <a:off x="5160927" y="3064428"/>
            <a:ext cx="345150" cy="4083686"/>
          </a:xfrm>
          <a:prstGeom prst="stripedRightArrow">
            <a:avLst/>
          </a:prstGeom>
          <a:solidFill>
            <a:schemeClr val="tx2"/>
          </a:solidFill>
          <a:ln>
            <a:noFill/>
          </a:ln>
          <a:effectLst/>
          <a:extLst/>
        </p:spPr>
        <p:txBody>
          <a:bodyPr vert="horz" wrap="none" lIns="91440" tIns="45720" rIns="91440" bIns="45720" numCol="1" rtlCol="0" anchor="ctr" anchorCtr="0" compatLnSpc="1">
            <a:prstTxWarp prst="textNoShape">
              <a:avLst/>
            </a:prstTxWarp>
          </a:bodyPr>
          <a:lstStyle/>
          <a:p>
            <a:pPr marL="88900" marR="0" lvl="0" indent="-88900" algn="ctr" defTabSz="914400" rtl="0" eaLnBrk="1" fontAlgn="base" latinLnBrk="0" hangingPunct="1">
              <a:lnSpc>
                <a:spcPct val="100000"/>
              </a:lnSpc>
              <a:spcBef>
                <a:spcPct val="20000"/>
              </a:spcBef>
              <a:spcAft>
                <a:spcPct val="0"/>
              </a:spcAft>
              <a:buClr>
                <a:srgbClr val="5F5F5F"/>
              </a:buClr>
              <a:buSzTx/>
              <a:buFont typeface="Wingdings" panose="05000000000000000000" pitchFamily="2" charset="2"/>
              <a:buChar char=""/>
              <a:tabLst>
                <a:tab pos="1438275" algn="l"/>
              </a:tabLst>
              <a:defRPr/>
            </a:pPr>
            <a:endParaRPr kumimoji="1" lang="ko-KR" altLang="en-US" sz="11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59" name="Rectangle 2">
            <a:extLst>
              <a:ext uri="{FF2B5EF4-FFF2-40B4-BE49-F238E27FC236}">
                <a16:creationId xmlns:a16="http://schemas.microsoft.com/office/drawing/2014/main" id="{F7BE0B41-6025-48B9-97E5-A31866E3EDEE}"/>
              </a:ext>
            </a:extLst>
          </p:cNvPr>
          <p:cNvSpPr>
            <a:spLocks noGrp="1" noChangeArrowheads="1"/>
          </p:cNvSpPr>
          <p:nvPr>
            <p:ph type="title"/>
          </p:nvPr>
        </p:nvSpPr>
        <p:spPr>
          <a:xfrm>
            <a:off x="257174" y="332656"/>
            <a:ext cx="8440242" cy="304699"/>
          </a:xfrm>
        </p:spPr>
        <p:txBody>
          <a:bodyPr/>
          <a:lstStyle/>
          <a:p>
            <a:pPr eaLnBrk="1" hangingPunct="1"/>
            <a:r>
              <a:rPr lang="en-US" altLang="ko-KR" dirty="0"/>
              <a:t>IBM </a:t>
            </a:r>
            <a:r>
              <a:rPr lang="en-US" altLang="ko-KR" dirty="0" err="1"/>
              <a:t>DataPower</a:t>
            </a:r>
            <a:r>
              <a:rPr lang="en-US" altLang="ko-KR" dirty="0"/>
              <a:t> – </a:t>
            </a:r>
            <a:r>
              <a:rPr lang="ko-KR" altLang="en-US" dirty="0"/>
              <a:t>고성능 </a:t>
            </a:r>
            <a:r>
              <a:rPr lang="en-US" altLang="ko-KR"/>
              <a:t>Mobile/Web </a:t>
            </a:r>
            <a:r>
              <a:rPr lang="en-US" altLang="ko-KR" dirty="0"/>
              <a:t>Application </a:t>
            </a:r>
            <a:r>
              <a:rPr lang="ko-KR" altLang="en-US" dirty="0"/>
              <a:t>게이트웨이</a:t>
            </a:r>
          </a:p>
        </p:txBody>
      </p:sp>
      <p:sp>
        <p:nvSpPr>
          <p:cNvPr id="60" name="Rectangle 2">
            <a:extLst>
              <a:ext uri="{FF2B5EF4-FFF2-40B4-BE49-F238E27FC236}">
                <a16:creationId xmlns:a16="http://schemas.microsoft.com/office/drawing/2014/main" id="{D27831EE-DAD0-4FCD-A073-208A13E3F42A}"/>
              </a:ext>
            </a:extLst>
          </p:cNvPr>
          <p:cNvSpPr txBox="1">
            <a:spLocks noChangeArrowheads="1"/>
          </p:cNvSpPr>
          <p:nvPr/>
        </p:nvSpPr>
        <p:spPr bwMode="auto">
          <a:xfrm>
            <a:off x="560512" y="836712"/>
            <a:ext cx="86042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just" rtl="0" fontAlgn="base">
              <a:lnSpc>
                <a:spcPct val="110000"/>
              </a:lnSpc>
              <a:spcBef>
                <a:spcPct val="30000"/>
              </a:spcBef>
              <a:spcAft>
                <a:spcPct val="0"/>
              </a:spcAft>
              <a:buFont typeface="Wingdings" pitchFamily="2" charset="2"/>
              <a:defRPr sz="1200" b="1">
                <a:solidFill>
                  <a:schemeClr val="tx1"/>
                </a:solidFill>
                <a:latin typeface="+mn-lt"/>
                <a:ea typeface="+mn-ea"/>
                <a:cs typeface="+mn-cs"/>
              </a:defRPr>
            </a:lvl1pPr>
            <a:lvl2pPr marL="457200" algn="l" rtl="0" fontAlgn="base">
              <a:spcBef>
                <a:spcPct val="25000"/>
              </a:spcBef>
              <a:spcAft>
                <a:spcPct val="1500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2pPr>
            <a:lvl3pPr marL="914400" algn="l" rtl="0" fontAlgn="base">
              <a:spcBef>
                <a:spcPct val="20000"/>
              </a:spcBef>
              <a:spcAft>
                <a:spcPct val="0"/>
              </a:spcAft>
              <a:buClr>
                <a:schemeClr val="accent2"/>
              </a:buClr>
              <a:buChar char="•"/>
              <a:defRPr>
                <a:solidFill>
                  <a:schemeClr val="tx1"/>
                </a:solidFill>
                <a:latin typeface="Arial" pitchFamily="34" charset="0"/>
                <a:ea typeface="가는각진제목체" pitchFamily="18" charset="-127"/>
                <a:cs typeface="+mn-cs"/>
              </a:defRPr>
            </a:lvl3pPr>
            <a:lvl4pPr marL="1371600" algn="l" rtl="0" fontAlgn="base">
              <a:spcBef>
                <a:spcPct val="20000"/>
              </a:spcBef>
              <a:spcAft>
                <a:spcPct val="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4pPr>
            <a:lvl5pPr marL="18288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5pPr>
            <a:lvl6pPr marL="22860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6pPr>
            <a:lvl7pPr marL="27432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7pPr>
            <a:lvl8pPr marL="32004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8pPr>
            <a:lvl9pPr marL="36576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9pPr>
          </a:lstStyle>
          <a:p>
            <a:pPr marL="0" marR="0" lvl="0" indent="0" algn="just" defTabSz="914400" rtl="0" eaLnBrk="1" fontAlgn="base" latinLnBrk="0" hangingPunct="1">
              <a:lnSpc>
                <a:spcPct val="110000"/>
              </a:lnSpc>
              <a:spcBef>
                <a:spcPct val="30000"/>
              </a:spcBef>
              <a:spcAft>
                <a:spcPct val="0"/>
              </a:spcAft>
              <a:buClrTx/>
              <a:buSzTx/>
              <a:buFont typeface="Wingdings" pitchFamily="2" charset="2"/>
              <a:buNone/>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IBM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a:cs typeface="Arial"/>
              </a:rPr>
              <a:t>DataPower</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가 제공하는 고성능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SSL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처리</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정적</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동적 리소스 메모리 캐싱 등을 통한 응답 속도 개선 뿐 아니라 백엔드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WAS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서버에 대한 지능형 부하 분산과 트래픽 제어 기능을 사용하여 기존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HTTP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서버의 단순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Proxy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기능을 대체하여 고성능</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최적화된 서비스를 제공할 수 있습니다</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rPr>
              <a:t>.</a:t>
            </a:r>
            <a:endPar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a:cs typeface="Arial"/>
            </a:endParaRPr>
          </a:p>
        </p:txBody>
      </p:sp>
    </p:spTree>
    <p:extLst>
      <p:ext uri="{BB962C8B-B14F-4D97-AF65-F5344CB8AC3E}">
        <p14:creationId xmlns:p14="http://schemas.microsoft.com/office/powerpoint/2010/main" val="2281347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제목 1"/>
          <p:cNvSpPr>
            <a:spLocks noGrp="1"/>
          </p:cNvSpPr>
          <p:nvPr>
            <p:ph type="title"/>
          </p:nvPr>
        </p:nvSpPr>
        <p:spPr/>
        <p:txBody>
          <a:bodyPr/>
          <a:lstStyle/>
          <a:p>
            <a:pPr>
              <a:defRPr/>
            </a:pPr>
            <a:r>
              <a:rPr lang="en-US" altLang="ko-KR" dirty="0">
                <a:solidFill>
                  <a:schemeClr val="tx1"/>
                </a:solidFill>
                <a:latin typeface="+mn-ea"/>
                <a:ea typeface="+mn-ea"/>
                <a:cs typeface="Arial" panose="020B0604020202020204" pitchFamily="34" charset="0"/>
              </a:rPr>
              <a:t>XML/SOAP </a:t>
            </a:r>
            <a:r>
              <a:rPr lang="ko-KR" altLang="en-US" dirty="0">
                <a:solidFill>
                  <a:schemeClr val="tx1"/>
                </a:solidFill>
                <a:latin typeface="+mn-ea"/>
                <a:ea typeface="+mn-ea"/>
                <a:cs typeface="Arial" panose="020B0604020202020204" pitchFamily="34" charset="0"/>
              </a:rPr>
              <a:t>공격 대응</a:t>
            </a:r>
            <a:r>
              <a:rPr lang="en-US" altLang="ko-KR" dirty="0">
                <a:solidFill>
                  <a:schemeClr val="tx1"/>
                </a:solidFill>
                <a:latin typeface="+mn-ea"/>
                <a:ea typeface="+mn-ea"/>
                <a:cs typeface="Arial" panose="020B0604020202020204" pitchFamily="34" charset="0"/>
              </a:rPr>
              <a:t> - XML </a:t>
            </a:r>
            <a:r>
              <a:rPr lang="ko-KR" altLang="en-US" dirty="0">
                <a:solidFill>
                  <a:schemeClr val="tx1"/>
                </a:solidFill>
                <a:latin typeface="+mn-ea"/>
                <a:ea typeface="+mn-ea"/>
                <a:cs typeface="Arial" panose="020B0604020202020204" pitchFamily="34" charset="0"/>
              </a:rPr>
              <a:t>방화벽</a:t>
            </a:r>
          </a:p>
        </p:txBody>
      </p:sp>
      <p:sp>
        <p:nvSpPr>
          <p:cNvPr id="35843" name="슬라이드 번호 개체 틀 2"/>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CEBEC0E3-DFE9-4AC1-B3F7-886EBCC00525}"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35844"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6" name="Rectangle 2"/>
          <p:cNvSpPr txBox="1">
            <a:spLocks noChangeArrowheads="1"/>
          </p:cNvSpPr>
          <p:nvPr/>
        </p:nvSpPr>
        <p:spPr bwMode="auto">
          <a:xfrm>
            <a:off x="646113" y="963614"/>
            <a:ext cx="8604250" cy="94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just" rtl="0" fontAlgn="base">
              <a:lnSpc>
                <a:spcPct val="110000"/>
              </a:lnSpc>
              <a:spcBef>
                <a:spcPct val="30000"/>
              </a:spcBef>
              <a:spcAft>
                <a:spcPct val="0"/>
              </a:spcAft>
              <a:buFont typeface="Wingdings" pitchFamily="2" charset="2"/>
              <a:defRPr sz="1200" b="1">
                <a:solidFill>
                  <a:schemeClr val="tx1"/>
                </a:solidFill>
                <a:latin typeface="+mn-lt"/>
                <a:ea typeface="+mn-ea"/>
                <a:cs typeface="+mn-cs"/>
              </a:defRPr>
            </a:lvl1pPr>
            <a:lvl2pPr marL="457200" algn="l" rtl="0" fontAlgn="base">
              <a:spcBef>
                <a:spcPct val="25000"/>
              </a:spcBef>
              <a:spcAft>
                <a:spcPct val="1500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2pPr>
            <a:lvl3pPr marL="914400" algn="l" rtl="0" fontAlgn="base">
              <a:spcBef>
                <a:spcPct val="20000"/>
              </a:spcBef>
              <a:spcAft>
                <a:spcPct val="0"/>
              </a:spcAft>
              <a:buClr>
                <a:schemeClr val="accent2"/>
              </a:buClr>
              <a:buChar char="•"/>
              <a:defRPr>
                <a:solidFill>
                  <a:schemeClr val="tx1"/>
                </a:solidFill>
                <a:latin typeface="Arial" pitchFamily="34" charset="0"/>
                <a:ea typeface="가는각진제목체" pitchFamily="18" charset="-127"/>
                <a:cs typeface="+mn-cs"/>
              </a:defRPr>
            </a:lvl3pPr>
            <a:lvl4pPr marL="1371600" algn="l" rtl="0" fontAlgn="base">
              <a:spcBef>
                <a:spcPct val="20000"/>
              </a:spcBef>
              <a:spcAft>
                <a:spcPct val="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4pPr>
            <a:lvl5pPr marL="18288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5pPr>
            <a:lvl6pPr marL="22860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6pPr>
            <a:lvl7pPr marL="27432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7pPr>
            <a:lvl8pPr marL="32004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8pPr>
            <a:lvl9pPr marL="36576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9pPr>
          </a:lstStyle>
          <a:p>
            <a:pPr marL="0" marR="0" lvl="0" indent="0" algn="just" defTabSz="914400" rtl="0" eaLnBrk="1" fontAlgn="base" latinLnBrk="0" hangingPunct="1">
              <a:lnSpc>
                <a:spcPct val="110000"/>
              </a:lnSpc>
              <a:spcBef>
                <a:spcPct val="30000"/>
              </a:spcBef>
              <a:spcAft>
                <a:spcPct val="0"/>
              </a:spcAft>
              <a:buClrTx/>
              <a:buSzTx/>
              <a:buFont typeface="Wingdings" pitchFamily="2" charset="2"/>
              <a:buNone/>
              <a:tabLst/>
              <a:defRPr/>
            </a:pP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DataPower</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는 웹 환경에서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IP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방화벽을 통해 유입되는 불건전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XML</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을 </a:t>
            </a:r>
            <a:r>
              <a:rPr kumimoji="0" lang="ko-KR" altLang="en-US" sz="1400" b="0" i="0" u="none" strike="noStrike" kern="0" cap="none" spc="0" normalizeH="0" baseline="0" noProof="0" dirty="0" err="1">
                <a:ln>
                  <a:noFill/>
                </a:ln>
                <a:solidFill>
                  <a:srgbClr val="000000"/>
                </a:solidFill>
                <a:effectLst/>
                <a:uLnTx/>
                <a:uFillTx/>
                <a:latin typeface="맑은 고딕"/>
                <a:ea typeface="맑은 고딕" panose="020B0503020000020004" pitchFamily="50" charset="-127"/>
                <a:cs typeface="Arial"/>
              </a:rPr>
              <a:t>필터링하는</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XML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방화벽 기능을 제공합니다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XML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방화벽 서비스를 통해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XML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데이터 자체의 건전성을 체크</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불법적인 데이터나 요청을 </a:t>
            </a:r>
            <a:r>
              <a:rPr kumimoji="0" lang="ko-KR" altLang="en-US" sz="1400" b="0" i="0" u="none" strike="noStrike" kern="0" cap="none" spc="0" normalizeH="0" baseline="0" noProof="0" dirty="0" err="1">
                <a:ln>
                  <a:noFill/>
                </a:ln>
                <a:solidFill>
                  <a:srgbClr val="000000"/>
                </a:solidFill>
                <a:effectLst/>
                <a:uLnTx/>
                <a:uFillTx/>
                <a:latin typeface="맑은 고딕"/>
                <a:ea typeface="맑은 고딕" panose="020B0503020000020004" pitchFamily="50" charset="-127"/>
                <a:cs typeface="Arial"/>
              </a:rPr>
              <a:t>필터링할</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뿐 아니라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SQL Injection</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이나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Replay Attack</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과 같이 잘 알려진 웹 애플리케이션 기반의 공격에 대한 필터도 동시에 제공됩니다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a:t>
            </a:r>
          </a:p>
        </p:txBody>
      </p:sp>
      <p:sp>
        <p:nvSpPr>
          <p:cNvPr id="21" name="Text Box 16"/>
          <p:cNvSpPr txBox="1">
            <a:spLocks noChangeArrowheads="1"/>
          </p:cNvSpPr>
          <p:nvPr/>
        </p:nvSpPr>
        <p:spPr bwMode="auto">
          <a:xfrm>
            <a:off x="2619375" y="3790950"/>
            <a:ext cx="2592388" cy="1606550"/>
          </a:xfrm>
          <a:prstGeom prst="rect">
            <a:avLst/>
          </a:prstGeom>
          <a:gradFill rotWithShape="0">
            <a:gsLst>
              <a:gs pos="0">
                <a:srgbClr val="FFFFFF"/>
              </a:gs>
              <a:gs pos="100000">
                <a:srgbClr val="FFFFFF">
                  <a:gamma/>
                  <a:shade val="86275"/>
                  <a:invGamma/>
                </a:srgbClr>
              </a:gs>
            </a:gsLst>
            <a:lin ang="0" scaled="1"/>
          </a:gradFill>
          <a:ln>
            <a:noFill/>
          </a:ln>
          <a:effectLst/>
          <a:extLst>
            <a:ext uri="{91240B29-F687-4F45-9708-019B960494DF}">
              <a14:hiddenLine xmlns:a14="http://schemas.microsoft.com/office/drawing/2010/main" w="12700">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spAutoFit/>
          </a:bodyPr>
          <a:lstStyle>
            <a:lvl1pPr marL="180975" indent="-180975"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180975" marR="0" lvl="0" indent="-180975" algn="l" defTabSz="914400" rtl="0" eaLnBrk="1" fontAlgn="auto" latinLnBrk="0" hangingPunct="1">
              <a:lnSpc>
                <a:spcPct val="100000"/>
              </a:lnSpc>
              <a:spcBef>
                <a:spcPts val="0"/>
              </a:spcBef>
              <a:spcAft>
                <a:spcPts val="0"/>
              </a:spcAft>
              <a:buClrTx/>
              <a:buSzTx/>
              <a:buFontTx/>
              <a:buChar char="•"/>
              <a:tabLst/>
              <a:defRPr/>
            </a:pPr>
            <a:r>
              <a:rPr kumimoji="0" lang="en-US" altLang="ko-KR"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r>
              <a:rPr kumimoji="0" lang="en-US" altLang="ko-KR" sz="1100" b="0" i="0" u="none" strike="noStrike" kern="0" cap="none" spc="0" normalizeH="0" baseline="0" noProof="0" dirty="0" err="1">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DoS</a:t>
            </a:r>
            <a:endParaRPr kumimoji="0" lang="en-US" altLang="ko-KR"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1" fontAlgn="auto" latinLnBrk="0" hangingPunct="1">
              <a:lnSpc>
                <a:spcPct val="100000"/>
              </a:lnSpc>
              <a:spcBef>
                <a:spcPts val="0"/>
              </a:spcBef>
              <a:spcAft>
                <a:spcPts val="0"/>
              </a:spcAft>
              <a:buClrTx/>
              <a:buSzTx/>
              <a:buFontTx/>
              <a:buChar char="•"/>
              <a:tabLst/>
              <a:defRPr/>
            </a:pPr>
            <a:r>
              <a:rPr kumimoji="0" lang="ko-KR" altLang="en-US"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숨겨진 대용량 </a:t>
            </a:r>
            <a:r>
              <a:rPr kumimoji="0" lang="en-US" altLang="ko-KR"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p>
          <a:p>
            <a:pPr marL="180975" marR="0" lvl="0" indent="-180975" algn="l" defTabSz="914400" rtl="0" eaLnBrk="1" fontAlgn="auto" latinLnBrk="0" hangingPunct="1">
              <a:lnSpc>
                <a:spcPct val="100000"/>
              </a:lnSpc>
              <a:spcBef>
                <a:spcPts val="0"/>
              </a:spcBef>
              <a:spcAft>
                <a:spcPts val="0"/>
              </a:spcAft>
              <a:buClrTx/>
              <a:buSzTx/>
              <a:buFontTx/>
              <a:buChar char="•"/>
              <a:tabLst/>
              <a:defRPr/>
            </a:pPr>
            <a:r>
              <a:rPr kumimoji="0" lang="ko-KR" altLang="en-US"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지나치게 긴 </a:t>
            </a:r>
            <a:r>
              <a:rPr kumimoji="0" lang="en-US" altLang="ko-KR"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Tag </a:t>
            </a:r>
            <a:r>
              <a:rPr kumimoji="0" lang="ko-KR" altLang="en-US"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정보</a:t>
            </a:r>
          </a:p>
          <a:p>
            <a:pPr marL="180975" marR="0" lvl="0" indent="-180975" algn="l" defTabSz="914400" rtl="0" eaLnBrk="1" fontAlgn="auto" latinLnBrk="0" hangingPunct="1">
              <a:lnSpc>
                <a:spcPct val="100000"/>
              </a:lnSpc>
              <a:spcBef>
                <a:spcPts val="0"/>
              </a:spcBef>
              <a:spcAft>
                <a:spcPts val="0"/>
              </a:spcAft>
              <a:buClrTx/>
              <a:buSzTx/>
              <a:buFontTx/>
              <a:buChar char="•"/>
              <a:tabLst/>
              <a:defRPr/>
            </a:pPr>
            <a:r>
              <a:rPr kumimoji="0" lang="ko-KR" altLang="en-US"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의도적으로 복잡한 </a:t>
            </a:r>
            <a:r>
              <a:rPr kumimoji="0" lang="en-US" altLang="ko-KR"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p>
          <a:p>
            <a:pPr marL="180975" marR="0" lvl="0" indent="-180975" algn="l" defTabSz="914400" rtl="0" eaLnBrk="1" fontAlgn="auto" latinLnBrk="0" hangingPunct="1">
              <a:lnSpc>
                <a:spcPct val="100000"/>
              </a:lnSpc>
              <a:spcBef>
                <a:spcPts val="0"/>
              </a:spcBef>
              <a:spcAft>
                <a:spcPts val="0"/>
              </a:spcAft>
              <a:buClrTx/>
              <a:buSzTx/>
              <a:buFontTx/>
              <a:buChar char="•"/>
              <a:tabLst/>
              <a:defRPr/>
            </a:pPr>
            <a:r>
              <a:rPr kumimoji="0" lang="ko-KR" altLang="en-US"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의도적인 </a:t>
            </a:r>
            <a:r>
              <a:rPr kumimoji="0" lang="ko-KR" altLang="en-US" sz="1100" b="0" i="0" u="none" strike="noStrike" kern="0" cap="none" spc="0" normalizeH="0" baseline="0" noProof="0" dirty="0" err="1">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비대칭키</a:t>
            </a:r>
            <a:r>
              <a:rPr kumimoji="0" lang="ko-KR" altLang="en-US"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100" b="0" i="0" u="none" strike="noStrike" kern="0" cap="none" spc="0" normalizeH="0" baseline="0" noProof="0" dirty="0" err="1">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매칭</a:t>
            </a:r>
            <a:endParaRPr kumimoji="0" lang="ko-KR" altLang="en-US"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914400" rtl="0" eaLnBrk="1" fontAlgn="auto" latinLnBrk="0" hangingPunct="1">
              <a:lnSpc>
                <a:spcPct val="100000"/>
              </a:lnSpc>
              <a:spcBef>
                <a:spcPts val="0"/>
              </a:spcBef>
              <a:spcAft>
                <a:spcPts val="0"/>
              </a:spcAft>
              <a:buClrTx/>
              <a:buSzTx/>
              <a:buFontTx/>
              <a:buChar char="•"/>
              <a:tabLst/>
              <a:defRPr/>
            </a:pPr>
            <a:r>
              <a:rPr kumimoji="0" lang="en-US" altLang="ko-KR"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Invalid XML</a:t>
            </a:r>
          </a:p>
          <a:p>
            <a:pPr marL="180975" marR="0" lvl="0" indent="-180975" algn="l" defTabSz="914400" rtl="0" eaLnBrk="1" fontAlgn="auto" latinLnBrk="0" hangingPunct="1">
              <a:lnSpc>
                <a:spcPct val="100000"/>
              </a:lnSpc>
              <a:spcBef>
                <a:spcPts val="0"/>
              </a:spcBef>
              <a:spcAft>
                <a:spcPts val="0"/>
              </a:spcAft>
              <a:buClrTx/>
              <a:buSzTx/>
              <a:buFontTx/>
              <a:buChar char="•"/>
              <a:tabLst/>
              <a:defRPr/>
            </a:pPr>
            <a:r>
              <a:rPr kumimoji="0" lang="en-US" altLang="ko-KR"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SQL Injection</a:t>
            </a:r>
          </a:p>
          <a:p>
            <a:pPr marL="180975" marR="0" lvl="0" indent="-180975" algn="l" defTabSz="914400" rtl="0" eaLnBrk="1" fontAlgn="auto" latinLnBrk="0" hangingPunct="1">
              <a:lnSpc>
                <a:spcPct val="100000"/>
              </a:lnSpc>
              <a:spcBef>
                <a:spcPts val="0"/>
              </a:spcBef>
              <a:spcAft>
                <a:spcPts val="0"/>
              </a:spcAft>
              <a:buClrTx/>
              <a:buSzTx/>
              <a:buFontTx/>
              <a:buChar char="•"/>
              <a:tabLst/>
              <a:defRPr/>
            </a:pPr>
            <a:r>
              <a:rPr kumimoji="0" lang="en-US" altLang="ko-KR"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Dictionary Attack</a:t>
            </a:r>
          </a:p>
          <a:p>
            <a:pPr marL="180975" marR="0" lvl="0" indent="-180975" algn="l" defTabSz="914400" rtl="0" eaLnBrk="1" fontAlgn="auto" latinLnBrk="0" hangingPunct="1">
              <a:lnSpc>
                <a:spcPct val="100000"/>
              </a:lnSpc>
              <a:spcBef>
                <a:spcPts val="0"/>
              </a:spcBef>
              <a:spcAft>
                <a:spcPts val="0"/>
              </a:spcAft>
              <a:buClrTx/>
              <a:buSzTx/>
              <a:buFontTx/>
              <a:buChar char="•"/>
              <a:tabLst/>
              <a:defRPr/>
            </a:pPr>
            <a:r>
              <a:rPr kumimoji="0" lang="en-US" altLang="ko-KR" sz="11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Replay Attack</a:t>
            </a:r>
          </a:p>
        </p:txBody>
      </p:sp>
      <p:pic>
        <p:nvPicPr>
          <p:cNvPr id="27655" name="Picture 10" descr="firew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9639" y="4748214"/>
            <a:ext cx="5111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1" descr="firew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9639" y="3948114"/>
            <a:ext cx="5111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12" descr="1244202652_globe 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88" y="395605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3" descr="1244202728_Ba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41334" flipH="1">
            <a:off x="1927225" y="4354513"/>
            <a:ext cx="58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14"/>
          <p:cNvSpPr>
            <a:spLocks/>
          </p:cNvSpPr>
          <p:nvPr/>
        </p:nvSpPr>
        <p:spPr bwMode="auto">
          <a:xfrm>
            <a:off x="3267075" y="2947989"/>
            <a:ext cx="2078038" cy="503237"/>
          </a:xfrm>
          <a:prstGeom prst="borderCallout1">
            <a:avLst>
              <a:gd name="adj1" fmla="val 22713"/>
              <a:gd name="adj2" fmla="val -3667"/>
              <a:gd name="adj3" fmla="val 328074"/>
              <a:gd name="adj4" fmla="val -43468"/>
            </a:avLst>
          </a:prstGeom>
          <a:solidFill>
            <a:srgbClr val="F8F8F8"/>
          </a:solidFill>
          <a:ln w="635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0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웹 환경을 지원하기 위해 방화벽에서 허용한 </a:t>
            </a:r>
            <a:r>
              <a:rPr kumimoji="1" lang="en-US" altLang="ko-KR" sz="10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rPr>
              <a:t>Port </a:t>
            </a:r>
            <a:r>
              <a:rPr kumimoji="1" lang="ko-KR" altLang="en-US" sz="10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대역과 트래픽</a:t>
            </a:r>
          </a:p>
        </p:txBody>
      </p:sp>
      <p:sp>
        <p:nvSpPr>
          <p:cNvPr id="35852" name="Text Box 15"/>
          <p:cNvSpPr txBox="1">
            <a:spLocks noChangeArrowheads="1"/>
          </p:cNvSpPr>
          <p:nvPr/>
        </p:nvSpPr>
        <p:spPr bwMode="auto">
          <a:xfrm>
            <a:off x="746125" y="5045075"/>
            <a:ext cx="1225550" cy="230188"/>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12700">
                <a:solidFill>
                  <a:srgbClr val="CC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인터넷</a:t>
            </a:r>
          </a:p>
        </p:txBody>
      </p:sp>
      <p:pic>
        <p:nvPicPr>
          <p:cNvPr id="27661" name="Picture 17" descr="1244203743_firew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5325" y="406558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19" descr="ibm_pseries_68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8276" y="4400550"/>
            <a:ext cx="73501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3" name="Picture 20" descr="ibm_pseries_680"/>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93101" y="3560763"/>
            <a:ext cx="73501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21" descr="ibm_pseries_680"/>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0438" y="4713288"/>
            <a:ext cx="735012"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AutoShape 10"/>
          <p:cNvSpPr>
            <a:spLocks noChangeArrowheads="1"/>
          </p:cNvSpPr>
          <p:nvPr/>
        </p:nvSpPr>
        <p:spPr bwMode="auto">
          <a:xfrm>
            <a:off x="5078414" y="5226051"/>
            <a:ext cx="2835275" cy="358775"/>
          </a:xfrm>
          <a:prstGeom prst="roundRect">
            <a:avLst>
              <a:gd name="adj" fmla="val 16667"/>
            </a:avLst>
          </a:prstGeom>
          <a:gradFill rotWithShape="1">
            <a:gsLst>
              <a:gs pos="0">
                <a:srgbClr val="CCCCFF"/>
              </a:gs>
              <a:gs pos="100000">
                <a:srgbClr val="CCCCFF">
                  <a:gamma/>
                  <a:shade val="86275"/>
                  <a:invGamma/>
                </a:srgbClr>
              </a:gs>
            </a:gsLst>
            <a:lin ang="5400000" scaled="1"/>
          </a:gradFill>
          <a:ln w="12700" algn="ctr">
            <a:solidFill>
              <a:srgbClr val="666699"/>
            </a:solidFill>
            <a:round/>
            <a:headEnd/>
            <a:tailEnd/>
          </a:ln>
          <a:effectLst>
            <a:outerShdw dist="35921" dir="2700000" algn="ctr" rotWithShape="0">
              <a:srgbClr val="808080"/>
            </a:outerShdw>
          </a:effectLst>
        </p:spPr>
        <p:txBody>
          <a:bodyPr wrap="none" lIns="91432" tIns="45716" rIns="91432" bIns="45716"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 Threat Protection </a:t>
            </a:r>
            <a:r>
              <a:rPr kumimoji="0" lang="ko-KR" altLang="en-US" sz="1200" b="1"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기술</a:t>
            </a:r>
          </a:p>
        </p:txBody>
      </p:sp>
      <p:sp>
        <p:nvSpPr>
          <p:cNvPr id="34" name="AutoShape 23"/>
          <p:cNvSpPr>
            <a:spLocks/>
          </p:cNvSpPr>
          <p:nvPr/>
        </p:nvSpPr>
        <p:spPr bwMode="auto">
          <a:xfrm>
            <a:off x="5857875" y="2697164"/>
            <a:ext cx="2078038" cy="287337"/>
          </a:xfrm>
          <a:prstGeom prst="borderCallout1">
            <a:avLst>
              <a:gd name="adj1" fmla="val 39778"/>
              <a:gd name="adj2" fmla="val 103667"/>
              <a:gd name="adj3" fmla="val 276245"/>
              <a:gd name="adj4" fmla="val 114898"/>
            </a:avLst>
          </a:prstGeom>
          <a:solidFill>
            <a:srgbClr val="F8F8F8"/>
          </a:solidFill>
          <a:ln w="635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10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시스템의 </a:t>
            </a:r>
            <a:r>
              <a:rPr kumimoji="1" lang="en-US" altLang="ko-KR" sz="10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IT </a:t>
            </a:r>
            <a:r>
              <a:rPr kumimoji="1" lang="ko-KR" altLang="en-US" sz="10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자원을 보호</a:t>
            </a:r>
          </a:p>
        </p:txBody>
      </p:sp>
      <p:pic>
        <p:nvPicPr>
          <p:cNvPr id="27667" name="Picture 34" descr="XI52+7199+pre-production+perspective+top+Larg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4260850"/>
            <a:ext cx="16779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571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3CD61F3-34D2-4301-A3AB-489DD6F23C45}"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40963" name="Rectangle 2"/>
          <p:cNvSpPr>
            <a:spLocks noGrp="1" noChangeArrowheads="1"/>
          </p:cNvSpPr>
          <p:nvPr>
            <p:ph type="title"/>
          </p:nvPr>
        </p:nvSpPr>
        <p:spPr/>
        <p:txBody>
          <a:bodyPr/>
          <a:lstStyle/>
          <a:p>
            <a:pPr eaLnBrk="1" hangingPunct="1">
              <a:defRPr/>
            </a:pPr>
            <a:r>
              <a:rPr lang="en-US" altLang="ko-KR" dirty="0">
                <a:solidFill>
                  <a:schemeClr val="tx1"/>
                </a:solidFill>
                <a:latin typeface="+mn-ea"/>
                <a:ea typeface="+mn-ea"/>
              </a:rPr>
              <a:t>Service Level </a:t>
            </a:r>
            <a:r>
              <a:rPr lang="ko-KR" altLang="en-US" dirty="0">
                <a:solidFill>
                  <a:schemeClr val="tx1"/>
                </a:solidFill>
                <a:latin typeface="+mn-ea"/>
                <a:ea typeface="+mn-ea"/>
              </a:rPr>
              <a:t>정책 적용</a:t>
            </a:r>
            <a:endParaRPr lang="en-US" altLang="ko-KR" dirty="0">
              <a:solidFill>
                <a:schemeClr val="tx1"/>
              </a:solidFill>
              <a:latin typeface="+mn-ea"/>
              <a:ea typeface="+mn-ea"/>
            </a:endParaRPr>
          </a:p>
        </p:txBody>
      </p:sp>
      <p:sp>
        <p:nvSpPr>
          <p:cNvPr id="40964"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pic>
        <p:nvPicPr>
          <p:cNvPr id="30725" name="Picture 4" descr="ArrowsSide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76" y="3886200"/>
            <a:ext cx="47545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Rectangle 5"/>
          <p:cNvSpPr>
            <a:spLocks noChangeArrowheads="1"/>
          </p:cNvSpPr>
          <p:nvPr/>
        </p:nvSpPr>
        <p:spPr bwMode="auto">
          <a:xfrm>
            <a:off x="4381500" y="4160838"/>
            <a:ext cx="5143500" cy="2697162"/>
          </a:xfrm>
          <a:prstGeom prst="rect">
            <a:avLst/>
          </a:prstGeom>
          <a:solidFill>
            <a:schemeClr val="bg1">
              <a:alpha val="4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0727" name="Picture 31" descr="MCj043524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8564" y="5713413"/>
            <a:ext cx="4159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73076" y="2690813"/>
            <a:ext cx="3838575" cy="1143000"/>
          </a:xfrm>
          <a:prstGeom prst="rect">
            <a:avLst/>
          </a:prstGeom>
          <a:noFill/>
          <a:ln w="3175" algn="ctr">
            <a:solidFill>
              <a:srgbClr val="333333"/>
            </a:solidFill>
            <a:miter lim="800000"/>
            <a:headEnd/>
            <a:tailEnd/>
          </a:ln>
          <a:extLst>
            <a:ext uri="{909E8E84-426E-40DD-AFC4-6F175D3DCCD1}">
              <a14:hiddenFill xmlns:a14="http://schemas.microsoft.com/office/drawing/2010/main">
                <a:solidFill>
                  <a:srgbClr val="FFFFFF"/>
                </a:solidFill>
              </a14:hiddenFill>
            </a:ext>
          </a:extLst>
        </p:spPr>
      </p:pic>
      <p:sp>
        <p:nvSpPr>
          <p:cNvPr id="40969" name="Text Box 7"/>
          <p:cNvSpPr txBox="1">
            <a:spLocks noChangeArrowheads="1"/>
          </p:cNvSpPr>
          <p:nvPr/>
        </p:nvSpPr>
        <p:spPr bwMode="gray">
          <a:xfrm>
            <a:off x="4995864" y="3497263"/>
            <a:ext cx="19018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marL="187325" indent="-18732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7325" marR="0" lvl="0" indent="-187325" algn="ctr" defTabSz="762000" rtl="0" eaLnBrk="0" fontAlgn="base" latinLnBrk="0" hangingPunct="0">
              <a:lnSpc>
                <a:spcPct val="100000"/>
              </a:lnSpc>
              <a:spcBef>
                <a:spcPct val="0"/>
              </a:spcBef>
              <a:spcAft>
                <a:spcPct val="0"/>
              </a:spcAft>
              <a:buClrTx/>
              <a:buSzTx/>
              <a:buFontTx/>
              <a:buNone/>
              <a:tabLst/>
              <a:defRPr/>
            </a:pPr>
            <a:r>
              <a:rPr kumimoji="0" lang="en-US" altLang="ko-KR" sz="14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 Gateway</a:t>
            </a:r>
          </a:p>
        </p:txBody>
      </p:sp>
      <p:sp>
        <p:nvSpPr>
          <p:cNvPr id="40970" name="AutoShape 8"/>
          <p:cNvSpPr>
            <a:spLocks noChangeArrowheads="1"/>
          </p:cNvSpPr>
          <p:nvPr/>
        </p:nvSpPr>
        <p:spPr bwMode="gray">
          <a:xfrm>
            <a:off x="3987800" y="3914775"/>
            <a:ext cx="827088" cy="8270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0971" name="AutoShape 9"/>
          <p:cNvSpPr>
            <a:spLocks noChangeArrowheads="1"/>
          </p:cNvSpPr>
          <p:nvPr/>
        </p:nvSpPr>
        <p:spPr bwMode="auto">
          <a:xfrm>
            <a:off x="1222375" y="3943350"/>
            <a:ext cx="800100" cy="857250"/>
          </a:xfrm>
          <a:prstGeom prst="foldedCorner">
            <a:avLst>
              <a:gd name="adj" fmla="val 12500"/>
            </a:avLst>
          </a:prstGeom>
          <a:solidFill>
            <a:srgbClr val="FFFFFF"/>
          </a:solidFill>
          <a:ln w="0">
            <a:solidFill>
              <a:srgbClr val="969696"/>
            </a:solidFill>
            <a:round/>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요청자</a:t>
            </a:r>
          </a:p>
        </p:txBody>
      </p:sp>
      <p:sp>
        <p:nvSpPr>
          <p:cNvPr id="40972" name="Line 10"/>
          <p:cNvSpPr>
            <a:spLocks noChangeShapeType="1"/>
          </p:cNvSpPr>
          <p:nvPr/>
        </p:nvSpPr>
        <p:spPr bwMode="auto">
          <a:xfrm flipV="1">
            <a:off x="2159000" y="4346575"/>
            <a:ext cx="1684338"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0973" name="Line 11"/>
          <p:cNvSpPr>
            <a:spLocks noChangeShapeType="1"/>
          </p:cNvSpPr>
          <p:nvPr/>
        </p:nvSpPr>
        <p:spPr bwMode="auto">
          <a:xfrm rot="16200000" flipV="1">
            <a:off x="4071144" y="5163344"/>
            <a:ext cx="769938"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0974" name="Text Box 12"/>
          <p:cNvSpPr txBox="1">
            <a:spLocks noChangeArrowheads="1"/>
          </p:cNvSpPr>
          <p:nvPr/>
        </p:nvSpPr>
        <p:spPr bwMode="auto">
          <a:xfrm>
            <a:off x="3230563" y="5548314"/>
            <a:ext cx="2449512" cy="885825"/>
          </a:xfrm>
          <a:prstGeom prst="rect">
            <a:avLst/>
          </a:prstGeom>
          <a:solidFill>
            <a:srgbClr val="E6FAE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Service Level Agreement </a:t>
            </a:r>
            <a:r>
              <a:rPr kumimoji="0" lang="ko-KR" altLang="en-US"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정책 부과</a:t>
            </a:r>
            <a:r>
              <a:rPr kumimoji="0" lang="en-US" altLang="ko-KR"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60</a:t>
            </a:r>
            <a:r>
              <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초에 </a:t>
            </a:r>
            <a:r>
              <a:rPr kumimoji="0" lang="en-US"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test1 Operation</a:t>
            </a:r>
            <a:r>
              <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이 </a:t>
            </a:r>
            <a:r>
              <a:rPr kumimoji="0" lang="en-US"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10</a:t>
            </a:r>
            <a:r>
              <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번 넘게 호출되는 경우 이를 차단</a:t>
            </a:r>
          </a:p>
        </p:txBody>
      </p:sp>
      <p:sp>
        <p:nvSpPr>
          <p:cNvPr id="40975" name="Text Box 13"/>
          <p:cNvSpPr txBox="1">
            <a:spLocks noChangeArrowheads="1"/>
          </p:cNvSpPr>
          <p:nvPr/>
        </p:nvSpPr>
        <p:spPr bwMode="auto">
          <a:xfrm>
            <a:off x="1143001" y="2332038"/>
            <a:ext cx="2449513" cy="260350"/>
          </a:xfrm>
          <a:prstGeom prst="rect">
            <a:avLst/>
          </a:prstGeom>
          <a:solidFill>
            <a:srgbClr val="E6FAE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Client</a:t>
            </a:r>
            <a:r>
              <a:rPr kumimoji="0" lang="ko-KR" altLang="en-US"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는 </a:t>
            </a:r>
            <a:r>
              <a:rPr kumimoji="0" lang="en-US" altLang="ko-KR"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SOAP Fault </a:t>
            </a:r>
            <a:r>
              <a:rPr kumimoji="0" lang="ko-KR" altLang="en-US"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수신</a:t>
            </a:r>
            <a:endParaRPr kumimoji="0" lang="ko-KR" altLang="en-US"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0736"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619876" y="4706938"/>
            <a:ext cx="27352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0977" name="Line 15"/>
          <p:cNvSpPr>
            <a:spLocks noChangeShapeType="1"/>
          </p:cNvSpPr>
          <p:nvPr/>
        </p:nvSpPr>
        <p:spPr bwMode="auto">
          <a:xfrm rot="16200000" flipH="1">
            <a:off x="6515895" y="4553745"/>
            <a:ext cx="206375" cy="28733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0978" name="Text Box 16"/>
          <p:cNvSpPr txBox="1">
            <a:spLocks noChangeArrowheads="1"/>
          </p:cNvSpPr>
          <p:nvPr/>
        </p:nvSpPr>
        <p:spPr bwMode="auto">
          <a:xfrm>
            <a:off x="7443788" y="6389688"/>
            <a:ext cx="1116012" cy="260350"/>
          </a:xfrm>
          <a:prstGeom prst="rect">
            <a:avLst/>
          </a:prstGeom>
          <a:solidFill>
            <a:srgbClr val="E6FAE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ko-KR" altLang="en-US"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모니터링</a:t>
            </a:r>
            <a:endParaRPr kumimoji="0" lang="ko-KR" altLang="en-US"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0979" name="Text Box 17"/>
          <p:cNvSpPr txBox="1">
            <a:spLocks noChangeArrowheads="1"/>
          </p:cNvSpPr>
          <p:nvPr/>
        </p:nvSpPr>
        <p:spPr bwMode="auto">
          <a:xfrm>
            <a:off x="8121651" y="3595688"/>
            <a:ext cx="619125" cy="711200"/>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제공자</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0740" name="Picture 18" descr="p5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5239" y="3540125"/>
            <a:ext cx="427037"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1" name="Text Box 19"/>
          <p:cNvSpPr txBox="1">
            <a:spLocks noChangeArrowheads="1"/>
          </p:cNvSpPr>
          <p:nvPr/>
        </p:nvSpPr>
        <p:spPr bwMode="auto">
          <a:xfrm>
            <a:off x="7631114" y="3157539"/>
            <a:ext cx="979487" cy="261937"/>
          </a:xfrm>
          <a:prstGeom prst="rect">
            <a:avLst/>
          </a:prstGeom>
          <a:solidFill>
            <a:srgbClr val="E6FAE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ko-KR" altLang="en-US"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백엔드 보호</a:t>
            </a:r>
            <a:endParaRPr kumimoji="0" lang="ko-KR" altLang="en-US"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0742" name="Picture 23" descr="XI52 7199 pre-production perspective top Small.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79989" y="3871913"/>
            <a:ext cx="18192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3" name="Picture 23" descr="loc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8688" y="4000500"/>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ectangle 2"/>
          <p:cNvSpPr txBox="1">
            <a:spLocks noChangeArrowheads="1"/>
          </p:cNvSpPr>
          <p:nvPr/>
        </p:nvSpPr>
        <p:spPr bwMode="auto">
          <a:xfrm>
            <a:off x="646113" y="963614"/>
            <a:ext cx="8604250" cy="94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just" rtl="0" fontAlgn="base">
              <a:lnSpc>
                <a:spcPct val="110000"/>
              </a:lnSpc>
              <a:spcBef>
                <a:spcPct val="30000"/>
              </a:spcBef>
              <a:spcAft>
                <a:spcPct val="0"/>
              </a:spcAft>
              <a:buFont typeface="Wingdings" pitchFamily="2" charset="2"/>
              <a:defRPr sz="1200" b="1">
                <a:solidFill>
                  <a:schemeClr val="tx1"/>
                </a:solidFill>
                <a:latin typeface="+mn-lt"/>
                <a:ea typeface="+mn-ea"/>
                <a:cs typeface="+mn-cs"/>
              </a:defRPr>
            </a:lvl1pPr>
            <a:lvl2pPr marL="457200" algn="l" rtl="0" fontAlgn="base">
              <a:spcBef>
                <a:spcPct val="25000"/>
              </a:spcBef>
              <a:spcAft>
                <a:spcPct val="1500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2pPr>
            <a:lvl3pPr marL="914400" algn="l" rtl="0" fontAlgn="base">
              <a:spcBef>
                <a:spcPct val="20000"/>
              </a:spcBef>
              <a:spcAft>
                <a:spcPct val="0"/>
              </a:spcAft>
              <a:buClr>
                <a:schemeClr val="accent2"/>
              </a:buClr>
              <a:buChar char="•"/>
              <a:defRPr>
                <a:solidFill>
                  <a:schemeClr val="tx1"/>
                </a:solidFill>
                <a:latin typeface="Arial" pitchFamily="34" charset="0"/>
                <a:ea typeface="가는각진제목체" pitchFamily="18" charset="-127"/>
                <a:cs typeface="+mn-cs"/>
              </a:defRPr>
            </a:lvl3pPr>
            <a:lvl4pPr marL="1371600" algn="l" rtl="0" fontAlgn="base">
              <a:spcBef>
                <a:spcPct val="20000"/>
              </a:spcBef>
              <a:spcAft>
                <a:spcPct val="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4pPr>
            <a:lvl5pPr marL="18288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5pPr>
            <a:lvl6pPr marL="22860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6pPr>
            <a:lvl7pPr marL="27432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7pPr>
            <a:lvl8pPr marL="32004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8pPr>
            <a:lvl9pPr marL="36576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9pPr>
          </a:lstStyle>
          <a:p>
            <a:pPr marL="0" marR="0" lvl="0" indent="0" algn="just" defTabSz="914400" rtl="0" eaLnBrk="1" fontAlgn="base" latinLnBrk="0" hangingPunct="1">
              <a:lnSpc>
                <a:spcPct val="110000"/>
              </a:lnSpc>
              <a:spcBef>
                <a:spcPct val="30000"/>
              </a:spcBef>
              <a:spcAft>
                <a:spcPct val="0"/>
              </a:spcAft>
              <a:buClrTx/>
              <a:buSzTx/>
              <a:buFont typeface="Wingdings" pitchFamily="2" charset="2"/>
              <a:buNone/>
              <a:tabLst/>
              <a:defRPr/>
            </a:pP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아래 예처럼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60</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초에 특정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Operation</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이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10</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번 넘게 호출되면 이후의 요청은 </a:t>
            </a:r>
            <a:r>
              <a:rPr kumimoji="0" lang="en-US" altLang="ko-KR" sz="1400" b="0" i="0" u="none" strike="noStrike" kern="0" cap="none" spc="0" normalizeH="0" baseline="0" noProof="0" dirty="0" err="1">
                <a:ln>
                  <a:noFill/>
                </a:ln>
                <a:solidFill>
                  <a:srgbClr val="000000"/>
                </a:solidFill>
                <a:effectLst/>
                <a:uLnTx/>
                <a:uFillTx/>
                <a:latin typeface="맑은 고딕"/>
                <a:ea typeface="맑은 고딕" panose="020B0503020000020004" pitchFamily="50" charset="-127"/>
                <a:cs typeface="Arial"/>
              </a:rPr>
              <a:t>DataPower</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가 차단하고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Client</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는 이에 관한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SOAP Fault</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를 받게 됩니다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이러한 이벤트를 관리자는 로그 정보나 시각적 모니터링을 통해 확인할 수 있으며 궁극적으로 서비스 제공자는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SLA</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에서 규정한 수준을 넘어서는 요청으로부터 안전하게 보호받게 되며 </a:t>
            </a:r>
            <a:r>
              <a:rPr kumimoji="0" lang="en-US" altLang="ko-KR" sz="1400" b="0" i="0" u="none" strike="noStrike" kern="0" cap="none" spc="0" normalizeH="0" baseline="0" noProof="0" dirty="0" err="1">
                <a:ln>
                  <a:noFill/>
                </a:ln>
                <a:solidFill>
                  <a:srgbClr val="000000"/>
                </a:solidFill>
                <a:effectLst/>
                <a:uLnTx/>
                <a:uFillTx/>
                <a:latin typeface="맑은 고딕"/>
                <a:ea typeface="맑은 고딕" panose="020B0503020000020004" pitchFamily="50" charset="-127"/>
                <a:cs typeface="Arial"/>
              </a:rPr>
              <a:t>DataPower</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는 이 작업을 성능 감소 없이 구성만을 통해서 수행합니다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a:t>
            </a:r>
            <a:endPar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endParaRPr>
          </a:p>
        </p:txBody>
      </p:sp>
    </p:spTree>
    <p:extLst>
      <p:ext uri="{BB962C8B-B14F-4D97-AF65-F5344CB8AC3E}">
        <p14:creationId xmlns:p14="http://schemas.microsoft.com/office/powerpoint/2010/main" val="3203773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4"/>
          <p:cNvSpPr>
            <a:spLocks noGrp="1" noChangeArrowheads="1"/>
          </p:cNvSpPr>
          <p:nvPr>
            <p:ph type="body" idx="1"/>
          </p:nvPr>
        </p:nvSpPr>
        <p:spPr>
          <a:xfrm>
            <a:off x="563563" y="1327150"/>
            <a:ext cx="8686800" cy="5119688"/>
          </a:xfrm>
        </p:spPr>
        <p:txBody>
          <a:bodyPr/>
          <a:lstStyle/>
          <a:p>
            <a:pPr eaLnBrk="1" hangingPunct="1">
              <a:defRPr/>
            </a:pPr>
            <a:r>
              <a:rPr lang="en-US" altLang="ko-KR" b="1" dirty="0">
                <a:solidFill>
                  <a:srgbClr val="71BFA7"/>
                </a:solidFill>
                <a:latin typeface="+mn-ea"/>
              </a:rPr>
              <a:t>Service Level Management (SLM) </a:t>
            </a:r>
            <a:r>
              <a:rPr lang="ko-KR" altLang="en-US" dirty="0">
                <a:latin typeface="+mn-ea"/>
              </a:rPr>
              <a:t>을 사용하여 과부하로부터 보호</a:t>
            </a:r>
            <a:endParaRPr lang="en-US" altLang="ko-KR" dirty="0">
              <a:latin typeface="+mn-ea"/>
            </a:endParaRPr>
          </a:p>
          <a:p>
            <a:pPr lvl="1" eaLnBrk="1" hangingPunct="1">
              <a:defRPr/>
            </a:pPr>
            <a:r>
              <a:rPr lang="ko-KR" altLang="en-US" dirty="0">
                <a:latin typeface="+mn-ea"/>
                <a:ea typeface="+mn-ea"/>
              </a:rPr>
              <a:t>동시호출 또는 일정 주기내 처리 메시지 기반</a:t>
            </a:r>
            <a:endParaRPr lang="en-US" altLang="ko-KR" dirty="0">
              <a:latin typeface="+mn-ea"/>
              <a:ea typeface="+mn-ea"/>
            </a:endParaRPr>
          </a:p>
          <a:p>
            <a:pPr lvl="1" eaLnBrk="1" hangingPunct="1">
              <a:defRPr/>
            </a:pPr>
            <a:r>
              <a:rPr lang="ko-KR" altLang="en-US" dirty="0">
                <a:latin typeface="+mn-ea"/>
                <a:ea typeface="+mn-ea"/>
              </a:rPr>
              <a:t>지정된 정책을 벗어난 경우 액션 수행</a:t>
            </a:r>
            <a:r>
              <a:rPr lang="en-US" altLang="ko-KR" dirty="0">
                <a:latin typeface="+mn-ea"/>
                <a:ea typeface="+mn-ea"/>
              </a:rPr>
              <a:t>:</a:t>
            </a:r>
          </a:p>
          <a:p>
            <a:pPr lvl="2" eaLnBrk="1" hangingPunct="1">
              <a:defRPr/>
            </a:pPr>
            <a:r>
              <a:rPr lang="ko-KR" altLang="en-US" dirty="0">
                <a:latin typeface="+mn-ea"/>
                <a:ea typeface="+mn-ea"/>
              </a:rPr>
              <a:t>통지</a:t>
            </a:r>
            <a:r>
              <a:rPr lang="en-US" altLang="ko-KR" dirty="0">
                <a:latin typeface="+mn-ea"/>
                <a:ea typeface="+mn-ea"/>
              </a:rPr>
              <a:t> (or </a:t>
            </a:r>
            <a:r>
              <a:rPr lang="ko-KR" altLang="en-US" dirty="0">
                <a:latin typeface="+mn-ea"/>
                <a:ea typeface="+mn-ea"/>
              </a:rPr>
              <a:t>로깅</a:t>
            </a:r>
            <a:r>
              <a:rPr lang="en-US" altLang="ko-KR" dirty="0">
                <a:latin typeface="+mn-ea"/>
                <a:ea typeface="+mn-ea"/>
              </a:rPr>
              <a:t>)</a:t>
            </a:r>
          </a:p>
          <a:p>
            <a:pPr lvl="2" eaLnBrk="1" hangingPunct="1">
              <a:defRPr/>
            </a:pPr>
            <a:r>
              <a:rPr lang="ko-KR" altLang="en-US" dirty="0">
                <a:latin typeface="+mn-ea"/>
                <a:ea typeface="+mn-ea"/>
              </a:rPr>
              <a:t>대기</a:t>
            </a:r>
            <a:endParaRPr lang="en-US" altLang="ko-KR" dirty="0">
              <a:latin typeface="+mn-ea"/>
              <a:ea typeface="+mn-ea"/>
            </a:endParaRPr>
          </a:p>
          <a:p>
            <a:pPr lvl="2" eaLnBrk="1" hangingPunct="1">
              <a:defRPr/>
            </a:pPr>
            <a:r>
              <a:rPr lang="ko-KR" altLang="en-US" dirty="0">
                <a:latin typeface="+mn-ea"/>
                <a:ea typeface="+mn-ea"/>
              </a:rPr>
              <a:t>거부</a:t>
            </a:r>
            <a:endParaRPr lang="en-US" altLang="ko-KR" dirty="0">
              <a:latin typeface="+mn-ea"/>
              <a:ea typeface="+mn-ea"/>
            </a:endParaRPr>
          </a:p>
          <a:p>
            <a:pPr lvl="2" eaLnBrk="1" hangingPunct="1">
              <a:defRPr/>
            </a:pPr>
            <a:endParaRPr lang="en-US" altLang="ko-KR" dirty="0">
              <a:latin typeface="+mn-ea"/>
              <a:ea typeface="+mn-ea"/>
            </a:endParaRPr>
          </a:p>
          <a:p>
            <a:pPr eaLnBrk="1" hangingPunct="1">
              <a:defRPr/>
            </a:pPr>
            <a:r>
              <a:rPr lang="en-US" altLang="ko-KR" dirty="0">
                <a:latin typeface="+mn-ea"/>
              </a:rPr>
              <a:t>SLM </a:t>
            </a:r>
            <a:r>
              <a:rPr lang="ko-KR" altLang="en-US" dirty="0">
                <a:latin typeface="+mn-ea"/>
              </a:rPr>
              <a:t>과 라우팅을 결합하여 지능형 </a:t>
            </a:r>
            <a:r>
              <a:rPr lang="en-US" altLang="ko-KR" dirty="0">
                <a:latin typeface="+mn-ea"/>
              </a:rPr>
              <a:t>Failover </a:t>
            </a:r>
            <a:r>
              <a:rPr lang="ko-KR" altLang="en-US" dirty="0">
                <a:latin typeface="+mn-ea"/>
              </a:rPr>
              <a:t>지원</a:t>
            </a:r>
            <a:endParaRPr lang="en-US" altLang="ko-KR" dirty="0">
              <a:latin typeface="+mn-ea"/>
            </a:endParaRPr>
          </a:p>
          <a:p>
            <a:pPr lvl="1" eaLnBrk="1" hangingPunct="1">
              <a:defRPr/>
            </a:pPr>
            <a:r>
              <a:rPr lang="ko-KR" altLang="en-US" dirty="0">
                <a:latin typeface="+mn-ea"/>
                <a:ea typeface="+mn-ea"/>
              </a:rPr>
              <a:t>임계치를 초과한 경우 대체 서버로 전환</a:t>
            </a:r>
            <a:endParaRPr lang="en-US" altLang="ko-KR" dirty="0">
              <a:latin typeface="+mn-ea"/>
              <a:ea typeface="+mn-ea"/>
            </a:endParaRPr>
          </a:p>
          <a:p>
            <a:pPr lvl="1" eaLnBrk="1" hangingPunct="1">
              <a:defRPr/>
            </a:pPr>
            <a:endParaRPr lang="en-US" altLang="ko-KR" dirty="0">
              <a:latin typeface="+mn-ea"/>
              <a:ea typeface="+mn-ea"/>
            </a:endParaRPr>
          </a:p>
          <a:p>
            <a:pPr eaLnBrk="1" hangingPunct="1">
              <a:defRPr/>
            </a:pPr>
            <a:r>
              <a:rPr lang="ko-KR" altLang="en-US" dirty="0">
                <a:latin typeface="+mn-ea"/>
              </a:rPr>
              <a:t>다양한 </a:t>
            </a:r>
            <a:r>
              <a:rPr lang="ko-KR" altLang="en-US" b="1" dirty="0">
                <a:solidFill>
                  <a:srgbClr val="71BFA7"/>
                </a:solidFill>
                <a:latin typeface="+mn-ea"/>
              </a:rPr>
              <a:t>부하 분산</a:t>
            </a:r>
            <a:r>
              <a:rPr lang="en-US" altLang="ko-KR" b="1" dirty="0">
                <a:solidFill>
                  <a:srgbClr val="71BFA7"/>
                </a:solidFill>
                <a:latin typeface="+mn-ea"/>
              </a:rPr>
              <a:t> </a:t>
            </a:r>
            <a:r>
              <a:rPr lang="ko-KR" altLang="en-US" dirty="0">
                <a:latin typeface="+mn-ea"/>
              </a:rPr>
              <a:t>알고리즘</a:t>
            </a:r>
            <a:r>
              <a:rPr lang="en-US" altLang="ko-KR" dirty="0">
                <a:latin typeface="+mn-ea"/>
              </a:rPr>
              <a:t> 				       simplify your </a:t>
            </a:r>
          </a:p>
          <a:p>
            <a:pPr lvl="1" eaLnBrk="1" hangingPunct="1">
              <a:defRPr/>
            </a:pPr>
            <a:r>
              <a:rPr lang="en-US" altLang="ko-KR" dirty="0">
                <a:latin typeface="+mn-ea"/>
                <a:ea typeface="+mn-ea"/>
              </a:rPr>
              <a:t>First Available</a:t>
            </a:r>
          </a:p>
          <a:p>
            <a:pPr lvl="1" eaLnBrk="1" hangingPunct="1">
              <a:defRPr/>
            </a:pPr>
            <a:r>
              <a:rPr lang="en-US" altLang="ko-KR" dirty="0">
                <a:latin typeface="+mn-ea"/>
                <a:ea typeface="+mn-ea"/>
              </a:rPr>
              <a:t>(Weighted) Round Robin</a:t>
            </a:r>
          </a:p>
          <a:p>
            <a:pPr lvl="1" eaLnBrk="1" hangingPunct="1">
              <a:defRPr/>
            </a:pPr>
            <a:r>
              <a:rPr lang="en-US" altLang="ko-KR" dirty="0">
                <a:latin typeface="+mn-ea"/>
                <a:ea typeface="+mn-ea"/>
              </a:rPr>
              <a:t>(Weighted) Least Connections</a:t>
            </a:r>
          </a:p>
          <a:p>
            <a:pPr lvl="1" eaLnBrk="1" hangingPunct="1">
              <a:defRPr/>
            </a:pPr>
            <a:r>
              <a:rPr lang="en-US" altLang="ko-KR" dirty="0">
                <a:latin typeface="+mn-ea"/>
                <a:ea typeface="+mn-ea"/>
              </a:rPr>
              <a:t>Hash</a:t>
            </a:r>
          </a:p>
          <a:p>
            <a:pPr lvl="1" eaLnBrk="1" hangingPunct="1">
              <a:defRPr/>
            </a:pPr>
            <a:endParaRPr lang="en-US" altLang="ko-KR" dirty="0">
              <a:latin typeface="+mn-ea"/>
              <a:ea typeface="+mn-ea"/>
            </a:endParaRPr>
          </a:p>
        </p:txBody>
      </p:sp>
      <p:sp>
        <p:nvSpPr>
          <p:cNvPr id="43011"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CFBAD7A-160D-435E-BC8D-9AB4EA65CB90}"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43012" name="Rectangle 2"/>
          <p:cNvSpPr>
            <a:spLocks noGrp="1" noChangeArrowheads="1"/>
          </p:cNvSpPr>
          <p:nvPr>
            <p:ph type="title"/>
          </p:nvPr>
        </p:nvSpPr>
        <p:spPr/>
        <p:txBody>
          <a:bodyPr/>
          <a:lstStyle/>
          <a:p>
            <a:pPr eaLnBrk="1" hangingPunct="1">
              <a:defRPr/>
            </a:pPr>
            <a:r>
              <a:rPr lang="en-US" altLang="ko-KR" dirty="0">
                <a:solidFill>
                  <a:schemeClr val="tx1"/>
                </a:solidFill>
                <a:latin typeface="+mn-ea"/>
                <a:ea typeface="+mn-ea"/>
              </a:rPr>
              <a:t>Service Level Management </a:t>
            </a:r>
            <a:r>
              <a:rPr lang="ko-KR" altLang="en-US" dirty="0">
                <a:solidFill>
                  <a:schemeClr val="tx1"/>
                </a:solidFill>
                <a:latin typeface="+mn-ea"/>
                <a:ea typeface="+mn-ea"/>
              </a:rPr>
              <a:t>와</a:t>
            </a:r>
            <a:r>
              <a:rPr lang="en-US" altLang="ko-KR" dirty="0">
                <a:solidFill>
                  <a:schemeClr val="tx1"/>
                </a:solidFill>
                <a:latin typeface="+mn-ea"/>
                <a:ea typeface="+mn-ea"/>
              </a:rPr>
              <a:t> </a:t>
            </a:r>
            <a:r>
              <a:rPr lang="ko-KR" altLang="en-US" dirty="0">
                <a:solidFill>
                  <a:schemeClr val="tx1"/>
                </a:solidFill>
                <a:latin typeface="+mn-ea"/>
                <a:ea typeface="+mn-ea"/>
              </a:rPr>
              <a:t>부하 분산을 통한 유량 제어</a:t>
            </a:r>
            <a:endParaRPr lang="en-US" altLang="ko-KR" dirty="0">
              <a:solidFill>
                <a:schemeClr val="tx1"/>
              </a:solidFill>
              <a:latin typeface="+mn-ea"/>
              <a:ea typeface="+mn-ea"/>
            </a:endParaRPr>
          </a:p>
        </p:txBody>
      </p:sp>
      <p:sp>
        <p:nvSpPr>
          <p:cNvPr id="43013"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WebSphere DataPower Appliances</a:t>
            </a:r>
          </a:p>
        </p:txBody>
      </p:sp>
      <p:pic>
        <p:nvPicPr>
          <p:cNvPr id="32774" name="Picture 4" descr="ArrowsSide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76" y="3886200"/>
            <a:ext cx="47545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Rectangle 5"/>
          <p:cNvSpPr>
            <a:spLocks noChangeArrowheads="1"/>
          </p:cNvSpPr>
          <p:nvPr/>
        </p:nvSpPr>
        <p:spPr bwMode="auto">
          <a:xfrm>
            <a:off x="4381500" y="4160838"/>
            <a:ext cx="5143500" cy="2697162"/>
          </a:xfrm>
          <a:prstGeom prst="rect">
            <a:avLst/>
          </a:prstGeom>
          <a:solidFill>
            <a:schemeClr val="bg1">
              <a:alpha val="4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16" name="Line 6"/>
          <p:cNvSpPr>
            <a:spLocks noChangeShapeType="1"/>
          </p:cNvSpPr>
          <p:nvPr/>
        </p:nvSpPr>
        <p:spPr bwMode="auto">
          <a:xfrm>
            <a:off x="7429500" y="5535614"/>
            <a:ext cx="1100138" cy="1587"/>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32777" name="AutoShape 7"/>
          <p:cNvCxnSpPr>
            <a:cxnSpLocks noChangeShapeType="1"/>
          </p:cNvCxnSpPr>
          <p:nvPr/>
        </p:nvCxnSpPr>
        <p:spPr bwMode="auto">
          <a:xfrm rot="10800000" flipV="1">
            <a:off x="7369175" y="4865689"/>
            <a:ext cx="1195388" cy="669925"/>
          </a:xfrm>
          <a:prstGeom prst="curvedConnector3">
            <a:avLst>
              <a:gd name="adj1" fmla="val 49944"/>
            </a:avLst>
          </a:prstGeom>
          <a:noFill/>
          <a:ln w="19050">
            <a:solidFill>
              <a:schemeClr val="tx1"/>
            </a:solidFill>
            <a:round/>
            <a:headEnd type="triangle" w="lg" len="med"/>
            <a:tailEnd type="none" w="lg" len="med"/>
          </a:ln>
          <a:extLst>
            <a:ext uri="{909E8E84-426E-40DD-AFC4-6F175D3DCCD1}">
              <a14:hiddenFill xmlns:a14="http://schemas.microsoft.com/office/drawing/2010/main">
                <a:noFill/>
              </a14:hiddenFill>
            </a:ext>
          </a:extLst>
        </p:spPr>
      </p:cxnSp>
      <p:cxnSp>
        <p:nvCxnSpPr>
          <p:cNvPr id="32778" name="AutoShape 8"/>
          <p:cNvCxnSpPr>
            <a:cxnSpLocks noChangeShapeType="1"/>
          </p:cNvCxnSpPr>
          <p:nvPr/>
        </p:nvCxnSpPr>
        <p:spPr bwMode="auto">
          <a:xfrm rot="10800000">
            <a:off x="7369176" y="5535614"/>
            <a:ext cx="1160463" cy="630237"/>
          </a:xfrm>
          <a:prstGeom prst="curvedConnector3">
            <a:avLst>
              <a:gd name="adj1" fmla="val 50000"/>
            </a:avLst>
          </a:prstGeom>
          <a:noFill/>
          <a:ln w="19050">
            <a:solidFill>
              <a:schemeClr val="tx1"/>
            </a:solidFill>
            <a:round/>
            <a:headEnd type="triangle" w="lg" len="med"/>
            <a:tailEnd type="none" w="lg" len="med"/>
          </a:ln>
          <a:extLst>
            <a:ext uri="{909E8E84-426E-40DD-AFC4-6F175D3DCCD1}">
              <a14:hiddenFill xmlns:a14="http://schemas.microsoft.com/office/drawing/2010/main">
                <a:noFill/>
              </a14:hiddenFill>
            </a:ext>
          </a:extLst>
        </p:spPr>
      </p:cxnSp>
      <p:sp>
        <p:nvSpPr>
          <p:cNvPr id="43019" name="Oval 9"/>
          <p:cNvSpPr>
            <a:spLocks noChangeArrowheads="1"/>
          </p:cNvSpPr>
          <p:nvPr/>
        </p:nvSpPr>
        <p:spPr bwMode="auto">
          <a:xfrm>
            <a:off x="7970838" y="5416550"/>
            <a:ext cx="228600" cy="228600"/>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20" name="Oval 10"/>
          <p:cNvSpPr>
            <a:spLocks noChangeArrowheads="1"/>
          </p:cNvSpPr>
          <p:nvPr/>
        </p:nvSpPr>
        <p:spPr bwMode="auto">
          <a:xfrm>
            <a:off x="7970838" y="5897563"/>
            <a:ext cx="228600" cy="228600"/>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21" name="Oval 11"/>
          <p:cNvSpPr>
            <a:spLocks noChangeArrowheads="1"/>
          </p:cNvSpPr>
          <p:nvPr/>
        </p:nvSpPr>
        <p:spPr bwMode="auto">
          <a:xfrm>
            <a:off x="7970838" y="4892675"/>
            <a:ext cx="228600" cy="228600"/>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22" name="Oval 12"/>
          <p:cNvSpPr>
            <a:spLocks noChangeArrowheads="1"/>
          </p:cNvSpPr>
          <p:nvPr/>
        </p:nvSpPr>
        <p:spPr bwMode="auto">
          <a:xfrm>
            <a:off x="4678363" y="5394325"/>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23" name="Oval 13"/>
          <p:cNvSpPr>
            <a:spLocks noChangeArrowheads="1"/>
          </p:cNvSpPr>
          <p:nvPr/>
        </p:nvSpPr>
        <p:spPr bwMode="auto">
          <a:xfrm>
            <a:off x="4997450" y="4922838"/>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24" name="Oval 14"/>
          <p:cNvSpPr>
            <a:spLocks noChangeArrowheads="1"/>
          </p:cNvSpPr>
          <p:nvPr/>
        </p:nvSpPr>
        <p:spPr bwMode="auto">
          <a:xfrm>
            <a:off x="4724400" y="5075238"/>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6015" name="Oval 15"/>
          <p:cNvSpPr>
            <a:spLocks noChangeArrowheads="1"/>
          </p:cNvSpPr>
          <p:nvPr/>
        </p:nvSpPr>
        <p:spPr bwMode="auto">
          <a:xfrm>
            <a:off x="4997450" y="5257800"/>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26" name="Oval 16"/>
          <p:cNvSpPr>
            <a:spLocks noChangeArrowheads="1"/>
          </p:cNvSpPr>
          <p:nvPr/>
        </p:nvSpPr>
        <p:spPr bwMode="auto">
          <a:xfrm>
            <a:off x="5302250" y="5227638"/>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27" name="Oval 17"/>
          <p:cNvSpPr>
            <a:spLocks noChangeArrowheads="1"/>
          </p:cNvSpPr>
          <p:nvPr/>
        </p:nvSpPr>
        <p:spPr bwMode="auto">
          <a:xfrm>
            <a:off x="5318125" y="4937125"/>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28" name="Oval 18"/>
          <p:cNvSpPr>
            <a:spLocks noChangeArrowheads="1"/>
          </p:cNvSpPr>
          <p:nvPr/>
        </p:nvSpPr>
        <p:spPr bwMode="auto">
          <a:xfrm>
            <a:off x="4678363" y="5715000"/>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29" name="Oval 19"/>
          <p:cNvSpPr>
            <a:spLocks noChangeArrowheads="1"/>
          </p:cNvSpPr>
          <p:nvPr/>
        </p:nvSpPr>
        <p:spPr bwMode="auto">
          <a:xfrm>
            <a:off x="4997450" y="5576888"/>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30" name="Oval 20"/>
          <p:cNvSpPr>
            <a:spLocks noChangeArrowheads="1"/>
          </p:cNvSpPr>
          <p:nvPr/>
        </p:nvSpPr>
        <p:spPr bwMode="auto">
          <a:xfrm>
            <a:off x="5318125" y="5532438"/>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6021" name="Oval 21"/>
          <p:cNvSpPr>
            <a:spLocks noChangeArrowheads="1"/>
          </p:cNvSpPr>
          <p:nvPr/>
        </p:nvSpPr>
        <p:spPr bwMode="auto">
          <a:xfrm>
            <a:off x="5273675" y="5851525"/>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32" name="Oval 22"/>
          <p:cNvSpPr>
            <a:spLocks noChangeArrowheads="1"/>
          </p:cNvSpPr>
          <p:nvPr/>
        </p:nvSpPr>
        <p:spPr bwMode="auto">
          <a:xfrm>
            <a:off x="7970838" y="4894263"/>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6023" name="Oval 23"/>
          <p:cNvSpPr>
            <a:spLocks noChangeArrowheads="1"/>
          </p:cNvSpPr>
          <p:nvPr/>
        </p:nvSpPr>
        <p:spPr bwMode="auto">
          <a:xfrm>
            <a:off x="7970838" y="5418138"/>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ctr" defTabSz="914400" rtl="0" eaLnBrk="1" fontAlgn="base" latinLnBrk="0" hangingPunct="1">
              <a:lnSpc>
                <a:spcPct val="100000"/>
              </a:lnSpc>
              <a:spcBef>
                <a:spcPct val="50000"/>
              </a:spcBef>
              <a:spcAft>
                <a:spcPct val="0"/>
              </a:spcAft>
              <a:buClr>
                <a:srgbClr val="009999"/>
              </a:buClr>
              <a:buSzTx/>
              <a:buFont typeface="Wingdings" pitchFamily="2" charset="2"/>
              <a:buNone/>
              <a:tabLst/>
              <a:defRPr/>
            </a:pPr>
            <a:endParaRPr kumimoji="0" lang="ko-KR" altLang="ko-KR"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34" name="Oval 24"/>
          <p:cNvSpPr>
            <a:spLocks noChangeArrowheads="1"/>
          </p:cNvSpPr>
          <p:nvPr/>
        </p:nvSpPr>
        <p:spPr bwMode="auto">
          <a:xfrm>
            <a:off x="7970838" y="5897563"/>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6026" name="Rectangle 26"/>
          <p:cNvSpPr>
            <a:spLocks noChangeArrowheads="1"/>
          </p:cNvSpPr>
          <p:nvPr/>
        </p:nvSpPr>
        <p:spPr bwMode="auto">
          <a:xfrm>
            <a:off x="8594725" y="5303838"/>
            <a:ext cx="838200" cy="457200"/>
          </a:xfrm>
          <a:prstGeom prst="rect">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miter lim="800000"/>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36" name="Rectangle 27"/>
          <p:cNvSpPr>
            <a:spLocks noChangeArrowheads="1"/>
          </p:cNvSpPr>
          <p:nvPr/>
        </p:nvSpPr>
        <p:spPr bwMode="auto">
          <a:xfrm>
            <a:off x="8594725" y="4694238"/>
            <a:ext cx="838200" cy="457200"/>
          </a:xfrm>
          <a:prstGeom prst="rect">
            <a:avLst/>
          </a:prstGeom>
          <a:gradFill rotWithShape="1">
            <a:gsLst>
              <a:gs pos="0">
                <a:srgbClr val="475E00">
                  <a:alpha val="39998"/>
                </a:srgbClr>
              </a:gs>
              <a:gs pos="100000">
                <a:srgbClr val="99CC00">
                  <a:alpha val="60001"/>
                </a:srgbClr>
              </a:gs>
            </a:gsLst>
            <a:lin ang="5400000" scaled="1"/>
          </a:gradFill>
          <a:ln w="12700" algn="ctr">
            <a:solidFill>
              <a:srgbClr val="99CC00"/>
            </a:solidFill>
            <a:miter lim="800000"/>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037" name="Rectangle 28"/>
          <p:cNvSpPr>
            <a:spLocks noChangeArrowheads="1"/>
          </p:cNvSpPr>
          <p:nvPr/>
        </p:nvSpPr>
        <p:spPr bwMode="auto">
          <a:xfrm>
            <a:off x="8594725" y="5913438"/>
            <a:ext cx="838200" cy="457200"/>
          </a:xfrm>
          <a:prstGeom prst="rect">
            <a:avLst/>
          </a:prstGeom>
          <a:gradFill rotWithShape="1">
            <a:gsLst>
              <a:gs pos="0">
                <a:srgbClr val="004747">
                  <a:alpha val="39998"/>
                </a:srgbClr>
              </a:gs>
              <a:gs pos="100000">
                <a:srgbClr val="009999">
                  <a:alpha val="60001"/>
                </a:srgbClr>
              </a:gs>
            </a:gsLst>
            <a:lin ang="5400000" scaled="1"/>
          </a:gradFill>
          <a:ln w="12700" algn="ctr">
            <a:solidFill>
              <a:srgbClr val="009999"/>
            </a:solidFill>
            <a:miter lim="800000"/>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2798" name="Picture 29" descr="MCj043524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8564" y="4433888"/>
            <a:ext cx="4159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99" name="Picture 30" descr="MCj043524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8564" y="5073651"/>
            <a:ext cx="415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00" name="Picture 31" descr="MCj043524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8564" y="5713413"/>
            <a:ext cx="4159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1" name="Line 32"/>
          <p:cNvSpPr>
            <a:spLocks noChangeShapeType="1"/>
          </p:cNvSpPr>
          <p:nvPr/>
        </p:nvSpPr>
        <p:spPr bwMode="auto">
          <a:xfrm>
            <a:off x="5592763" y="5532439"/>
            <a:ext cx="457200" cy="1587"/>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6033" name="Oval 33"/>
          <p:cNvSpPr>
            <a:spLocks noChangeArrowheads="1"/>
          </p:cNvSpPr>
          <p:nvPr/>
        </p:nvSpPr>
        <p:spPr bwMode="auto">
          <a:xfrm>
            <a:off x="4953000" y="5897563"/>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2803" name="Picture 35" descr="XI52 7199 pre-production perspective top Smal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75325" y="5257800"/>
            <a:ext cx="182880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7174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BA6DD62-B356-4D12-8BD6-D1298A1E2CE9}"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pic>
        <p:nvPicPr>
          <p:cNvPr id="34819" name="Picture 2" descr="backdropStreaks"/>
          <p:cNvPicPr>
            <a:picLocks noChangeAspect="1" noChangeArrowheads="1"/>
          </p:cNvPicPr>
          <p:nvPr/>
        </p:nvPicPr>
        <p:blipFill>
          <a:blip r:embed="rId3">
            <a:extLst>
              <a:ext uri="{28A0092B-C50C-407E-A947-70E740481C1C}">
                <a14:useLocalDpi xmlns:a14="http://schemas.microsoft.com/office/drawing/2010/main" val="0"/>
              </a:ext>
            </a:extLst>
          </a:blip>
          <a:srcRect b="-67"/>
          <a:stretch>
            <a:fillRect/>
          </a:stretch>
        </p:blipFill>
        <p:spPr bwMode="auto">
          <a:xfrm>
            <a:off x="2890838" y="561976"/>
            <a:ext cx="6634162" cy="629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3"/>
          <p:cNvSpPr>
            <a:spLocks noChangeArrowheads="1"/>
          </p:cNvSpPr>
          <p:nvPr/>
        </p:nvSpPr>
        <p:spPr bwMode="auto">
          <a:xfrm>
            <a:off x="4381500" y="593726"/>
            <a:ext cx="5143500" cy="6264275"/>
          </a:xfrm>
          <a:prstGeom prst="rect">
            <a:avLst/>
          </a:prstGeom>
          <a:solidFill>
            <a:schemeClr val="bg1">
              <a:alpha val="4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6869" name="Rectangle 4"/>
          <p:cNvSpPr>
            <a:spLocks noGrp="1" noChangeArrowheads="1"/>
          </p:cNvSpPr>
          <p:nvPr>
            <p:ph type="body" idx="1"/>
          </p:nvPr>
        </p:nvSpPr>
        <p:spPr>
          <a:xfrm>
            <a:off x="563563" y="1417639"/>
            <a:ext cx="8686800" cy="5119687"/>
          </a:xfrm>
        </p:spPr>
        <p:txBody>
          <a:bodyPr/>
          <a:lstStyle/>
          <a:p>
            <a:pPr eaLnBrk="1" hangingPunct="1">
              <a:lnSpc>
                <a:spcPct val="90000"/>
              </a:lnSpc>
              <a:tabLst>
                <a:tab pos="171450" algn="l"/>
              </a:tabLst>
              <a:defRPr/>
            </a:pPr>
            <a:r>
              <a:rPr lang="ko-KR" altLang="en-US" b="1" dirty="0">
                <a:solidFill>
                  <a:srgbClr val="99CC00"/>
                </a:solidFill>
                <a:latin typeface="+mn-ea"/>
              </a:rPr>
              <a:t>셀프</a:t>
            </a:r>
            <a:r>
              <a:rPr lang="en-US" altLang="ko-KR" b="1" dirty="0">
                <a:solidFill>
                  <a:srgbClr val="99CC00"/>
                </a:solidFill>
                <a:latin typeface="+mn-ea"/>
              </a:rPr>
              <a:t>-</a:t>
            </a:r>
            <a:r>
              <a:rPr lang="ko-KR" altLang="en-US" b="1" dirty="0">
                <a:solidFill>
                  <a:srgbClr val="99CC00"/>
                </a:solidFill>
                <a:latin typeface="+mn-ea"/>
              </a:rPr>
              <a:t>밸런싱</a:t>
            </a:r>
            <a:r>
              <a:rPr lang="en-US" altLang="ko-KR" b="1" dirty="0">
                <a:solidFill>
                  <a:srgbClr val="FF6400"/>
                </a:solidFill>
                <a:latin typeface="+mn-ea"/>
              </a:rPr>
              <a:t> </a:t>
            </a:r>
            <a:r>
              <a:rPr lang="ko-KR" altLang="en-US" dirty="0">
                <a:latin typeface="+mn-ea"/>
              </a:rPr>
              <a:t>기술을 사용하여 인입되는 트래픽을 여러 대의 </a:t>
            </a:r>
            <a:r>
              <a:rPr lang="en-US" altLang="ko-KR" dirty="0" err="1">
                <a:latin typeface="+mn-ea"/>
              </a:rPr>
              <a:t>DataPower</a:t>
            </a:r>
            <a:r>
              <a:rPr lang="en-US" altLang="ko-KR" dirty="0">
                <a:latin typeface="+mn-ea"/>
              </a:rPr>
              <a:t> </a:t>
            </a:r>
            <a:r>
              <a:rPr lang="ko-KR" altLang="en-US" dirty="0">
                <a:latin typeface="+mn-ea"/>
              </a:rPr>
              <a:t>로 분산 </a:t>
            </a:r>
            <a:endParaRPr lang="en-US" altLang="ko-KR" dirty="0">
              <a:latin typeface="+mn-ea"/>
            </a:endParaRPr>
          </a:p>
          <a:p>
            <a:pPr lvl="1" eaLnBrk="1" hangingPunct="1">
              <a:lnSpc>
                <a:spcPct val="90000"/>
              </a:lnSpc>
              <a:tabLst>
                <a:tab pos="171450" algn="l"/>
              </a:tabLst>
              <a:defRPr/>
            </a:pPr>
            <a:r>
              <a:rPr lang="ko-KR" altLang="en-US" dirty="0">
                <a:latin typeface="+mn-ea"/>
                <a:ea typeface="+mn-ea"/>
              </a:rPr>
              <a:t>부가적인 부하 분산 장비 필요 없음</a:t>
            </a:r>
            <a:endParaRPr lang="en-US" altLang="ko-KR" dirty="0">
              <a:latin typeface="+mn-ea"/>
              <a:ea typeface="+mn-ea"/>
            </a:endParaRPr>
          </a:p>
          <a:p>
            <a:pPr lvl="1" eaLnBrk="1" hangingPunct="1">
              <a:lnSpc>
                <a:spcPct val="90000"/>
              </a:lnSpc>
              <a:tabLst>
                <a:tab pos="171450" algn="l"/>
              </a:tabLst>
              <a:defRPr/>
            </a:pPr>
            <a:r>
              <a:rPr lang="ko-KR" altLang="en-US" dirty="0">
                <a:latin typeface="+mn-ea"/>
                <a:ea typeface="+mn-ea"/>
              </a:rPr>
              <a:t>최소한의 오버헤드로 효과적인 트래픽 분산</a:t>
            </a:r>
            <a:endParaRPr lang="en-US" altLang="ko-KR" dirty="0">
              <a:latin typeface="+mn-ea"/>
              <a:ea typeface="+mn-ea"/>
            </a:endParaRPr>
          </a:p>
          <a:p>
            <a:pPr lvl="1" eaLnBrk="1" hangingPunct="1">
              <a:lnSpc>
                <a:spcPct val="90000"/>
              </a:lnSpc>
              <a:tabLst>
                <a:tab pos="171450" algn="l"/>
              </a:tabLst>
              <a:defRPr/>
            </a:pPr>
            <a:endParaRPr lang="en-US" altLang="ko-KR" dirty="0">
              <a:latin typeface="+mn-ea"/>
              <a:ea typeface="+mn-ea"/>
            </a:endParaRPr>
          </a:p>
          <a:p>
            <a:pPr eaLnBrk="1" hangingPunct="1">
              <a:lnSpc>
                <a:spcPct val="90000"/>
              </a:lnSpc>
              <a:tabLst>
                <a:tab pos="171450" algn="l"/>
              </a:tabLst>
              <a:defRPr/>
            </a:pPr>
            <a:r>
              <a:rPr lang="ko-KR" altLang="en-US" b="1" dirty="0">
                <a:solidFill>
                  <a:schemeClr val="folHlink"/>
                </a:solidFill>
                <a:latin typeface="+mn-ea"/>
              </a:rPr>
              <a:t>지능형 부하 분산</a:t>
            </a:r>
            <a:r>
              <a:rPr lang="en-US" altLang="ko-KR" dirty="0">
                <a:latin typeface="+mn-ea"/>
              </a:rPr>
              <a:t> </a:t>
            </a:r>
            <a:r>
              <a:rPr lang="ko-KR" altLang="en-US" dirty="0">
                <a:latin typeface="+mn-ea"/>
              </a:rPr>
              <a:t>으로 복수의 외부 목적지에 대한 트래픽 분산 최적화</a:t>
            </a:r>
            <a:endParaRPr lang="en-US" altLang="ko-KR" dirty="0">
              <a:latin typeface="+mn-ea"/>
            </a:endParaRPr>
          </a:p>
          <a:p>
            <a:pPr lvl="1" eaLnBrk="1" hangingPunct="1">
              <a:lnSpc>
                <a:spcPct val="90000"/>
              </a:lnSpc>
              <a:tabLst>
                <a:tab pos="171450" algn="l"/>
              </a:tabLst>
              <a:defRPr/>
            </a:pPr>
            <a:r>
              <a:rPr lang="en-US" altLang="ko-KR" dirty="0">
                <a:latin typeface="+mn-ea"/>
                <a:ea typeface="+mn-ea"/>
              </a:rPr>
              <a:t>Dynamic-Feedback </a:t>
            </a:r>
            <a:r>
              <a:rPr lang="ko-KR" altLang="en-US" dirty="0">
                <a:latin typeface="+mn-ea"/>
                <a:ea typeface="+mn-ea"/>
              </a:rPr>
              <a:t>메커니즘에 근거한 목적지 확인</a:t>
            </a:r>
            <a:endParaRPr lang="en-US" altLang="ko-KR" dirty="0">
              <a:latin typeface="+mn-ea"/>
              <a:ea typeface="+mn-ea"/>
            </a:endParaRPr>
          </a:p>
          <a:p>
            <a:pPr lvl="1" eaLnBrk="1" hangingPunct="1">
              <a:lnSpc>
                <a:spcPct val="90000"/>
              </a:lnSpc>
              <a:tabLst>
                <a:tab pos="171450" algn="l"/>
              </a:tabLst>
              <a:defRPr/>
            </a:pPr>
            <a:r>
              <a:rPr lang="ko-KR" altLang="en-US" dirty="0">
                <a:latin typeface="+mn-ea"/>
                <a:ea typeface="+mn-ea"/>
              </a:rPr>
              <a:t>목적지와 가중치에 대한 자동 업데이트</a:t>
            </a:r>
            <a:endParaRPr lang="en-US" altLang="ko-KR" dirty="0">
              <a:latin typeface="+mn-ea"/>
              <a:ea typeface="+mn-ea"/>
            </a:endParaRPr>
          </a:p>
          <a:p>
            <a:pPr lvl="1" eaLnBrk="1" hangingPunct="1">
              <a:lnSpc>
                <a:spcPct val="90000"/>
              </a:lnSpc>
              <a:tabLst>
                <a:tab pos="171450" algn="l"/>
              </a:tabLst>
              <a:defRPr/>
            </a:pPr>
            <a:endParaRPr lang="en-US" altLang="ko-KR" dirty="0">
              <a:latin typeface="+mn-ea"/>
              <a:ea typeface="+mn-ea"/>
            </a:endParaRPr>
          </a:p>
          <a:p>
            <a:pPr eaLnBrk="1" hangingPunct="1">
              <a:lnSpc>
                <a:spcPct val="90000"/>
              </a:lnSpc>
              <a:tabLst>
                <a:tab pos="171450" algn="l"/>
              </a:tabLst>
              <a:defRPr/>
            </a:pPr>
            <a:r>
              <a:rPr lang="en-US" altLang="ko-KR" b="1" dirty="0">
                <a:solidFill>
                  <a:srgbClr val="009999"/>
                </a:solidFill>
                <a:latin typeface="+mn-ea"/>
              </a:rPr>
              <a:t>Session Affinity</a:t>
            </a:r>
            <a:r>
              <a:rPr lang="en-US" altLang="ko-KR" dirty="0">
                <a:latin typeface="+mn-ea"/>
              </a:rPr>
              <a:t> </a:t>
            </a:r>
            <a:r>
              <a:rPr lang="ko-KR" altLang="en-US" dirty="0">
                <a:latin typeface="+mn-ea"/>
              </a:rPr>
              <a:t>지원</a:t>
            </a:r>
            <a:endParaRPr lang="en-US" altLang="ko-KR" dirty="0">
              <a:latin typeface="+mn-ea"/>
            </a:endParaRPr>
          </a:p>
          <a:p>
            <a:pPr lvl="1" eaLnBrk="1" hangingPunct="1">
              <a:lnSpc>
                <a:spcPct val="90000"/>
              </a:lnSpc>
              <a:tabLst>
                <a:tab pos="171450" algn="l"/>
              </a:tabLst>
              <a:defRPr/>
            </a:pPr>
            <a:r>
              <a:rPr lang="en-US" altLang="ko-KR" dirty="0">
                <a:latin typeface="+mn-ea"/>
                <a:ea typeface="+mn-ea"/>
              </a:rPr>
              <a:t> </a:t>
            </a:r>
            <a:r>
              <a:rPr lang="ko-KR" altLang="en-US" dirty="0">
                <a:latin typeface="+mn-ea"/>
                <a:ea typeface="+mn-ea"/>
              </a:rPr>
              <a:t>복수 요청에 대한 세션상태 보존</a:t>
            </a:r>
            <a:endParaRPr lang="en-US" altLang="ko-KR" dirty="0">
              <a:latin typeface="+mn-ea"/>
              <a:ea typeface="+mn-ea"/>
            </a:endParaRPr>
          </a:p>
          <a:p>
            <a:pPr lvl="1" eaLnBrk="1" hangingPunct="1">
              <a:lnSpc>
                <a:spcPct val="90000"/>
              </a:lnSpc>
              <a:tabLst>
                <a:tab pos="171450" algn="l"/>
              </a:tabLst>
              <a:defRPr/>
            </a:pPr>
            <a:r>
              <a:rPr lang="en-US" altLang="ko-KR" dirty="0">
                <a:latin typeface="+mn-ea"/>
                <a:ea typeface="+mn-ea"/>
              </a:rPr>
              <a:t> WebSphere </a:t>
            </a:r>
            <a:r>
              <a:rPr lang="ko-KR" altLang="en-US" dirty="0">
                <a:latin typeface="+mn-ea"/>
                <a:ea typeface="+mn-ea"/>
              </a:rPr>
              <a:t>및 비</a:t>
            </a:r>
            <a:r>
              <a:rPr lang="en-US" altLang="ko-KR" dirty="0">
                <a:latin typeface="+mn-ea"/>
                <a:ea typeface="+mn-ea"/>
              </a:rPr>
              <a:t>-WebSphere </a:t>
            </a:r>
            <a:r>
              <a:rPr lang="ko-KR" altLang="en-US" dirty="0">
                <a:latin typeface="+mn-ea"/>
                <a:ea typeface="+mn-ea"/>
              </a:rPr>
              <a:t>타겟 지원</a:t>
            </a:r>
            <a:endParaRPr lang="en-US" altLang="ko-KR" dirty="0">
              <a:latin typeface="+mn-ea"/>
              <a:ea typeface="+mn-ea"/>
            </a:endParaRPr>
          </a:p>
          <a:p>
            <a:pPr lvl="1" eaLnBrk="1" hangingPunct="1">
              <a:lnSpc>
                <a:spcPct val="90000"/>
              </a:lnSpc>
              <a:tabLst>
                <a:tab pos="171450" algn="l"/>
              </a:tabLst>
              <a:defRPr/>
            </a:pPr>
            <a:endParaRPr lang="en-US" altLang="ko-KR" dirty="0">
              <a:latin typeface="+mn-ea"/>
              <a:ea typeface="+mn-ea"/>
            </a:endParaRPr>
          </a:p>
        </p:txBody>
      </p:sp>
      <p:sp>
        <p:nvSpPr>
          <p:cNvPr id="233477" name="AutoShape 5"/>
          <p:cNvSpPr>
            <a:spLocks noChangeArrowheads="1"/>
          </p:cNvSpPr>
          <p:nvPr/>
        </p:nvSpPr>
        <p:spPr bwMode="auto">
          <a:xfrm rot="6769107">
            <a:off x="7890670" y="5047457"/>
            <a:ext cx="550862" cy="1254125"/>
          </a:xfrm>
          <a:prstGeom prst="upArrow">
            <a:avLst>
              <a:gd name="adj1" fmla="val 51019"/>
              <a:gd name="adj2" fmla="val 62387"/>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lgn="ctr">
            <a:solidFill>
              <a:schemeClr val="bg2"/>
            </a:solidFill>
            <a:miter lim="800000"/>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3478" name="AutoShape 6"/>
          <p:cNvSpPr>
            <a:spLocks noChangeArrowheads="1"/>
          </p:cNvSpPr>
          <p:nvPr/>
        </p:nvSpPr>
        <p:spPr bwMode="auto">
          <a:xfrm rot="3295583">
            <a:off x="8035132" y="4093369"/>
            <a:ext cx="419100" cy="1096963"/>
          </a:xfrm>
          <a:prstGeom prst="upArrow">
            <a:avLst>
              <a:gd name="adj1" fmla="val 51019"/>
              <a:gd name="adj2" fmla="val 71725"/>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lgn="ctr">
            <a:solidFill>
              <a:schemeClr val="bg2"/>
            </a:solidFill>
            <a:miter lim="800000"/>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6872" name="Line 7"/>
          <p:cNvSpPr>
            <a:spLocks noChangeShapeType="1"/>
          </p:cNvSpPr>
          <p:nvPr/>
        </p:nvSpPr>
        <p:spPr bwMode="auto">
          <a:xfrm>
            <a:off x="7869238" y="5497514"/>
            <a:ext cx="639762" cy="274637"/>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6873" name="Rectangle 9"/>
          <p:cNvSpPr>
            <a:spLocks noGrp="1" noChangeArrowheads="1"/>
          </p:cNvSpPr>
          <p:nvPr>
            <p:ph type="title"/>
          </p:nvPr>
        </p:nvSpPr>
        <p:spPr/>
        <p:txBody>
          <a:bodyPr/>
          <a:lstStyle/>
          <a:p>
            <a:pPr eaLnBrk="1" hangingPunct="1">
              <a:defRPr/>
            </a:pPr>
            <a:r>
              <a:rPr lang="en-US" altLang="ko-KR" dirty="0">
                <a:solidFill>
                  <a:schemeClr val="tx1"/>
                </a:solidFill>
                <a:latin typeface="+mn-ea"/>
                <a:ea typeface="+mn-ea"/>
              </a:rPr>
              <a:t>Application Optimization </a:t>
            </a:r>
            <a:r>
              <a:rPr lang="ko-KR" altLang="en-US" dirty="0">
                <a:solidFill>
                  <a:schemeClr val="tx1"/>
                </a:solidFill>
                <a:latin typeface="+mn-ea"/>
                <a:ea typeface="+mn-ea"/>
              </a:rPr>
              <a:t>를 통한 지능형 로드밸런싱</a:t>
            </a:r>
            <a:endParaRPr lang="en-US" altLang="ko-KR" dirty="0">
              <a:solidFill>
                <a:schemeClr val="tx1"/>
              </a:solidFill>
              <a:latin typeface="+mn-ea"/>
              <a:ea typeface="+mn-ea"/>
            </a:endParaRPr>
          </a:p>
        </p:txBody>
      </p:sp>
      <p:sp>
        <p:nvSpPr>
          <p:cNvPr id="36874"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pic>
        <p:nvPicPr>
          <p:cNvPr id="34827" name="Picture 11" descr="MCj04352420000[1]"/>
          <p:cNvPicPr>
            <a:picLocks noChangeAspect="1" noChangeArrowheads="1"/>
          </p:cNvPicPr>
          <p:nvPr/>
        </p:nvPicPr>
        <p:blipFill>
          <a:blip r:embed="rId4">
            <a:lum bright="-20000"/>
            <a:grayscl/>
            <a:extLst>
              <a:ext uri="{28A0092B-C50C-407E-A947-70E740481C1C}">
                <a14:useLocalDpi xmlns:a14="http://schemas.microsoft.com/office/drawing/2010/main" val="0"/>
              </a:ext>
            </a:extLst>
          </a:blip>
          <a:srcRect/>
          <a:stretch>
            <a:fillRect/>
          </a:stretch>
        </p:blipFill>
        <p:spPr bwMode="auto">
          <a:xfrm>
            <a:off x="8610601" y="4851400"/>
            <a:ext cx="6127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8" name="Picture 12" descr="MCj04352420000[1]"/>
          <p:cNvPicPr>
            <a:picLocks noChangeAspect="1" noChangeArrowheads="1"/>
          </p:cNvPicPr>
          <p:nvPr/>
        </p:nvPicPr>
        <p:blipFill>
          <a:blip r:embed="rId4">
            <a:lum bright="-20000"/>
            <a:grayscl/>
            <a:extLst>
              <a:ext uri="{28A0092B-C50C-407E-A947-70E740481C1C}">
                <a14:useLocalDpi xmlns:a14="http://schemas.microsoft.com/office/drawing/2010/main" val="0"/>
              </a:ext>
            </a:extLst>
          </a:blip>
          <a:srcRect/>
          <a:stretch>
            <a:fillRect/>
          </a:stretch>
        </p:blipFill>
        <p:spPr bwMode="auto">
          <a:xfrm>
            <a:off x="8701089" y="3521075"/>
            <a:ext cx="6127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9" name="Picture 16" descr="MCj04352420000[1]"/>
          <p:cNvPicPr>
            <a:picLocks noChangeAspect="1" noChangeArrowheads="1"/>
          </p:cNvPicPr>
          <p:nvPr/>
        </p:nvPicPr>
        <p:blipFill>
          <a:blip r:embed="rId4">
            <a:lum bright="-20000"/>
            <a:grayscl/>
            <a:extLst>
              <a:ext uri="{28A0092B-C50C-407E-A947-70E740481C1C}">
                <a14:useLocalDpi xmlns:a14="http://schemas.microsoft.com/office/drawing/2010/main" val="0"/>
              </a:ext>
            </a:extLst>
          </a:blip>
          <a:srcRect/>
          <a:stretch>
            <a:fillRect/>
          </a:stretch>
        </p:blipFill>
        <p:spPr bwMode="auto">
          <a:xfrm>
            <a:off x="8912226" y="5126038"/>
            <a:ext cx="6127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Line 18"/>
          <p:cNvSpPr>
            <a:spLocks noChangeShapeType="1"/>
          </p:cNvSpPr>
          <p:nvPr/>
        </p:nvSpPr>
        <p:spPr bwMode="auto">
          <a:xfrm>
            <a:off x="7840663" y="5578475"/>
            <a:ext cx="639762" cy="27463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4831" name="Picture 21" descr="XI52 7199 pre-production perspective top Smal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42051" y="5016501"/>
            <a:ext cx="18192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2" name="Picture 22" descr="XI52 7199 pre-production perspective top Smal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42051" y="4702176"/>
            <a:ext cx="18192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3" name="Picture 23" descr="XI52 7199 pre-production perspective top Small.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42051" y="4402138"/>
            <a:ext cx="18192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73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E5E855E-2912-4B12-96C2-BD2D2D009DA2}"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pic>
        <p:nvPicPr>
          <p:cNvPr id="36867" name="Picture 2" descr="ArrowsSide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76" y="3886200"/>
            <a:ext cx="47545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3"/>
          <p:cNvSpPr>
            <a:spLocks noChangeArrowheads="1"/>
          </p:cNvSpPr>
          <p:nvPr/>
        </p:nvSpPr>
        <p:spPr bwMode="auto">
          <a:xfrm>
            <a:off x="4381500" y="4160838"/>
            <a:ext cx="5143500" cy="2697162"/>
          </a:xfrm>
          <a:prstGeom prst="rect">
            <a:avLst/>
          </a:prstGeom>
          <a:solidFill>
            <a:schemeClr val="bg1">
              <a:alpha val="4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17" name="Line 4"/>
          <p:cNvSpPr>
            <a:spLocks noChangeShapeType="1"/>
          </p:cNvSpPr>
          <p:nvPr/>
        </p:nvSpPr>
        <p:spPr bwMode="auto">
          <a:xfrm>
            <a:off x="7429500" y="5535614"/>
            <a:ext cx="1100138" cy="1587"/>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36870" name="AutoShape 5"/>
          <p:cNvCxnSpPr>
            <a:cxnSpLocks noChangeShapeType="1"/>
          </p:cNvCxnSpPr>
          <p:nvPr/>
        </p:nvCxnSpPr>
        <p:spPr bwMode="auto">
          <a:xfrm rot="10800000" flipV="1">
            <a:off x="7369175" y="4865689"/>
            <a:ext cx="1195388" cy="669925"/>
          </a:xfrm>
          <a:prstGeom prst="curvedConnector3">
            <a:avLst>
              <a:gd name="adj1" fmla="val 49944"/>
            </a:avLst>
          </a:prstGeom>
          <a:noFill/>
          <a:ln w="19050">
            <a:solidFill>
              <a:schemeClr val="tx1"/>
            </a:solidFill>
            <a:round/>
            <a:headEnd type="triangle" w="lg" len="med"/>
            <a:tailEnd type="none" w="lg" len="med"/>
          </a:ln>
          <a:extLst>
            <a:ext uri="{909E8E84-426E-40DD-AFC4-6F175D3DCCD1}">
              <a14:hiddenFill xmlns:a14="http://schemas.microsoft.com/office/drawing/2010/main">
                <a:noFill/>
              </a14:hiddenFill>
            </a:ext>
          </a:extLst>
        </p:spPr>
      </p:cxnSp>
      <p:cxnSp>
        <p:nvCxnSpPr>
          <p:cNvPr id="36871" name="AutoShape 6"/>
          <p:cNvCxnSpPr>
            <a:cxnSpLocks noChangeShapeType="1"/>
          </p:cNvCxnSpPr>
          <p:nvPr/>
        </p:nvCxnSpPr>
        <p:spPr bwMode="auto">
          <a:xfrm rot="10800000">
            <a:off x="7369176" y="5535614"/>
            <a:ext cx="1160463" cy="630237"/>
          </a:xfrm>
          <a:prstGeom prst="curvedConnector3">
            <a:avLst>
              <a:gd name="adj1" fmla="val 50000"/>
            </a:avLst>
          </a:prstGeom>
          <a:noFill/>
          <a:ln w="19050">
            <a:solidFill>
              <a:schemeClr val="tx1"/>
            </a:solidFill>
            <a:round/>
            <a:headEnd type="triangle" w="lg" len="med"/>
            <a:tailEnd type="none" w="lg" len="med"/>
          </a:ln>
          <a:extLst>
            <a:ext uri="{909E8E84-426E-40DD-AFC4-6F175D3DCCD1}">
              <a14:hiddenFill xmlns:a14="http://schemas.microsoft.com/office/drawing/2010/main">
                <a:noFill/>
              </a14:hiddenFill>
            </a:ext>
          </a:extLst>
        </p:spPr>
      </p:cxnSp>
      <p:sp>
        <p:nvSpPr>
          <p:cNvPr id="38920" name="Oval 7"/>
          <p:cNvSpPr>
            <a:spLocks noChangeArrowheads="1"/>
          </p:cNvSpPr>
          <p:nvPr/>
        </p:nvSpPr>
        <p:spPr bwMode="auto">
          <a:xfrm>
            <a:off x="7970838" y="5416550"/>
            <a:ext cx="228600" cy="228600"/>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21" name="Oval 8"/>
          <p:cNvSpPr>
            <a:spLocks noChangeArrowheads="1"/>
          </p:cNvSpPr>
          <p:nvPr/>
        </p:nvSpPr>
        <p:spPr bwMode="auto">
          <a:xfrm>
            <a:off x="7970838" y="5897563"/>
            <a:ext cx="228600" cy="228600"/>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22" name="Oval 9"/>
          <p:cNvSpPr>
            <a:spLocks noChangeArrowheads="1"/>
          </p:cNvSpPr>
          <p:nvPr/>
        </p:nvSpPr>
        <p:spPr bwMode="auto">
          <a:xfrm>
            <a:off x="7970838" y="4892675"/>
            <a:ext cx="228600" cy="228600"/>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23" name="Rectangle 10"/>
          <p:cNvSpPr>
            <a:spLocks noGrp="1" noChangeArrowheads="1"/>
          </p:cNvSpPr>
          <p:nvPr>
            <p:ph type="title"/>
          </p:nvPr>
        </p:nvSpPr>
        <p:spPr/>
        <p:txBody>
          <a:bodyPr/>
          <a:lstStyle/>
          <a:p>
            <a:pPr eaLnBrk="1" hangingPunct="1">
              <a:defRPr/>
            </a:pPr>
            <a:r>
              <a:rPr lang="en-US" altLang="ko-KR" dirty="0">
                <a:solidFill>
                  <a:schemeClr val="tx1"/>
                </a:solidFill>
                <a:latin typeface="+mn-ea"/>
                <a:ea typeface="+mn-ea"/>
              </a:rPr>
              <a:t>XML/</a:t>
            </a:r>
            <a:r>
              <a:rPr lang="ko-KR" altLang="en-US" dirty="0">
                <a:solidFill>
                  <a:schemeClr val="tx1"/>
                </a:solidFill>
                <a:latin typeface="+mn-ea"/>
                <a:ea typeface="+mn-ea"/>
              </a:rPr>
              <a:t>일반 데이터 기반 동적 라우팅</a:t>
            </a:r>
            <a:endParaRPr lang="en-US" altLang="ko-KR" dirty="0">
              <a:solidFill>
                <a:schemeClr val="tx1"/>
              </a:solidFill>
              <a:latin typeface="+mn-ea"/>
              <a:ea typeface="+mn-ea"/>
            </a:endParaRPr>
          </a:p>
        </p:txBody>
      </p:sp>
      <p:sp>
        <p:nvSpPr>
          <p:cNvPr id="38924" name="Rectangle 11"/>
          <p:cNvSpPr>
            <a:spLocks noGrp="1" noChangeArrowheads="1"/>
          </p:cNvSpPr>
          <p:nvPr>
            <p:ph type="body" idx="1"/>
          </p:nvPr>
        </p:nvSpPr>
        <p:spPr>
          <a:xfrm>
            <a:off x="563563" y="1325564"/>
            <a:ext cx="8686800" cy="5121275"/>
          </a:xfrm>
        </p:spPr>
        <p:txBody>
          <a:bodyPr/>
          <a:lstStyle/>
          <a:p>
            <a:pPr eaLnBrk="1" hangingPunct="1">
              <a:defRPr/>
            </a:pPr>
            <a:r>
              <a:rPr lang="ko-KR" altLang="en-US" b="1" i="1" dirty="0">
                <a:solidFill>
                  <a:srgbClr val="FF6400"/>
                </a:solidFill>
                <a:latin typeface="+mn-ea"/>
              </a:rPr>
              <a:t>모든 유형</a:t>
            </a:r>
            <a:r>
              <a:rPr lang="en-US" altLang="ko-KR" i="1" dirty="0">
                <a:latin typeface="+mn-ea"/>
              </a:rPr>
              <a:t> </a:t>
            </a:r>
            <a:r>
              <a:rPr lang="ko-KR" altLang="en-US" i="1" dirty="0">
                <a:latin typeface="+mn-ea"/>
              </a:rPr>
              <a:t>의 </a:t>
            </a:r>
            <a:r>
              <a:rPr lang="ko-KR" altLang="en-US" dirty="0">
                <a:latin typeface="+mn-ea"/>
              </a:rPr>
              <a:t>메시지 내용에 기반한 동적 라우팅 지원</a:t>
            </a:r>
            <a:endParaRPr lang="en-US" altLang="ko-KR" dirty="0">
              <a:latin typeface="+mn-ea"/>
            </a:endParaRPr>
          </a:p>
          <a:p>
            <a:pPr lvl="1" eaLnBrk="1" hangingPunct="1">
              <a:defRPr/>
            </a:pPr>
            <a:r>
              <a:rPr lang="ko-KR" altLang="en-US" dirty="0">
                <a:latin typeface="+mn-ea"/>
                <a:ea typeface="+mn-ea"/>
              </a:rPr>
              <a:t>소스 </a:t>
            </a:r>
            <a:r>
              <a:rPr lang="en-US" altLang="ko-KR" dirty="0">
                <a:latin typeface="+mn-ea"/>
                <a:ea typeface="+mn-ea"/>
              </a:rPr>
              <a:t>IP, </a:t>
            </a:r>
            <a:r>
              <a:rPr lang="ko-KR" altLang="en-US" dirty="0">
                <a:latin typeface="+mn-ea"/>
                <a:ea typeface="+mn-ea"/>
              </a:rPr>
              <a:t>요청</a:t>
            </a:r>
            <a:r>
              <a:rPr lang="en-US" altLang="ko-KR" dirty="0">
                <a:latin typeface="+mn-ea"/>
                <a:ea typeface="+mn-ea"/>
              </a:rPr>
              <a:t> URL, </a:t>
            </a:r>
            <a:r>
              <a:rPr lang="ko-KR" altLang="en-US" dirty="0">
                <a:latin typeface="+mn-ea"/>
                <a:ea typeface="+mn-ea"/>
              </a:rPr>
              <a:t>프로토콜 헤더 등과 같은 속성 정보</a:t>
            </a:r>
            <a:endParaRPr lang="en-US" altLang="ko-KR" dirty="0">
              <a:latin typeface="+mn-ea"/>
              <a:ea typeface="+mn-ea"/>
            </a:endParaRPr>
          </a:p>
          <a:p>
            <a:pPr lvl="1" eaLnBrk="1" hangingPunct="1">
              <a:defRPr/>
            </a:pPr>
            <a:r>
              <a:rPr lang="en-US" altLang="ko-KR" dirty="0">
                <a:latin typeface="+mn-ea"/>
                <a:ea typeface="+mn-ea"/>
              </a:rPr>
              <a:t>SOAP Headers, XML, Non-XML </a:t>
            </a:r>
            <a:r>
              <a:rPr lang="ko-KR" altLang="en-US" dirty="0">
                <a:latin typeface="+mn-ea"/>
                <a:ea typeface="+mn-ea"/>
              </a:rPr>
              <a:t>과 같은 메시지 데이터</a:t>
            </a:r>
            <a:endParaRPr lang="en-US" altLang="ko-KR" dirty="0">
              <a:latin typeface="+mn-ea"/>
              <a:ea typeface="+mn-ea"/>
            </a:endParaRPr>
          </a:p>
          <a:p>
            <a:pPr lvl="1" eaLnBrk="1" hangingPunct="1">
              <a:defRPr/>
            </a:pPr>
            <a:endParaRPr lang="en-US" altLang="ko-KR" dirty="0">
              <a:latin typeface="+mn-ea"/>
              <a:ea typeface="+mn-ea"/>
            </a:endParaRPr>
          </a:p>
          <a:p>
            <a:pPr eaLnBrk="1" hangingPunct="1">
              <a:defRPr/>
            </a:pPr>
            <a:r>
              <a:rPr lang="ko-KR" altLang="en-US" dirty="0">
                <a:latin typeface="+mn-ea"/>
              </a:rPr>
              <a:t>외부 저장소 조회를 통한 라우팅 정보 획득</a:t>
            </a:r>
            <a:endParaRPr lang="en-US" altLang="ko-KR" b="1" dirty="0">
              <a:latin typeface="+mn-ea"/>
            </a:endParaRPr>
          </a:p>
          <a:p>
            <a:pPr lvl="1" eaLnBrk="1" hangingPunct="1">
              <a:defRPr/>
            </a:pPr>
            <a:r>
              <a:rPr lang="en-US" altLang="ko-KR" dirty="0">
                <a:latin typeface="+mn-ea"/>
                <a:ea typeface="+mn-ea"/>
              </a:rPr>
              <a:t>WSRR </a:t>
            </a:r>
            <a:r>
              <a:rPr lang="ko-KR" altLang="en-US" dirty="0">
                <a:latin typeface="+mn-ea"/>
                <a:ea typeface="+mn-ea"/>
              </a:rPr>
              <a:t>과</a:t>
            </a:r>
            <a:r>
              <a:rPr lang="en-US" altLang="ko-KR" dirty="0">
                <a:latin typeface="+mn-ea"/>
                <a:ea typeface="+mn-ea"/>
              </a:rPr>
              <a:t> </a:t>
            </a:r>
            <a:r>
              <a:rPr lang="ko-KR" altLang="en-US" dirty="0">
                <a:latin typeface="+mn-ea"/>
                <a:ea typeface="+mn-ea"/>
              </a:rPr>
              <a:t>같은 서비스 저장소</a:t>
            </a:r>
            <a:endParaRPr lang="en-US" altLang="ko-KR" dirty="0">
              <a:latin typeface="+mn-ea"/>
              <a:ea typeface="+mn-ea"/>
            </a:endParaRPr>
          </a:p>
          <a:p>
            <a:pPr lvl="1" eaLnBrk="1" hangingPunct="1">
              <a:defRPr/>
            </a:pPr>
            <a:r>
              <a:rPr lang="ko-KR" altLang="en-US" dirty="0">
                <a:latin typeface="+mn-ea"/>
                <a:ea typeface="+mn-ea"/>
              </a:rPr>
              <a:t>단순 </a:t>
            </a:r>
            <a:r>
              <a:rPr lang="en-US" altLang="ko-KR" dirty="0">
                <a:latin typeface="+mn-ea"/>
                <a:ea typeface="+mn-ea"/>
              </a:rPr>
              <a:t>XML </a:t>
            </a:r>
            <a:r>
              <a:rPr lang="ko-KR" altLang="en-US" dirty="0">
                <a:latin typeface="+mn-ea"/>
                <a:ea typeface="+mn-ea"/>
              </a:rPr>
              <a:t>파일</a:t>
            </a:r>
            <a:endParaRPr lang="en-US" altLang="ko-KR" dirty="0">
              <a:latin typeface="+mn-ea"/>
              <a:ea typeface="+mn-ea"/>
            </a:endParaRPr>
          </a:p>
          <a:p>
            <a:pPr lvl="1" eaLnBrk="1" hangingPunct="1">
              <a:defRPr/>
            </a:pPr>
            <a:r>
              <a:rPr lang="ko-KR" altLang="en-US" dirty="0">
                <a:latin typeface="+mn-ea"/>
                <a:ea typeface="+mn-ea"/>
              </a:rPr>
              <a:t>데이터베이스</a:t>
            </a:r>
            <a:endParaRPr lang="en-US" altLang="ko-KR" dirty="0">
              <a:latin typeface="+mn-ea"/>
              <a:ea typeface="+mn-ea"/>
            </a:endParaRPr>
          </a:p>
          <a:p>
            <a:pPr lvl="1" eaLnBrk="1" hangingPunct="1">
              <a:defRPr/>
            </a:pPr>
            <a:r>
              <a:rPr lang="ko-KR" altLang="en-US" dirty="0">
                <a:latin typeface="+mn-ea"/>
                <a:ea typeface="+mn-ea"/>
              </a:rPr>
              <a:t>웹서버</a:t>
            </a:r>
            <a:endParaRPr lang="en-US" altLang="ko-KR" dirty="0">
              <a:latin typeface="+mn-ea"/>
              <a:ea typeface="+mn-ea"/>
            </a:endParaRPr>
          </a:p>
          <a:p>
            <a:pPr lvl="1" eaLnBrk="1" hangingPunct="1">
              <a:defRPr/>
            </a:pPr>
            <a:endParaRPr lang="en-US" altLang="ko-KR" dirty="0">
              <a:latin typeface="+mn-ea"/>
              <a:ea typeface="+mn-ea"/>
            </a:endParaRPr>
          </a:p>
          <a:p>
            <a:pPr eaLnBrk="1" hangingPunct="1">
              <a:defRPr/>
            </a:pPr>
            <a:r>
              <a:rPr lang="ko-KR" altLang="en-US" dirty="0">
                <a:latin typeface="+mn-ea"/>
              </a:rPr>
              <a:t>다운타임 없이 라우팅 정책의 동적 변경 가능</a:t>
            </a:r>
            <a:endParaRPr lang="en-US" altLang="ko-KR" dirty="0">
              <a:latin typeface="+mn-ea"/>
            </a:endParaRPr>
          </a:p>
          <a:p>
            <a:pPr lvl="1" eaLnBrk="1" hangingPunct="1">
              <a:defRPr/>
            </a:pPr>
            <a:endParaRPr lang="en-US" altLang="ko-KR" dirty="0">
              <a:latin typeface="+mn-ea"/>
              <a:ea typeface="+mn-ea"/>
            </a:endParaRPr>
          </a:p>
          <a:p>
            <a:pPr eaLnBrk="1" hangingPunct="1">
              <a:defRPr/>
            </a:pPr>
            <a:r>
              <a:rPr lang="ko-KR" altLang="en-US" dirty="0">
                <a:latin typeface="+mn-ea"/>
              </a:rPr>
              <a:t>단순 라우팅 변경에 의한 전송 프로토콜 변환</a:t>
            </a:r>
            <a:endParaRPr lang="en-US" altLang="ko-KR" dirty="0">
              <a:latin typeface="+mn-ea"/>
            </a:endParaRPr>
          </a:p>
          <a:p>
            <a:pPr eaLnBrk="1" hangingPunct="1">
              <a:defRPr/>
            </a:pPr>
            <a:endParaRPr lang="en-US" altLang="ko-KR" dirty="0">
              <a:latin typeface="+mn-ea"/>
            </a:endParaRPr>
          </a:p>
          <a:p>
            <a:pPr lvl="1" eaLnBrk="1" hangingPunct="1">
              <a:defRPr/>
            </a:pPr>
            <a:endParaRPr lang="en-US" altLang="ko-KR" dirty="0">
              <a:latin typeface="+mn-ea"/>
              <a:ea typeface="+mn-ea"/>
            </a:endParaRPr>
          </a:p>
        </p:txBody>
      </p:sp>
      <p:sp>
        <p:nvSpPr>
          <p:cNvPr id="38925"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38926" name="Oval 13"/>
          <p:cNvSpPr>
            <a:spLocks noChangeArrowheads="1"/>
          </p:cNvSpPr>
          <p:nvPr/>
        </p:nvSpPr>
        <p:spPr bwMode="auto">
          <a:xfrm>
            <a:off x="4678363" y="5394325"/>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27" name="Oval 14"/>
          <p:cNvSpPr>
            <a:spLocks noChangeArrowheads="1"/>
          </p:cNvSpPr>
          <p:nvPr/>
        </p:nvSpPr>
        <p:spPr bwMode="auto">
          <a:xfrm>
            <a:off x="4997450" y="4922838"/>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28" name="Oval 15"/>
          <p:cNvSpPr>
            <a:spLocks noChangeArrowheads="1"/>
          </p:cNvSpPr>
          <p:nvPr/>
        </p:nvSpPr>
        <p:spPr bwMode="auto">
          <a:xfrm>
            <a:off x="4724400" y="5075238"/>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3968" name="Oval 16"/>
          <p:cNvSpPr>
            <a:spLocks noChangeArrowheads="1"/>
          </p:cNvSpPr>
          <p:nvPr/>
        </p:nvSpPr>
        <p:spPr bwMode="auto">
          <a:xfrm>
            <a:off x="4997450" y="5257800"/>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30" name="Oval 17"/>
          <p:cNvSpPr>
            <a:spLocks noChangeArrowheads="1"/>
          </p:cNvSpPr>
          <p:nvPr/>
        </p:nvSpPr>
        <p:spPr bwMode="auto">
          <a:xfrm>
            <a:off x="5302250" y="5227638"/>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31" name="Oval 18"/>
          <p:cNvSpPr>
            <a:spLocks noChangeArrowheads="1"/>
          </p:cNvSpPr>
          <p:nvPr/>
        </p:nvSpPr>
        <p:spPr bwMode="auto">
          <a:xfrm>
            <a:off x="5318125" y="4937125"/>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32" name="Oval 19"/>
          <p:cNvSpPr>
            <a:spLocks noChangeArrowheads="1"/>
          </p:cNvSpPr>
          <p:nvPr/>
        </p:nvSpPr>
        <p:spPr bwMode="auto">
          <a:xfrm>
            <a:off x="4678363" y="5715000"/>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33" name="Oval 20"/>
          <p:cNvSpPr>
            <a:spLocks noChangeArrowheads="1"/>
          </p:cNvSpPr>
          <p:nvPr/>
        </p:nvSpPr>
        <p:spPr bwMode="auto">
          <a:xfrm>
            <a:off x="4997450" y="5576888"/>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34" name="Oval 21"/>
          <p:cNvSpPr>
            <a:spLocks noChangeArrowheads="1"/>
          </p:cNvSpPr>
          <p:nvPr/>
        </p:nvSpPr>
        <p:spPr bwMode="auto">
          <a:xfrm>
            <a:off x="5318125" y="5532438"/>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3974" name="Oval 22"/>
          <p:cNvSpPr>
            <a:spLocks noChangeArrowheads="1"/>
          </p:cNvSpPr>
          <p:nvPr/>
        </p:nvSpPr>
        <p:spPr bwMode="auto">
          <a:xfrm>
            <a:off x="5273675" y="5851525"/>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36" name="Oval 23"/>
          <p:cNvSpPr>
            <a:spLocks noChangeArrowheads="1"/>
          </p:cNvSpPr>
          <p:nvPr/>
        </p:nvSpPr>
        <p:spPr bwMode="auto">
          <a:xfrm>
            <a:off x="7970838" y="4894263"/>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3976" name="Oval 24"/>
          <p:cNvSpPr>
            <a:spLocks noChangeArrowheads="1"/>
          </p:cNvSpPr>
          <p:nvPr/>
        </p:nvSpPr>
        <p:spPr bwMode="auto">
          <a:xfrm>
            <a:off x="7970838" y="5418138"/>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ctr" defTabSz="914400" rtl="0" eaLnBrk="1" fontAlgn="base" latinLnBrk="0" hangingPunct="1">
              <a:lnSpc>
                <a:spcPct val="100000"/>
              </a:lnSpc>
              <a:spcBef>
                <a:spcPct val="50000"/>
              </a:spcBef>
              <a:spcAft>
                <a:spcPct val="0"/>
              </a:spcAft>
              <a:buClr>
                <a:srgbClr val="009999"/>
              </a:buClr>
              <a:buSzTx/>
              <a:buFont typeface="Wingdings" pitchFamily="2" charset="2"/>
              <a:buNone/>
              <a:tabLst/>
              <a:defRPr/>
            </a:pPr>
            <a:endParaRPr kumimoji="0" lang="ko-KR" altLang="ko-KR"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38" name="Oval 25"/>
          <p:cNvSpPr>
            <a:spLocks noChangeArrowheads="1"/>
          </p:cNvSpPr>
          <p:nvPr/>
        </p:nvSpPr>
        <p:spPr bwMode="auto">
          <a:xfrm>
            <a:off x="7970838" y="5897563"/>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3979" name="Rectangle 27"/>
          <p:cNvSpPr>
            <a:spLocks noChangeArrowheads="1"/>
          </p:cNvSpPr>
          <p:nvPr/>
        </p:nvSpPr>
        <p:spPr bwMode="auto">
          <a:xfrm>
            <a:off x="8594725" y="5303838"/>
            <a:ext cx="838200" cy="457200"/>
          </a:xfrm>
          <a:prstGeom prst="rect">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miter lim="800000"/>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40" name="Rectangle 28"/>
          <p:cNvSpPr>
            <a:spLocks noChangeArrowheads="1"/>
          </p:cNvSpPr>
          <p:nvPr/>
        </p:nvSpPr>
        <p:spPr bwMode="auto">
          <a:xfrm>
            <a:off x="8594725" y="4694238"/>
            <a:ext cx="838200" cy="457200"/>
          </a:xfrm>
          <a:prstGeom prst="rect">
            <a:avLst/>
          </a:prstGeom>
          <a:gradFill rotWithShape="1">
            <a:gsLst>
              <a:gs pos="0">
                <a:srgbClr val="475E00">
                  <a:alpha val="39998"/>
                </a:srgbClr>
              </a:gs>
              <a:gs pos="100000">
                <a:srgbClr val="99CC00">
                  <a:alpha val="60001"/>
                </a:srgbClr>
              </a:gs>
            </a:gsLst>
            <a:lin ang="5400000" scaled="1"/>
          </a:gradFill>
          <a:ln w="12700" algn="ctr">
            <a:solidFill>
              <a:srgbClr val="99CC00"/>
            </a:solidFill>
            <a:miter lim="800000"/>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941" name="Rectangle 29"/>
          <p:cNvSpPr>
            <a:spLocks noChangeArrowheads="1"/>
          </p:cNvSpPr>
          <p:nvPr/>
        </p:nvSpPr>
        <p:spPr bwMode="auto">
          <a:xfrm>
            <a:off x="8594725" y="5913438"/>
            <a:ext cx="838200" cy="457200"/>
          </a:xfrm>
          <a:prstGeom prst="rect">
            <a:avLst/>
          </a:prstGeom>
          <a:gradFill rotWithShape="1">
            <a:gsLst>
              <a:gs pos="0">
                <a:srgbClr val="004747">
                  <a:alpha val="39998"/>
                </a:srgbClr>
              </a:gs>
              <a:gs pos="100000">
                <a:srgbClr val="009999">
                  <a:alpha val="60001"/>
                </a:srgbClr>
              </a:gs>
            </a:gsLst>
            <a:lin ang="5400000" scaled="1"/>
          </a:gradFill>
          <a:ln w="12700" algn="ctr">
            <a:solidFill>
              <a:srgbClr val="009999"/>
            </a:solidFill>
            <a:miter lim="800000"/>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6894" name="Picture 30" descr="MCj043524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8564" y="4433888"/>
            <a:ext cx="4159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5" name="Picture 31" descr="MCj043524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8564" y="5073651"/>
            <a:ext cx="415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6" name="Picture 32" descr="MCj043524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8564" y="5713413"/>
            <a:ext cx="4159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45" name="Line 33"/>
          <p:cNvSpPr>
            <a:spLocks noChangeShapeType="1"/>
          </p:cNvSpPr>
          <p:nvPr/>
        </p:nvSpPr>
        <p:spPr bwMode="auto">
          <a:xfrm>
            <a:off x="5592763" y="5532439"/>
            <a:ext cx="457200" cy="1587"/>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3986" name="Oval 34"/>
          <p:cNvSpPr>
            <a:spLocks noChangeArrowheads="1"/>
          </p:cNvSpPr>
          <p:nvPr/>
        </p:nvSpPr>
        <p:spPr bwMode="auto">
          <a:xfrm>
            <a:off x="4953000" y="5897563"/>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36899" name="Picture 35" descr="XI52 7199 pre-production perspective top Small.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75325" y="5257800"/>
            <a:ext cx="182880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641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9" name="제목 1"/>
          <p:cNvSpPr txBox="1">
            <a:spLocks/>
          </p:cNvSpPr>
          <p:nvPr/>
        </p:nvSpPr>
        <p:spPr bwMode="auto">
          <a:xfrm>
            <a:off x="563563" y="593725"/>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가용성 및 확장성</a:t>
            </a:r>
          </a:p>
        </p:txBody>
      </p:sp>
      <p:sp>
        <p:nvSpPr>
          <p:cNvPr id="50200"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pic>
        <p:nvPicPr>
          <p:cNvPr id="7" name="Picture 6"/>
          <p:cNvPicPr>
            <a:picLocks noChangeAspect="1"/>
          </p:cNvPicPr>
          <p:nvPr/>
        </p:nvPicPr>
        <p:blipFill>
          <a:blip r:embed="rId2"/>
          <a:stretch>
            <a:fillRect/>
          </a:stretch>
        </p:blipFill>
        <p:spPr>
          <a:xfrm>
            <a:off x="1020763" y="4432300"/>
            <a:ext cx="7954962" cy="2014538"/>
          </a:xfrm>
          <a:prstGeom prst="rect">
            <a:avLst/>
          </a:prstGeom>
          <a:ln>
            <a:solidFill>
              <a:schemeClr val="bg1">
                <a:lumMod val="65000"/>
              </a:schemeClr>
            </a:solidFill>
          </a:ln>
        </p:spPr>
      </p:pic>
      <p:sp>
        <p:nvSpPr>
          <p:cNvPr id="39" name="Title 1"/>
          <p:cNvSpPr txBox="1">
            <a:spLocks/>
          </p:cNvSpPr>
          <p:nvPr/>
        </p:nvSpPr>
        <p:spPr bwMode="auto">
          <a:xfrm>
            <a:off x="687388" y="1050926"/>
            <a:ext cx="8513762" cy="576263"/>
          </a:xfrm>
          <a:prstGeom prst="rect">
            <a:avLst/>
          </a:prstGeom>
          <a:noFill/>
          <a:ln w="9525">
            <a:noFill/>
            <a:miter lim="800000"/>
            <a:headEnd/>
            <a:tailEnd/>
          </a:ln>
        </p:spPr>
        <p:txBody>
          <a:bodyPr lIns="0" tIns="44682" rIns="89358" bIns="44682"/>
          <a:lstStyle/>
          <a:p>
            <a:pPr marL="0" marR="0" lvl="0" indent="0" algn="l" defTabSz="893667" rtl="0" eaLnBrk="0" fontAlgn="auto" latinLnBrk="0" hangingPunct="0">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는 병렬 구성 및 클러스터링을 지원 가능하므로 장애 발생시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Load-Balancer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를 통해서 바로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Fail-over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가능하며 필요시 수평적으로 병렬 확장을 손쉽게 지원 가능합니다</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p>
        </p:txBody>
      </p:sp>
      <p:pic>
        <p:nvPicPr>
          <p:cNvPr id="8" name="Picture 7"/>
          <p:cNvPicPr>
            <a:picLocks noChangeAspect="1"/>
          </p:cNvPicPr>
          <p:nvPr/>
        </p:nvPicPr>
        <p:blipFill>
          <a:blip r:embed="rId3"/>
          <a:stretch>
            <a:fillRect/>
          </a:stretch>
        </p:blipFill>
        <p:spPr>
          <a:xfrm>
            <a:off x="1020763" y="1998663"/>
            <a:ext cx="3840162" cy="1979612"/>
          </a:xfrm>
          <a:prstGeom prst="rect">
            <a:avLst/>
          </a:prstGeom>
          <a:ln>
            <a:solidFill>
              <a:schemeClr val="bg1">
                <a:lumMod val="65000"/>
              </a:schemeClr>
            </a:solidFill>
          </a:ln>
        </p:spPr>
      </p:pic>
      <p:sp>
        <p:nvSpPr>
          <p:cNvPr id="49" name="TextBox 48"/>
          <p:cNvSpPr txBox="1"/>
          <p:nvPr/>
        </p:nvSpPr>
        <p:spPr>
          <a:xfrm>
            <a:off x="687388" y="1692276"/>
            <a:ext cx="3746500" cy="276225"/>
          </a:xfrm>
          <a:prstGeom prst="rect">
            <a:avLst/>
          </a:prstGeom>
          <a:noFill/>
        </p:spPr>
        <p:txBody>
          <a:bodyPr wrap="none">
            <a:spAutoFit/>
          </a:bodyPr>
          <a:lstStyle/>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en-US" altLang="ko-KR" sz="12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의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Active-standby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구성</a:t>
            </a:r>
          </a:p>
        </p:txBody>
      </p:sp>
      <p:sp>
        <p:nvSpPr>
          <p:cNvPr id="51" name="TextBox 50"/>
          <p:cNvSpPr txBox="1"/>
          <p:nvPr/>
        </p:nvSpPr>
        <p:spPr>
          <a:xfrm>
            <a:off x="755650" y="4068763"/>
            <a:ext cx="3595688" cy="277812"/>
          </a:xfrm>
          <a:prstGeom prst="rect">
            <a:avLst/>
          </a:prstGeom>
          <a:noFill/>
        </p:spPr>
        <p:txBody>
          <a:bodyPr wrap="none">
            <a:spAutoFit/>
          </a:bodyPr>
          <a:lstStyle/>
          <a:p>
            <a:pPr marL="180975" marR="0" lvl="0" indent="-180975"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en-US" altLang="ko-KR" sz="12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의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Active-active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구성</a:t>
            </a:r>
          </a:p>
        </p:txBody>
      </p:sp>
      <p:pic>
        <p:nvPicPr>
          <p:cNvPr id="9" name="Picture 8"/>
          <p:cNvPicPr>
            <a:picLocks noChangeAspect="1"/>
          </p:cNvPicPr>
          <p:nvPr/>
        </p:nvPicPr>
        <p:blipFill>
          <a:blip r:embed="rId4"/>
          <a:stretch>
            <a:fillRect/>
          </a:stretch>
        </p:blipFill>
        <p:spPr>
          <a:xfrm>
            <a:off x="5018089" y="1998663"/>
            <a:ext cx="3957637" cy="1979612"/>
          </a:xfrm>
          <a:prstGeom prst="rect">
            <a:avLst/>
          </a:prstGeom>
          <a:ln>
            <a:solidFill>
              <a:schemeClr val="bg1">
                <a:lumMod val="65000"/>
              </a:schemeClr>
            </a:solidFill>
          </a:ln>
        </p:spPr>
      </p:pic>
    </p:spTree>
    <p:extLst>
      <p:ext uri="{BB962C8B-B14F-4D97-AF65-F5344CB8AC3E}">
        <p14:creationId xmlns:p14="http://schemas.microsoft.com/office/powerpoint/2010/main" val="1136180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제목 1"/>
          <p:cNvSpPr>
            <a:spLocks noGrp="1"/>
          </p:cNvSpPr>
          <p:nvPr>
            <p:ph type="title"/>
          </p:nvPr>
        </p:nvSpPr>
        <p:spPr/>
        <p:txBody>
          <a:bodyPr/>
          <a:lstStyle/>
          <a:p>
            <a:pPr>
              <a:defRPr/>
            </a:pPr>
            <a:r>
              <a:rPr lang="en-US" altLang="ko-KR" dirty="0" err="1">
                <a:solidFill>
                  <a:schemeClr val="tx1"/>
                </a:solidFill>
                <a:latin typeface="+mn-ea"/>
                <a:ea typeface="+mn-ea"/>
              </a:rPr>
              <a:t>DataPower</a:t>
            </a:r>
            <a:r>
              <a:rPr lang="en-US" altLang="ko-KR" dirty="0">
                <a:solidFill>
                  <a:schemeClr val="tx1"/>
                </a:solidFill>
                <a:latin typeface="+mn-ea"/>
                <a:ea typeface="+mn-ea"/>
              </a:rPr>
              <a:t> </a:t>
            </a:r>
            <a:r>
              <a:rPr lang="ko-KR" altLang="en-US" dirty="0">
                <a:solidFill>
                  <a:schemeClr val="tx1"/>
                </a:solidFill>
                <a:latin typeface="+mn-ea"/>
                <a:ea typeface="+mn-ea"/>
              </a:rPr>
              <a:t>도메인</a:t>
            </a:r>
            <a:r>
              <a:rPr lang="en-US" altLang="ko-KR" dirty="0">
                <a:solidFill>
                  <a:schemeClr val="tx1"/>
                </a:solidFill>
                <a:latin typeface="+mn-ea"/>
                <a:ea typeface="+mn-ea"/>
              </a:rPr>
              <a:t>: </a:t>
            </a:r>
            <a:r>
              <a:rPr lang="ko-KR" altLang="en-US" dirty="0">
                <a:solidFill>
                  <a:schemeClr val="tx1"/>
                </a:solidFill>
                <a:latin typeface="+mn-ea"/>
                <a:ea typeface="+mn-ea"/>
              </a:rPr>
              <a:t>사용자 별 또는 업무 별 가상 파티션</a:t>
            </a:r>
            <a:br>
              <a:rPr lang="ko-KR" altLang="en-US" dirty="0">
                <a:solidFill>
                  <a:schemeClr val="tx1"/>
                </a:solidFill>
                <a:latin typeface="+mn-ea"/>
                <a:ea typeface="+mn-ea"/>
              </a:rPr>
            </a:br>
            <a:endParaRPr lang="ko-KR" altLang="en-US" dirty="0">
              <a:solidFill>
                <a:schemeClr val="tx1"/>
              </a:solidFill>
              <a:latin typeface="+mn-ea"/>
              <a:ea typeface="+mn-ea"/>
            </a:endParaRPr>
          </a:p>
        </p:txBody>
      </p:sp>
      <p:sp>
        <p:nvSpPr>
          <p:cNvPr id="47107" name="슬라이드 번호 개체 틀 2"/>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33A2425-7958-49CF-99E7-9E937C4BD8A3}"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37" name="Freeform 38"/>
          <p:cNvSpPr>
            <a:spLocks/>
          </p:cNvSpPr>
          <p:nvPr/>
        </p:nvSpPr>
        <p:spPr bwMode="auto">
          <a:xfrm>
            <a:off x="746125" y="4592638"/>
            <a:ext cx="8477250" cy="647700"/>
          </a:xfrm>
          <a:custGeom>
            <a:avLst/>
            <a:gdLst>
              <a:gd name="T0" fmla="*/ 5602 w 5602"/>
              <a:gd name="T1" fmla="*/ 0 h 476"/>
              <a:gd name="T2" fmla="*/ 5217 w 5602"/>
              <a:gd name="T3" fmla="*/ 476 h 476"/>
              <a:gd name="T4" fmla="*/ 0 w 5602"/>
              <a:gd name="T5" fmla="*/ 476 h 476"/>
              <a:gd name="T6" fmla="*/ 477 w 5602"/>
              <a:gd name="T7" fmla="*/ 0 h 476"/>
              <a:gd name="T8" fmla="*/ 5602 w 5602"/>
              <a:gd name="T9" fmla="*/ 0 h 476"/>
            </a:gdLst>
            <a:ahLst/>
            <a:cxnLst>
              <a:cxn ang="0">
                <a:pos x="T0" y="T1"/>
              </a:cxn>
              <a:cxn ang="0">
                <a:pos x="T2" y="T3"/>
              </a:cxn>
              <a:cxn ang="0">
                <a:pos x="T4" y="T5"/>
              </a:cxn>
              <a:cxn ang="0">
                <a:pos x="T6" y="T7"/>
              </a:cxn>
              <a:cxn ang="0">
                <a:pos x="T8" y="T9"/>
              </a:cxn>
            </a:cxnLst>
            <a:rect l="0" t="0" r="r" b="b"/>
            <a:pathLst>
              <a:path w="5602" h="476">
                <a:moveTo>
                  <a:pt x="5602" y="0"/>
                </a:moveTo>
                <a:lnTo>
                  <a:pt x="5217" y="476"/>
                </a:lnTo>
                <a:lnTo>
                  <a:pt x="0" y="476"/>
                </a:lnTo>
                <a:lnTo>
                  <a:pt x="477" y="0"/>
                </a:lnTo>
                <a:lnTo>
                  <a:pt x="5602" y="0"/>
                </a:lnTo>
                <a:close/>
              </a:path>
            </a:pathLst>
          </a:custGeom>
          <a:solidFill>
            <a:srgbClr val="FFCC00">
              <a:alpha val="39999"/>
            </a:srgb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8" name="Rectangle 36"/>
          <p:cNvSpPr>
            <a:spLocks noChangeArrowheads="1"/>
          </p:cNvSpPr>
          <p:nvPr/>
        </p:nvSpPr>
        <p:spPr bwMode="auto">
          <a:xfrm>
            <a:off x="1408113" y="3519488"/>
            <a:ext cx="7815262" cy="1073150"/>
          </a:xfrm>
          <a:prstGeom prst="rect">
            <a:avLst/>
          </a:prstGeom>
          <a:solidFill>
            <a:srgbClr val="FFCC00">
              <a:alpha val="30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9" name="Rectangle 2"/>
          <p:cNvSpPr txBox="1">
            <a:spLocks noChangeArrowheads="1"/>
          </p:cNvSpPr>
          <p:nvPr/>
        </p:nvSpPr>
        <p:spPr bwMode="auto">
          <a:xfrm>
            <a:off x="646113" y="993775"/>
            <a:ext cx="8577262"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just" rtl="0" fontAlgn="base">
              <a:lnSpc>
                <a:spcPct val="110000"/>
              </a:lnSpc>
              <a:spcBef>
                <a:spcPct val="30000"/>
              </a:spcBef>
              <a:spcAft>
                <a:spcPct val="0"/>
              </a:spcAft>
              <a:buFont typeface="Wingdings" pitchFamily="2" charset="2"/>
              <a:defRPr sz="1200" b="1">
                <a:solidFill>
                  <a:schemeClr val="tx1"/>
                </a:solidFill>
                <a:latin typeface="+mn-lt"/>
                <a:ea typeface="+mn-ea"/>
                <a:cs typeface="+mn-cs"/>
              </a:defRPr>
            </a:lvl1pPr>
            <a:lvl2pPr marL="457200" algn="l" rtl="0" fontAlgn="base">
              <a:spcBef>
                <a:spcPct val="25000"/>
              </a:spcBef>
              <a:spcAft>
                <a:spcPct val="1500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2pPr>
            <a:lvl3pPr marL="914400" algn="l" rtl="0" fontAlgn="base">
              <a:spcBef>
                <a:spcPct val="20000"/>
              </a:spcBef>
              <a:spcAft>
                <a:spcPct val="0"/>
              </a:spcAft>
              <a:buClr>
                <a:schemeClr val="accent2"/>
              </a:buClr>
              <a:buChar char="•"/>
              <a:defRPr>
                <a:solidFill>
                  <a:schemeClr val="tx1"/>
                </a:solidFill>
                <a:latin typeface="Arial" pitchFamily="34" charset="0"/>
                <a:ea typeface="가는각진제목체" pitchFamily="18" charset="-127"/>
                <a:cs typeface="+mn-cs"/>
              </a:defRPr>
            </a:lvl3pPr>
            <a:lvl4pPr marL="1371600" algn="l" rtl="0" fontAlgn="base">
              <a:spcBef>
                <a:spcPct val="20000"/>
              </a:spcBef>
              <a:spcAft>
                <a:spcPct val="0"/>
              </a:spcAft>
              <a:buClr>
                <a:schemeClr val="accent2"/>
              </a:buClr>
              <a:buFont typeface="Arial" pitchFamily="34" charset="0"/>
              <a:buChar char="–"/>
              <a:defRPr>
                <a:solidFill>
                  <a:schemeClr val="tx1"/>
                </a:solidFill>
                <a:latin typeface="Arial" pitchFamily="34" charset="0"/>
                <a:ea typeface="가는각진제목체" pitchFamily="18" charset="-127"/>
                <a:cs typeface="+mn-cs"/>
              </a:defRPr>
            </a:lvl4pPr>
            <a:lvl5pPr marL="18288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5pPr>
            <a:lvl6pPr marL="22860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6pPr>
            <a:lvl7pPr marL="27432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7pPr>
            <a:lvl8pPr marL="32004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8pPr>
            <a:lvl9pPr marL="3657600" algn="l" rtl="0" fontAlgn="base">
              <a:spcBef>
                <a:spcPct val="20000"/>
              </a:spcBef>
              <a:spcAft>
                <a:spcPct val="0"/>
              </a:spcAft>
              <a:buClr>
                <a:schemeClr val="accent2"/>
              </a:buClr>
              <a:buFont typeface="Arial" pitchFamily="34" charset="0"/>
              <a:buChar char="&gt;"/>
              <a:defRPr>
                <a:solidFill>
                  <a:schemeClr val="tx1"/>
                </a:solidFill>
                <a:latin typeface="Arial" pitchFamily="34" charset="0"/>
                <a:ea typeface="가는각진제목체" pitchFamily="18" charset="-127"/>
                <a:cs typeface="+mn-cs"/>
              </a:defRPr>
            </a:lvl9pPr>
          </a:lstStyle>
          <a:p>
            <a:pPr marL="0" marR="0" lvl="0" indent="0" algn="just" defTabSz="914400" rtl="0" eaLnBrk="1" fontAlgn="base" latinLnBrk="0" hangingPunct="1">
              <a:lnSpc>
                <a:spcPct val="110000"/>
              </a:lnSpc>
              <a:spcBef>
                <a:spcPct val="30000"/>
              </a:spcBef>
              <a:spcAft>
                <a:spcPct val="0"/>
              </a:spcAft>
              <a:buClrTx/>
              <a:buSzTx/>
              <a:buFont typeface="Wingdings" pitchFamily="2" charset="2"/>
              <a:buNone/>
              <a:tabLst/>
              <a:defRPr/>
            </a:pP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DataPower</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는 논리적인 파티션에 해당하는 도메인을 여러 개 만들어 목적에 맞게 나누어 운영할 수 있습니다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가령 개발용 도메인을 만들어 개발자에게 할당하고 개발이 완료된 리소스를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QA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도메인으로 넘겨 테스트한 후 최종적으로 운영을 위한 도메인으로 리소스를 이행시킬 수 있습니다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 </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도메인 간에는 기본적으로 리소스를 공유하지 않지만 필요한 경우 이를 공유하거나 </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Import/Export</a:t>
            </a:r>
            <a:r>
              <a:rPr kumimoji="0" lang="ko-KR" altLang="en-US"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할 수 있습니다</a:t>
            </a:r>
            <a:r>
              <a:rPr kumimoji="0" lang="en-US" altLang="ko-KR" sz="1400" b="0" i="0" u="none" strike="noStrike" kern="0" cap="none" spc="0" normalizeH="0" baseline="0" noProof="0" dirty="0">
                <a:ln>
                  <a:noFill/>
                </a:ln>
                <a:solidFill>
                  <a:srgbClr val="000000"/>
                </a:solidFill>
                <a:effectLst/>
                <a:uLnTx/>
                <a:uFillTx/>
                <a:latin typeface="맑은 고딕"/>
                <a:ea typeface="맑은 고딕" panose="020B0503020000020004" pitchFamily="50" charset="-127"/>
                <a:cs typeface="Arial"/>
              </a:rPr>
              <a:t>.</a:t>
            </a:r>
          </a:p>
        </p:txBody>
      </p:sp>
      <p:sp>
        <p:nvSpPr>
          <p:cNvPr id="40" name="Rectangle 9"/>
          <p:cNvSpPr>
            <a:spLocks noChangeArrowheads="1"/>
          </p:cNvSpPr>
          <p:nvPr/>
        </p:nvSpPr>
        <p:spPr bwMode="auto">
          <a:xfrm>
            <a:off x="782639" y="4159251"/>
            <a:ext cx="192087" cy="1063625"/>
          </a:xfrm>
          <a:prstGeom prst="rect">
            <a:avLst/>
          </a:prstGeom>
          <a:solidFill>
            <a:srgbClr val="FFD3A7"/>
          </a:solidFill>
          <a:ln>
            <a:noFill/>
          </a:ln>
          <a:effectLst/>
          <a:scene3d>
            <a:camera prst="legacyObliqueTopRight"/>
            <a:lightRig rig="legacyFlat2" dir="t"/>
          </a:scene3d>
          <a:sp3d extrusionH="1801800" prstMaterial="legacyMatte">
            <a:bevelT w="13500" h="13500" prst="angle"/>
            <a:bevelB w="13500" h="13500" prst="angle"/>
            <a:extrusionClr>
              <a:srgbClr val="FFD3A7"/>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1" name="Rectangle 10"/>
          <p:cNvSpPr>
            <a:spLocks noChangeArrowheads="1"/>
          </p:cNvSpPr>
          <p:nvPr/>
        </p:nvSpPr>
        <p:spPr bwMode="auto">
          <a:xfrm>
            <a:off x="2193925" y="4159251"/>
            <a:ext cx="192088" cy="1063625"/>
          </a:xfrm>
          <a:prstGeom prst="rect">
            <a:avLst/>
          </a:prstGeom>
          <a:solidFill>
            <a:srgbClr val="FFD3A7"/>
          </a:solidFill>
          <a:ln>
            <a:noFill/>
          </a:ln>
          <a:effectLst/>
          <a:scene3d>
            <a:camera prst="legacyObliqueTopRight"/>
            <a:lightRig rig="legacyFlat2" dir="t"/>
          </a:scene3d>
          <a:sp3d extrusionH="1801800" prstMaterial="legacyMatte">
            <a:bevelT w="13500" h="13500" prst="angle"/>
            <a:bevelB w="13500" h="13500" prst="angle"/>
            <a:extrusionClr>
              <a:srgbClr val="FFD3A7"/>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2" name="Rectangle 11"/>
          <p:cNvSpPr>
            <a:spLocks noChangeArrowheads="1"/>
          </p:cNvSpPr>
          <p:nvPr/>
        </p:nvSpPr>
        <p:spPr bwMode="auto">
          <a:xfrm>
            <a:off x="3606800" y="4159251"/>
            <a:ext cx="192088" cy="1063625"/>
          </a:xfrm>
          <a:prstGeom prst="rect">
            <a:avLst/>
          </a:prstGeom>
          <a:solidFill>
            <a:srgbClr val="FFD3A7"/>
          </a:solidFill>
          <a:ln>
            <a:noFill/>
          </a:ln>
          <a:effectLst/>
          <a:scene3d>
            <a:camera prst="legacyObliqueTopRight"/>
            <a:lightRig rig="legacyFlat2" dir="t"/>
          </a:scene3d>
          <a:sp3d extrusionH="1801800" prstMaterial="legacyMatte">
            <a:bevelT w="13500" h="13500" prst="angle"/>
            <a:bevelB w="13500" h="13500" prst="angle"/>
            <a:extrusionClr>
              <a:srgbClr val="FFD3A7"/>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 name="Rectangle 12"/>
          <p:cNvSpPr>
            <a:spLocks noChangeArrowheads="1"/>
          </p:cNvSpPr>
          <p:nvPr/>
        </p:nvSpPr>
        <p:spPr bwMode="auto">
          <a:xfrm>
            <a:off x="5019675" y="4159251"/>
            <a:ext cx="192088" cy="1063625"/>
          </a:xfrm>
          <a:prstGeom prst="rect">
            <a:avLst/>
          </a:prstGeom>
          <a:solidFill>
            <a:srgbClr val="FFD3A7"/>
          </a:solidFill>
          <a:ln>
            <a:noFill/>
          </a:ln>
          <a:effectLst/>
          <a:scene3d>
            <a:camera prst="legacyObliqueTopRight"/>
            <a:lightRig rig="legacyFlat2" dir="t"/>
          </a:scene3d>
          <a:sp3d extrusionH="1801800" prstMaterial="legacyMatte">
            <a:bevelT w="13500" h="13500" prst="angle"/>
            <a:bevelB w="13500" h="13500" prst="angle"/>
            <a:extrusionClr>
              <a:srgbClr val="FFD3A7"/>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4" name="Rectangle 13"/>
          <p:cNvSpPr>
            <a:spLocks noChangeArrowheads="1"/>
          </p:cNvSpPr>
          <p:nvPr/>
        </p:nvSpPr>
        <p:spPr bwMode="auto">
          <a:xfrm>
            <a:off x="6432550" y="4159251"/>
            <a:ext cx="192088" cy="1063625"/>
          </a:xfrm>
          <a:prstGeom prst="rect">
            <a:avLst/>
          </a:prstGeom>
          <a:solidFill>
            <a:srgbClr val="FFD3A7"/>
          </a:solidFill>
          <a:ln>
            <a:noFill/>
          </a:ln>
          <a:effectLst/>
          <a:scene3d>
            <a:camera prst="legacyObliqueTopRight"/>
            <a:lightRig rig="legacyFlat2" dir="t"/>
          </a:scene3d>
          <a:sp3d extrusionH="1801800" prstMaterial="legacyMatte">
            <a:bevelT w="13500" h="13500" prst="angle"/>
            <a:bevelB w="13500" h="13500" prst="angle"/>
            <a:extrusionClr>
              <a:srgbClr val="FFD3A7"/>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sysClr val="windowText" lastClr="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40972" name="Picture 14" descr="user_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713" y="4445001"/>
            <a:ext cx="66040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5" descr="user_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4445001"/>
            <a:ext cx="658812"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Picture 16" descr="user_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7513" y="4445001"/>
            <a:ext cx="658812"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5" name="Picture 17" descr="user_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913" y="4445001"/>
            <a:ext cx="658812"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Box 20"/>
          <p:cNvSpPr txBox="1">
            <a:spLocks noChangeArrowheads="1"/>
          </p:cNvSpPr>
          <p:nvPr/>
        </p:nvSpPr>
        <p:spPr bwMode="auto">
          <a:xfrm>
            <a:off x="892175" y="5316538"/>
            <a:ext cx="1308100" cy="512762"/>
          </a:xfrm>
          <a:prstGeom prst="rect">
            <a:avLst/>
          </a:prstGeom>
          <a:solidFill>
            <a:srgbClr val="7889FB">
              <a:alpha val="3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도메인 </a:t>
            </a:r>
            <a:r>
              <a:rPr kumimoji="0" lang="en-US" altLang="ko-KR"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사용자 </a:t>
            </a:r>
            <a:r>
              <a:rPr kumimoji="0" lang="en-US" altLang="ko-KR"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1 </a:t>
            </a: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개발용</a:t>
            </a:r>
          </a:p>
        </p:txBody>
      </p:sp>
      <p:sp>
        <p:nvSpPr>
          <p:cNvPr id="51" name="Text Box 21"/>
          <p:cNvSpPr txBox="1">
            <a:spLocks noChangeArrowheads="1"/>
          </p:cNvSpPr>
          <p:nvPr/>
        </p:nvSpPr>
        <p:spPr bwMode="auto">
          <a:xfrm>
            <a:off x="2355850" y="5324476"/>
            <a:ext cx="1308100" cy="512763"/>
          </a:xfrm>
          <a:prstGeom prst="rect">
            <a:avLst/>
          </a:prstGeom>
          <a:solidFill>
            <a:srgbClr val="7889FB">
              <a:alpha val="3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도메인 </a:t>
            </a:r>
            <a:r>
              <a:rPr kumimoji="0" lang="en-US" altLang="ko-KR"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사용자 </a:t>
            </a:r>
            <a:r>
              <a:rPr kumimoji="0" lang="en-US" altLang="ko-KR"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2 </a:t>
            </a: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개발용</a:t>
            </a:r>
          </a:p>
        </p:txBody>
      </p:sp>
      <p:sp>
        <p:nvSpPr>
          <p:cNvPr id="52" name="Text Box 22"/>
          <p:cNvSpPr txBox="1">
            <a:spLocks noChangeArrowheads="1"/>
          </p:cNvSpPr>
          <p:nvPr/>
        </p:nvSpPr>
        <p:spPr bwMode="auto">
          <a:xfrm>
            <a:off x="3759200" y="5324476"/>
            <a:ext cx="1308100" cy="512763"/>
          </a:xfrm>
          <a:prstGeom prst="rect">
            <a:avLst/>
          </a:prstGeom>
          <a:solidFill>
            <a:srgbClr val="7889FB">
              <a:alpha val="3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도메인 </a:t>
            </a:r>
            <a:r>
              <a:rPr kumimoji="0" lang="en-US" altLang="ko-KR"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QA/</a:t>
            </a: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테스트</a:t>
            </a:r>
          </a:p>
        </p:txBody>
      </p:sp>
      <p:sp>
        <p:nvSpPr>
          <p:cNvPr id="53" name="Text Box 23"/>
          <p:cNvSpPr txBox="1">
            <a:spLocks noChangeArrowheads="1"/>
          </p:cNvSpPr>
          <p:nvPr/>
        </p:nvSpPr>
        <p:spPr bwMode="auto">
          <a:xfrm>
            <a:off x="5175250" y="5324476"/>
            <a:ext cx="1308100" cy="512763"/>
          </a:xfrm>
          <a:prstGeom prst="rect">
            <a:avLst/>
          </a:prstGeom>
          <a:solidFill>
            <a:srgbClr val="7889FB">
              <a:alpha val="3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도메인 </a:t>
            </a:r>
            <a:r>
              <a:rPr kumimoji="0" lang="en-US" altLang="ko-KR"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운영환경</a:t>
            </a:r>
          </a:p>
        </p:txBody>
      </p:sp>
      <p:pic>
        <p:nvPicPr>
          <p:cNvPr id="40980" name="Picture 24" descr="1243779224_gear yel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6" y="3957638"/>
            <a:ext cx="538163"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1" name="Picture 25" descr="1243779251_ge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9275" y="3959225"/>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2" name="Picture 26" descr="1243779224_gear yel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038" y="3994151"/>
            <a:ext cx="538162"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3" name="Picture 27" descr="1243779251_ge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4675" y="3943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4" name="Picture 28" descr="1243779224_gear yel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3994151"/>
            <a:ext cx="538162"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5" name="Picture 29" descr="1243779251_ge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8025" y="3943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 Box 35"/>
          <p:cNvSpPr txBox="1">
            <a:spLocks noChangeArrowheads="1"/>
          </p:cNvSpPr>
          <p:nvPr/>
        </p:nvSpPr>
        <p:spPr bwMode="auto">
          <a:xfrm>
            <a:off x="7264400" y="4594226"/>
            <a:ext cx="183515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marL="0" marR="0" lvl="0" indent="0" algn="l" defTabSz="914400" rtl="0" eaLnBrk="1" fontAlgn="base" latinLnBrk="0" hangingPunct="1">
              <a:lnSpc>
                <a:spcPct val="90000"/>
              </a:lnSpc>
              <a:spcBef>
                <a:spcPct val="0"/>
              </a:spcBef>
              <a:spcAft>
                <a:spcPct val="15000"/>
              </a:spcAft>
              <a:buClr>
                <a:srgbClr val="000000"/>
              </a:buClr>
              <a:buSzTx/>
              <a:buFont typeface="Times" pitchFamily="18" charset="0"/>
              <a:buNone/>
              <a:tabLst>
                <a:tab pos="914400" algn="l"/>
                <a:tab pos="7315200" algn="r"/>
              </a:tabLst>
              <a:defRPr/>
            </a:pP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멀티 도메인</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0" marR="0" lvl="0" indent="0" algn="l" defTabSz="914400" rtl="0" eaLnBrk="1" fontAlgn="base" latinLnBrk="0" hangingPunct="1">
              <a:lnSpc>
                <a:spcPct val="90000"/>
              </a:lnSpc>
              <a:spcBef>
                <a:spcPct val="0"/>
              </a:spcBef>
              <a:spcAft>
                <a:spcPct val="15000"/>
              </a:spcAft>
              <a:buClr>
                <a:srgbClr val="000000"/>
              </a:buClr>
              <a:buSzTx/>
              <a:buFont typeface="Times" pitchFamily="18" charset="0"/>
              <a:buNone/>
              <a:tabLst>
                <a:tab pos="914400" algn="l"/>
                <a:tab pos="7315200" algn="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의 논리적 파티션</a:t>
            </a:r>
          </a:p>
        </p:txBody>
      </p:sp>
      <p:sp>
        <p:nvSpPr>
          <p:cNvPr id="65" name="Text Box 39"/>
          <p:cNvSpPr txBox="1">
            <a:spLocks noChangeArrowheads="1"/>
          </p:cNvSpPr>
          <p:nvPr/>
        </p:nvSpPr>
        <p:spPr bwMode="auto">
          <a:xfrm>
            <a:off x="7262813" y="3794125"/>
            <a:ext cx="2303462"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marL="0" marR="0" lvl="0" indent="0" algn="l" defTabSz="914400" rtl="0" eaLnBrk="1" fontAlgn="base" latinLnBrk="0" hangingPunct="1">
              <a:lnSpc>
                <a:spcPct val="90000"/>
              </a:lnSpc>
              <a:spcBef>
                <a:spcPct val="0"/>
              </a:spcBef>
              <a:spcAft>
                <a:spcPct val="15000"/>
              </a:spcAft>
              <a:buClr>
                <a:srgbClr val="000000"/>
              </a:buClr>
              <a:buSzTx/>
              <a:buFont typeface="Times" pitchFamily="18" charset="0"/>
              <a:buNone/>
              <a:tabLst>
                <a:tab pos="914400" algn="l"/>
                <a:tab pos="7315200" algn="r"/>
              </a:tabLst>
              <a:defRPr/>
            </a:pP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도메인 별 설정은 따로 저장되며 필요 시 공유 또는 </a:t>
            </a: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Import/Export </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가능</a:t>
            </a:r>
          </a:p>
        </p:txBody>
      </p:sp>
      <p:sp>
        <p:nvSpPr>
          <p:cNvPr id="66" name="Text Box 40"/>
          <p:cNvSpPr txBox="1">
            <a:spLocks noChangeArrowheads="1"/>
          </p:cNvSpPr>
          <p:nvPr/>
        </p:nvSpPr>
        <p:spPr bwMode="auto">
          <a:xfrm>
            <a:off x="7264400" y="2482851"/>
            <a:ext cx="183515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marL="0" marR="0" lvl="0" indent="0" algn="l" defTabSz="914400" rtl="0" eaLnBrk="1" fontAlgn="base" latinLnBrk="0" hangingPunct="1">
              <a:lnSpc>
                <a:spcPct val="90000"/>
              </a:lnSpc>
              <a:spcBef>
                <a:spcPct val="0"/>
              </a:spcBef>
              <a:spcAft>
                <a:spcPct val="15000"/>
              </a:spcAft>
              <a:buClr>
                <a:srgbClr val="000000"/>
              </a:buClr>
              <a:buSzTx/>
              <a:buFont typeface="Times" pitchFamily="18" charset="0"/>
              <a:buNone/>
              <a:tabLst>
                <a:tab pos="914400" algn="l"/>
                <a:tab pos="7315200" algn="r"/>
              </a:tabLst>
              <a:defRPr/>
            </a:pP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 대한 </a:t>
            </a: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Sandbox </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구조 성립</a:t>
            </a:r>
          </a:p>
        </p:txBody>
      </p:sp>
      <p:pic>
        <p:nvPicPr>
          <p:cNvPr id="40989" name="Picture 41" descr="databa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2363" y="2554288"/>
            <a:ext cx="6461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42"/>
          <p:cNvSpPr txBox="1">
            <a:spLocks noChangeArrowheads="1"/>
          </p:cNvSpPr>
          <p:nvPr/>
        </p:nvSpPr>
        <p:spPr bwMode="auto">
          <a:xfrm>
            <a:off x="2401888" y="2554289"/>
            <a:ext cx="1308100" cy="295275"/>
          </a:xfrm>
          <a:prstGeom prst="rect">
            <a:avLst/>
          </a:prstGeom>
          <a:solidFill>
            <a:srgbClr val="99CC00">
              <a:alpha val="3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사용자 </a:t>
            </a:r>
            <a:r>
              <a:rPr kumimoji="0" lang="ko-KR" altLang="en-US" sz="1200" b="1" i="0" u="none" strike="noStrike" kern="1200" cap="none" spc="0" normalizeH="0" baseline="0" noProof="0" dirty="0" err="1">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디렉토리</a:t>
            </a:r>
            <a:endParaRPr kumimoji="0" lang="ko-KR" altLang="en-US" sz="1200" b="1" i="0" u="none" strike="noStrike" kern="120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9" name="Text Box 43"/>
          <p:cNvSpPr txBox="1">
            <a:spLocks noChangeArrowheads="1"/>
          </p:cNvSpPr>
          <p:nvPr/>
        </p:nvSpPr>
        <p:spPr bwMode="auto">
          <a:xfrm>
            <a:off x="7262814" y="3157538"/>
            <a:ext cx="2079625"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marL="0" marR="0" lvl="0" indent="0" algn="l" defTabSz="914400" rtl="0" eaLnBrk="1" fontAlgn="base" latinLnBrk="0" hangingPunct="1">
              <a:lnSpc>
                <a:spcPct val="90000"/>
              </a:lnSpc>
              <a:spcBef>
                <a:spcPct val="0"/>
              </a:spcBef>
              <a:spcAft>
                <a:spcPct val="15000"/>
              </a:spcAft>
              <a:buClr>
                <a:srgbClr val="000000"/>
              </a:buClr>
              <a:buSzTx/>
              <a:buFont typeface="Times" pitchFamily="18" charset="0"/>
              <a:buNone/>
              <a:tabLst>
                <a:tab pos="914400" algn="l"/>
                <a:tab pos="7315200" algn="r"/>
              </a:tabLst>
              <a:defRPr/>
            </a:pP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논리적인 복수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endPar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40992" name="Picture 8" descr="XI52+7199+pre-production+perspective+top+Larg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81488" y="2422525"/>
            <a:ext cx="15478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3" name="Picture 8" descr="XI52+7199+pre-production+perspective+top+Large.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6225" y="3128963"/>
            <a:ext cx="12715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4" name="Picture 8" descr="XI52+7199+pre-production+perspective+top+Large.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8475" y="3128963"/>
            <a:ext cx="12700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5" name="Picture 8" descr="XI52+7199+pre-production+perspective+top+Large.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32300" y="3128963"/>
            <a:ext cx="12715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6" name="Picture 8" descr="XI52+7199+pre-production+perspective+top+Large.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4864" y="3128963"/>
            <a:ext cx="12715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Tree>
    <p:extLst>
      <p:ext uri="{BB962C8B-B14F-4D97-AF65-F5344CB8AC3E}">
        <p14:creationId xmlns:p14="http://schemas.microsoft.com/office/powerpoint/2010/main" val="3788930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C834F7A-6A69-49CB-936B-C930D08B2A79}"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26</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45059" name="Rectangle 2"/>
          <p:cNvSpPr>
            <a:spLocks noGrp="1" noChangeArrowheads="1"/>
          </p:cNvSpPr>
          <p:nvPr>
            <p:ph type="title"/>
          </p:nvPr>
        </p:nvSpPr>
        <p:spPr/>
        <p:txBody>
          <a:bodyPr/>
          <a:lstStyle/>
          <a:p>
            <a:pPr eaLnBrk="1" hangingPunct="1">
              <a:defRPr/>
            </a:pPr>
            <a:r>
              <a:rPr lang="ko-KR" altLang="en-US" dirty="0">
                <a:solidFill>
                  <a:schemeClr val="tx1"/>
                </a:solidFill>
                <a:latin typeface="+mn-ea"/>
                <a:ea typeface="+mn-ea"/>
              </a:rPr>
              <a:t>구성</a:t>
            </a:r>
            <a:r>
              <a:rPr lang="en-US" altLang="ko-KR" dirty="0">
                <a:solidFill>
                  <a:schemeClr val="tx1"/>
                </a:solidFill>
                <a:latin typeface="+mn-ea"/>
                <a:ea typeface="+mn-ea"/>
              </a:rPr>
              <a:t> </a:t>
            </a:r>
            <a:r>
              <a:rPr lang="ko-KR" altLang="en-US" dirty="0">
                <a:solidFill>
                  <a:schemeClr val="tx1"/>
                </a:solidFill>
                <a:latin typeface="+mn-ea"/>
                <a:ea typeface="+mn-ea"/>
              </a:rPr>
              <a:t>기반의 개발로 </a:t>
            </a:r>
            <a:r>
              <a:rPr lang="en-US" altLang="ko-KR" dirty="0">
                <a:solidFill>
                  <a:schemeClr val="tx1"/>
                </a:solidFill>
                <a:latin typeface="+mn-ea"/>
                <a:ea typeface="+mn-ea"/>
              </a:rPr>
              <a:t>time to market </a:t>
            </a:r>
            <a:r>
              <a:rPr lang="ko-KR" altLang="en-US" dirty="0">
                <a:solidFill>
                  <a:schemeClr val="tx1"/>
                </a:solidFill>
                <a:latin typeface="+mn-ea"/>
                <a:ea typeface="+mn-ea"/>
              </a:rPr>
              <a:t>단축</a:t>
            </a:r>
            <a:endParaRPr lang="en-US" altLang="ko-KR" dirty="0">
              <a:solidFill>
                <a:schemeClr val="tx1"/>
              </a:solidFill>
              <a:latin typeface="+mn-ea"/>
              <a:ea typeface="+mn-ea"/>
            </a:endParaRPr>
          </a:p>
        </p:txBody>
      </p:sp>
      <p:sp>
        <p:nvSpPr>
          <p:cNvPr id="45060" name="Rectangle 3"/>
          <p:cNvSpPr>
            <a:spLocks noGrp="1" noChangeArrowheads="1"/>
          </p:cNvSpPr>
          <p:nvPr>
            <p:ph type="body" idx="1"/>
          </p:nvPr>
        </p:nvSpPr>
        <p:spPr>
          <a:xfrm>
            <a:off x="563563" y="1325564"/>
            <a:ext cx="8686800" cy="4846637"/>
          </a:xfrm>
        </p:spPr>
        <p:txBody>
          <a:bodyPr/>
          <a:lstStyle/>
          <a:p>
            <a:pPr eaLnBrk="1" hangingPunct="1">
              <a:defRPr/>
            </a:pPr>
            <a:r>
              <a:rPr lang="en-US" altLang="ko-KR" b="1" dirty="0">
                <a:solidFill>
                  <a:srgbClr val="FF6400"/>
                </a:solidFill>
                <a:latin typeface="+mn-ea"/>
              </a:rPr>
              <a:t>zero coding </a:t>
            </a:r>
            <a:r>
              <a:rPr lang="ko-KR" altLang="en-US" dirty="0">
                <a:latin typeface="+mn-ea"/>
              </a:rPr>
              <a:t>으로 보안 표준 적용이 가능</a:t>
            </a:r>
            <a:endParaRPr lang="en-US" altLang="ko-KR" dirty="0">
              <a:latin typeface="+mn-ea"/>
            </a:endParaRPr>
          </a:p>
          <a:p>
            <a:pPr eaLnBrk="1" hangingPunct="1">
              <a:defRPr/>
            </a:pPr>
            <a:r>
              <a:rPr lang="ko-KR" altLang="en-US" dirty="0">
                <a:latin typeface="+mn-ea"/>
              </a:rPr>
              <a:t>직관적인 메시지 처리 플로우</a:t>
            </a:r>
            <a:endParaRPr lang="en-US" altLang="ko-KR" dirty="0">
              <a:latin typeface="+mn-ea"/>
            </a:endParaRPr>
          </a:p>
          <a:p>
            <a:pPr eaLnBrk="1" hangingPunct="1">
              <a:defRPr/>
            </a:pPr>
            <a:r>
              <a:rPr lang="en-US" altLang="ko-KR" b="1" dirty="0">
                <a:solidFill>
                  <a:srgbClr val="009999"/>
                </a:solidFill>
                <a:latin typeface="+mn-ea"/>
              </a:rPr>
              <a:t>Import/export</a:t>
            </a:r>
            <a:r>
              <a:rPr lang="en-US" altLang="ko-KR" dirty="0">
                <a:latin typeface="+mn-ea"/>
              </a:rPr>
              <a:t> </a:t>
            </a:r>
            <a:r>
              <a:rPr lang="ko-KR" altLang="en-US" dirty="0">
                <a:latin typeface="+mn-ea"/>
              </a:rPr>
              <a:t>를 통하여 서로다른 도메인간 </a:t>
            </a:r>
            <a:br>
              <a:rPr lang="en-US" altLang="ko-KR" dirty="0">
                <a:latin typeface="+mn-ea"/>
              </a:rPr>
            </a:br>
            <a:r>
              <a:rPr lang="ko-KR" altLang="en-US" dirty="0">
                <a:latin typeface="+mn-ea"/>
              </a:rPr>
              <a:t>환경구성의 공유</a:t>
            </a:r>
            <a:r>
              <a:rPr lang="en-US" altLang="ko-KR" dirty="0">
                <a:latin typeface="+mn-ea"/>
              </a:rPr>
              <a:t> </a:t>
            </a:r>
            <a:r>
              <a:rPr lang="ko-KR" altLang="en-US" dirty="0">
                <a:latin typeface="+mn-ea"/>
              </a:rPr>
              <a:t>지원</a:t>
            </a:r>
            <a:r>
              <a:rPr lang="en-US" altLang="ko-KR" dirty="0">
                <a:latin typeface="+mn-ea"/>
              </a:rPr>
              <a:t> 			            environments</a:t>
            </a:r>
          </a:p>
          <a:p>
            <a:pPr eaLnBrk="1" hangingPunct="1">
              <a:defRPr/>
            </a:pPr>
            <a:r>
              <a:rPr lang="ko-KR" altLang="en-US" dirty="0">
                <a:latin typeface="+mn-ea"/>
              </a:rPr>
              <a:t>처리 액션 사이에서 메시지 및 변수값에 대한 </a:t>
            </a:r>
            <a:br>
              <a:rPr lang="en-US" altLang="ko-KR" dirty="0">
                <a:latin typeface="+mn-ea"/>
              </a:rPr>
            </a:br>
            <a:r>
              <a:rPr lang="en-US" altLang="ko-KR" dirty="0">
                <a:latin typeface="+mn-ea"/>
              </a:rPr>
              <a:t>Probe </a:t>
            </a:r>
            <a:r>
              <a:rPr lang="ko-KR" altLang="en-US" dirty="0">
                <a:latin typeface="+mn-ea"/>
              </a:rPr>
              <a:t>기능을 제공하여 개발</a:t>
            </a:r>
            <a:r>
              <a:rPr lang="en-US" altLang="ko-KR" dirty="0">
                <a:latin typeface="+mn-ea"/>
              </a:rPr>
              <a:t>, </a:t>
            </a:r>
            <a:r>
              <a:rPr lang="ko-KR" altLang="en-US" dirty="0">
                <a:latin typeface="+mn-ea"/>
              </a:rPr>
              <a:t>디버깅 기능 제고</a:t>
            </a:r>
            <a:endParaRPr lang="en-US" altLang="ko-KR" dirty="0">
              <a:latin typeface="+mn-ea"/>
            </a:endParaRPr>
          </a:p>
          <a:p>
            <a:pPr eaLnBrk="1" hangingPunct="1">
              <a:defRPr/>
            </a:pPr>
            <a:r>
              <a:rPr lang="en-US" altLang="ko-KR" dirty="0" err="1">
                <a:latin typeface="+mn-ea"/>
              </a:rPr>
              <a:t>WebGUI</a:t>
            </a:r>
            <a:r>
              <a:rPr lang="en-US" altLang="ko-KR" dirty="0">
                <a:latin typeface="+mn-ea"/>
              </a:rPr>
              <a:t> </a:t>
            </a:r>
            <a:r>
              <a:rPr lang="ko-KR" altLang="en-US" dirty="0">
                <a:latin typeface="+mn-ea"/>
              </a:rPr>
              <a:t>를 통한 직관적인 개발환경 제공</a:t>
            </a:r>
            <a:endParaRPr lang="en-US" altLang="ko-KR" dirty="0">
              <a:latin typeface="+mn-ea"/>
            </a:endParaRPr>
          </a:p>
        </p:txBody>
      </p:sp>
      <p:sp>
        <p:nvSpPr>
          <p:cNvPr id="45061"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pic>
        <p:nvPicPr>
          <p:cNvPr id="41990" name="Picture 5" descr="DP-Poli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039" y="3703639"/>
            <a:ext cx="7210425"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6" descr="DP-Sig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476" y="1143001"/>
            <a:ext cx="3351213" cy="3382963"/>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45064" name="Line 7"/>
          <p:cNvSpPr>
            <a:spLocks noChangeShapeType="1"/>
          </p:cNvSpPr>
          <p:nvPr/>
        </p:nvSpPr>
        <p:spPr bwMode="auto">
          <a:xfrm flipV="1">
            <a:off x="5227639" y="4525963"/>
            <a:ext cx="731837" cy="1096962"/>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5065" name="Line 8"/>
          <p:cNvSpPr>
            <a:spLocks noChangeShapeType="1"/>
          </p:cNvSpPr>
          <p:nvPr/>
        </p:nvSpPr>
        <p:spPr bwMode="auto">
          <a:xfrm flipV="1">
            <a:off x="5227639" y="4525964"/>
            <a:ext cx="4022725" cy="1189037"/>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41994" name="Picture 9" descr="DP-Sign-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3338" y="5603875"/>
            <a:ext cx="18256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488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9" name="제목 1"/>
          <p:cNvSpPr txBox="1">
            <a:spLocks/>
          </p:cNvSpPr>
          <p:nvPr/>
        </p:nvSpPr>
        <p:spPr bwMode="auto">
          <a:xfrm>
            <a:off x="563563" y="593725"/>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관리용이성 </a:t>
            </a:r>
            <a:r>
              <a:rPr kumimoji="0" lang="en-US" altLang="ko-KR"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웹 콘솔</a:t>
            </a:r>
          </a:p>
        </p:txBody>
      </p:sp>
      <p:sp>
        <p:nvSpPr>
          <p:cNvPr id="50200"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39" name="Title 1"/>
          <p:cNvSpPr txBox="1">
            <a:spLocks/>
          </p:cNvSpPr>
          <p:nvPr/>
        </p:nvSpPr>
        <p:spPr bwMode="auto">
          <a:xfrm>
            <a:off x="687388" y="960438"/>
            <a:ext cx="8513762" cy="576262"/>
          </a:xfrm>
          <a:prstGeom prst="rect">
            <a:avLst/>
          </a:prstGeom>
          <a:noFill/>
          <a:ln w="9525">
            <a:noFill/>
            <a:miter lim="800000"/>
            <a:headEnd/>
            <a:tailEnd/>
          </a:ln>
        </p:spPr>
        <p:txBody>
          <a:bodyPr lIns="0" tIns="44682" rIns="89358" bIns="44682"/>
          <a:lstStyle/>
          <a:p>
            <a:pPr marL="0" marR="0" lvl="0" indent="0" algn="l" defTabSz="893667" rtl="0" eaLnBrk="0" fontAlgn="auto" latinLnBrk="0" hangingPunct="0">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 대한 자원 모니터링 부터 설정</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제어에 대한 모든 관리는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GUI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형태의 웹 관리 콘솔로 손쉽게 수행 가능합니다</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2" name="Picture 1"/>
          <p:cNvPicPr>
            <a:picLocks noChangeAspect="1"/>
          </p:cNvPicPr>
          <p:nvPr/>
        </p:nvPicPr>
        <p:blipFill>
          <a:blip r:embed="rId2"/>
          <a:stretch>
            <a:fillRect/>
          </a:stretch>
        </p:blipFill>
        <p:spPr>
          <a:xfrm>
            <a:off x="661988" y="1508126"/>
            <a:ext cx="5480050" cy="3203575"/>
          </a:xfrm>
          <a:prstGeom prst="rect">
            <a:avLst/>
          </a:prstGeom>
          <a:ln>
            <a:solidFill>
              <a:schemeClr val="bg1">
                <a:lumMod val="65000"/>
              </a:schemeClr>
            </a:solidFill>
          </a:ln>
        </p:spPr>
      </p:pic>
      <p:pic>
        <p:nvPicPr>
          <p:cNvPr id="11" name="Picture 10"/>
          <p:cNvPicPr>
            <a:picLocks noChangeAspect="1"/>
          </p:cNvPicPr>
          <p:nvPr/>
        </p:nvPicPr>
        <p:blipFill>
          <a:blip r:embed="rId3"/>
          <a:stretch>
            <a:fillRect/>
          </a:stretch>
        </p:blipFill>
        <p:spPr>
          <a:xfrm>
            <a:off x="5443539" y="4819651"/>
            <a:ext cx="3857625" cy="1717675"/>
          </a:xfrm>
          <a:prstGeom prst="rect">
            <a:avLst/>
          </a:prstGeom>
          <a:ln>
            <a:solidFill>
              <a:schemeClr val="bg1">
                <a:lumMod val="65000"/>
              </a:schemeClr>
            </a:solidFill>
          </a:ln>
        </p:spPr>
      </p:pic>
      <p:pic>
        <p:nvPicPr>
          <p:cNvPr id="3" name="Picture 2"/>
          <p:cNvPicPr>
            <a:picLocks noChangeAspect="1"/>
          </p:cNvPicPr>
          <p:nvPr/>
        </p:nvPicPr>
        <p:blipFill>
          <a:blip r:embed="rId4"/>
          <a:stretch>
            <a:fillRect/>
          </a:stretch>
        </p:blipFill>
        <p:spPr>
          <a:xfrm>
            <a:off x="6308725" y="1508125"/>
            <a:ext cx="2992438" cy="1828800"/>
          </a:xfrm>
          <a:prstGeom prst="rect">
            <a:avLst/>
          </a:prstGeom>
          <a:ln>
            <a:solidFill>
              <a:schemeClr val="bg1">
                <a:lumMod val="65000"/>
              </a:schemeClr>
            </a:solidFill>
          </a:ln>
        </p:spPr>
      </p:pic>
      <p:pic>
        <p:nvPicPr>
          <p:cNvPr id="4" name="Picture 3"/>
          <p:cNvPicPr>
            <a:picLocks noChangeAspect="1"/>
          </p:cNvPicPr>
          <p:nvPr/>
        </p:nvPicPr>
        <p:blipFill>
          <a:blip r:embed="rId5"/>
          <a:stretch>
            <a:fillRect/>
          </a:stretch>
        </p:blipFill>
        <p:spPr>
          <a:xfrm>
            <a:off x="654051" y="4819651"/>
            <a:ext cx="4729163" cy="1717675"/>
          </a:xfrm>
          <a:prstGeom prst="rect">
            <a:avLst/>
          </a:prstGeom>
          <a:ln>
            <a:solidFill>
              <a:schemeClr val="bg1">
                <a:lumMod val="65000"/>
              </a:schemeClr>
            </a:solidFill>
          </a:ln>
        </p:spPr>
      </p:pic>
      <p:sp>
        <p:nvSpPr>
          <p:cNvPr id="44041" name="Rounded Rectangle 4"/>
          <p:cNvSpPr>
            <a:spLocks noChangeArrowheads="1"/>
          </p:cNvSpPr>
          <p:nvPr/>
        </p:nvSpPr>
        <p:spPr bwMode="auto">
          <a:xfrm>
            <a:off x="666750" y="1954214"/>
            <a:ext cx="698500" cy="130175"/>
          </a:xfrm>
          <a:prstGeom prst="roundRect">
            <a:avLst>
              <a:gd name="adj" fmla="val 16667"/>
            </a:avLst>
          </a:prstGeom>
          <a:noFill/>
          <a:ln w="19050"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cxnSp>
        <p:nvCxnSpPr>
          <p:cNvPr id="10" name="Straight Connector 9"/>
          <p:cNvCxnSpPr>
            <a:endCxn id="4" idx="0"/>
          </p:cNvCxnSpPr>
          <p:nvPr/>
        </p:nvCxnSpPr>
        <p:spPr bwMode="auto">
          <a:xfrm>
            <a:off x="1020764" y="2084388"/>
            <a:ext cx="1997075" cy="2735262"/>
          </a:xfrm>
          <a:prstGeom prst="line">
            <a:avLst/>
          </a:prstGeom>
          <a:ln w="19050">
            <a:solidFill>
              <a:srgbClr val="FF0000"/>
            </a:solidFill>
            <a:prstDash val="sysDot"/>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nvGrpSpPr>
          <p:cNvPr id="44043" name="Group 22"/>
          <p:cNvGrpSpPr>
            <a:grpSpLocks/>
          </p:cNvGrpSpPr>
          <p:nvPr/>
        </p:nvGrpSpPr>
        <p:grpSpPr bwMode="auto">
          <a:xfrm>
            <a:off x="6308725" y="3444875"/>
            <a:ext cx="2992438" cy="1341438"/>
            <a:chOff x="5927123" y="3445608"/>
            <a:chExt cx="2993728" cy="1341019"/>
          </a:xfrm>
        </p:grpSpPr>
        <p:pic>
          <p:nvPicPr>
            <p:cNvPr id="12" name="Picture 11"/>
            <p:cNvPicPr>
              <a:picLocks noChangeAspect="1"/>
            </p:cNvPicPr>
            <p:nvPr/>
          </p:nvPicPr>
          <p:blipFill>
            <a:blip r:embed="rId6"/>
            <a:stretch>
              <a:fillRect/>
            </a:stretch>
          </p:blipFill>
          <p:spPr>
            <a:xfrm>
              <a:off x="5927123" y="3445608"/>
              <a:ext cx="1016438" cy="1341019"/>
            </a:xfrm>
            <a:prstGeom prst="rect">
              <a:avLst/>
            </a:prstGeom>
            <a:ln>
              <a:solidFill>
                <a:schemeClr val="bg1">
                  <a:lumMod val="65000"/>
                </a:schemeClr>
              </a:solidFill>
            </a:ln>
          </p:spPr>
        </p:pic>
        <p:pic>
          <p:nvPicPr>
            <p:cNvPr id="13" name="Picture 12"/>
            <p:cNvPicPr>
              <a:picLocks noChangeAspect="1"/>
            </p:cNvPicPr>
            <p:nvPr/>
          </p:nvPicPr>
          <p:blipFill>
            <a:blip r:embed="rId7"/>
            <a:stretch>
              <a:fillRect/>
            </a:stretch>
          </p:blipFill>
          <p:spPr>
            <a:xfrm>
              <a:off x="7019794" y="3445608"/>
              <a:ext cx="1901057" cy="1341019"/>
            </a:xfrm>
            <a:prstGeom prst="rect">
              <a:avLst/>
            </a:prstGeom>
            <a:ln>
              <a:solidFill>
                <a:schemeClr val="bg1">
                  <a:lumMod val="65000"/>
                </a:schemeClr>
              </a:solidFill>
            </a:ln>
          </p:spPr>
        </p:pic>
      </p:grpSp>
      <p:sp>
        <p:nvSpPr>
          <p:cNvPr id="44044" name="Rounded Rectangle 19"/>
          <p:cNvSpPr>
            <a:spLocks noChangeArrowheads="1"/>
          </p:cNvSpPr>
          <p:nvPr/>
        </p:nvSpPr>
        <p:spPr bwMode="auto">
          <a:xfrm>
            <a:off x="2803525" y="2392364"/>
            <a:ext cx="928688" cy="509587"/>
          </a:xfrm>
          <a:prstGeom prst="roundRect">
            <a:avLst>
              <a:gd name="adj" fmla="val 16667"/>
            </a:avLst>
          </a:prstGeom>
          <a:noFill/>
          <a:ln w="19050"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cxnSp>
        <p:nvCxnSpPr>
          <p:cNvPr id="21" name="Straight Connector 20"/>
          <p:cNvCxnSpPr>
            <a:stCxn id="44044" idx="3"/>
            <a:endCxn id="3" idx="1"/>
          </p:cNvCxnSpPr>
          <p:nvPr/>
        </p:nvCxnSpPr>
        <p:spPr bwMode="auto">
          <a:xfrm flipV="1">
            <a:off x="3732213" y="2422526"/>
            <a:ext cx="2576512" cy="225425"/>
          </a:xfrm>
          <a:prstGeom prst="line">
            <a:avLst/>
          </a:prstGeom>
          <a:ln w="19050">
            <a:solidFill>
              <a:srgbClr val="FF0000"/>
            </a:solidFill>
            <a:prstDash val="sysDot"/>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44046" name="Rounded Rectangle 23"/>
          <p:cNvSpPr>
            <a:spLocks noChangeArrowheads="1"/>
          </p:cNvSpPr>
          <p:nvPr/>
        </p:nvSpPr>
        <p:spPr bwMode="auto">
          <a:xfrm>
            <a:off x="2247900" y="3248026"/>
            <a:ext cx="387350" cy="536575"/>
          </a:xfrm>
          <a:prstGeom prst="roundRect">
            <a:avLst>
              <a:gd name="adj" fmla="val 16667"/>
            </a:avLst>
          </a:prstGeom>
          <a:noFill/>
          <a:ln w="19050"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cxnSp>
        <p:nvCxnSpPr>
          <p:cNvPr id="25" name="Straight Connector 24"/>
          <p:cNvCxnSpPr>
            <a:stCxn id="44046" idx="3"/>
            <a:endCxn id="11" idx="0"/>
          </p:cNvCxnSpPr>
          <p:nvPr/>
        </p:nvCxnSpPr>
        <p:spPr bwMode="auto">
          <a:xfrm>
            <a:off x="2635250" y="3516314"/>
            <a:ext cx="4737100" cy="1303337"/>
          </a:xfrm>
          <a:prstGeom prst="line">
            <a:avLst/>
          </a:prstGeom>
          <a:ln w="19050">
            <a:solidFill>
              <a:srgbClr val="FF0000"/>
            </a:solidFill>
            <a:prstDash val="sysDot"/>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44048" name="Rounded Rectangle 27"/>
          <p:cNvSpPr>
            <a:spLocks noChangeArrowheads="1"/>
          </p:cNvSpPr>
          <p:nvPr/>
        </p:nvSpPr>
        <p:spPr bwMode="auto">
          <a:xfrm>
            <a:off x="3814764" y="3236914"/>
            <a:ext cx="522287" cy="536575"/>
          </a:xfrm>
          <a:prstGeom prst="roundRect">
            <a:avLst>
              <a:gd name="adj" fmla="val 16667"/>
            </a:avLst>
          </a:prstGeom>
          <a:noFill/>
          <a:ln w="19050"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cxnSp>
        <p:nvCxnSpPr>
          <p:cNvPr id="29" name="Straight Connector 28"/>
          <p:cNvCxnSpPr>
            <a:stCxn id="44048" idx="3"/>
            <a:endCxn id="12" idx="1"/>
          </p:cNvCxnSpPr>
          <p:nvPr/>
        </p:nvCxnSpPr>
        <p:spPr bwMode="auto">
          <a:xfrm>
            <a:off x="4337051" y="3505200"/>
            <a:ext cx="1971675" cy="611188"/>
          </a:xfrm>
          <a:prstGeom prst="line">
            <a:avLst/>
          </a:prstGeom>
          <a:ln w="19050">
            <a:solidFill>
              <a:srgbClr val="FF0000"/>
            </a:solidFill>
            <a:prstDash val="sysDot"/>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44354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9" name="제목 1"/>
          <p:cNvSpPr txBox="1">
            <a:spLocks/>
          </p:cNvSpPr>
          <p:nvPr/>
        </p:nvSpPr>
        <p:spPr bwMode="auto">
          <a:xfrm>
            <a:off x="563563" y="593725"/>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관리용이성 </a:t>
            </a:r>
            <a:r>
              <a:rPr kumimoji="0" lang="en-US" altLang="ko-KR"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CLI(Commend Line Interface)</a:t>
            </a:r>
            <a:endPar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0200"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39" name="Title 1"/>
          <p:cNvSpPr txBox="1">
            <a:spLocks/>
          </p:cNvSpPr>
          <p:nvPr/>
        </p:nvSpPr>
        <p:spPr bwMode="auto">
          <a:xfrm>
            <a:off x="687388" y="960438"/>
            <a:ext cx="8513762" cy="576262"/>
          </a:xfrm>
          <a:prstGeom prst="rect">
            <a:avLst/>
          </a:prstGeom>
          <a:noFill/>
          <a:ln w="9525">
            <a:noFill/>
            <a:miter lim="800000"/>
            <a:headEnd/>
            <a:tailEnd/>
          </a:ln>
        </p:spPr>
        <p:txBody>
          <a:bodyPr lIns="0" tIns="44682" rIns="89358" bIns="44682"/>
          <a:lstStyle/>
          <a:p>
            <a:pPr marL="0" marR="0" lvl="0" indent="0" algn="l" defTabSz="893667" rtl="0" eaLnBrk="0" fontAlgn="auto" latinLnBrk="0" hangingPunct="0">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는 웹형태의 관리콘솔 뿐만 아니라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CLI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를 같이 제공하여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ssh</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도구를 사용하여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DPOS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의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CLI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모드로 접속해서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commends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를 수행하거나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script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수행이 가능합니다</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p>
        </p:txBody>
      </p:sp>
      <p:grpSp>
        <p:nvGrpSpPr>
          <p:cNvPr id="45061" name="Group 5"/>
          <p:cNvGrpSpPr>
            <a:grpSpLocks/>
          </p:cNvGrpSpPr>
          <p:nvPr/>
        </p:nvGrpSpPr>
        <p:grpSpPr bwMode="auto">
          <a:xfrm>
            <a:off x="687388" y="1536700"/>
            <a:ext cx="8513762" cy="4910138"/>
            <a:chOff x="222250" y="1298575"/>
            <a:chExt cx="8851900" cy="5026025"/>
          </a:xfrm>
        </p:grpSpPr>
        <p:pic>
          <p:nvPicPr>
            <p:cNvPr id="4506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298575"/>
              <a:ext cx="4240213"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8575"/>
              <a:ext cx="450215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p:cNvSpPr/>
            <p:nvPr/>
          </p:nvSpPr>
          <p:spPr>
            <a:xfrm>
              <a:off x="222250" y="1828314"/>
              <a:ext cx="615655" cy="229121"/>
            </a:xfrm>
            <a:prstGeom prst="round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sp>
          <p:nvSpPr>
            <p:cNvPr id="30" name="Rounded Rectangle 29"/>
            <p:cNvSpPr/>
            <p:nvPr/>
          </p:nvSpPr>
          <p:spPr>
            <a:xfrm>
              <a:off x="4569799" y="1842940"/>
              <a:ext cx="840130" cy="214496"/>
            </a:xfrm>
            <a:prstGeom prst="round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spTree>
    <p:extLst>
      <p:ext uri="{BB962C8B-B14F-4D97-AF65-F5344CB8AC3E}">
        <p14:creationId xmlns:p14="http://schemas.microsoft.com/office/powerpoint/2010/main" val="854513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57175" y="476300"/>
            <a:ext cx="5628144" cy="304699"/>
          </a:xfrm>
        </p:spPr>
        <p:txBody>
          <a:bodyPr/>
          <a:lstStyle/>
          <a:p>
            <a:pPr eaLnBrk="1" hangingPunct="1"/>
            <a:r>
              <a:rPr lang="ko-KR" altLang="en-US" dirty="0"/>
              <a:t>특장점 </a:t>
            </a:r>
            <a:r>
              <a:rPr lang="en-US" altLang="ko-KR" dirty="0"/>
              <a:t>– </a:t>
            </a:r>
            <a:r>
              <a:rPr lang="ko-KR" altLang="en-US" dirty="0"/>
              <a:t>고성능 최적화된 전용 어플라이언스</a:t>
            </a:r>
          </a:p>
        </p:txBody>
      </p:sp>
      <p:sp>
        <p:nvSpPr>
          <p:cNvPr id="39" name="Rounded Rectangle 35">
            <a:extLst>
              <a:ext uri="{FF2B5EF4-FFF2-40B4-BE49-F238E27FC236}">
                <a16:creationId xmlns:a16="http://schemas.microsoft.com/office/drawing/2014/main" id="{AAA89C50-2CB8-4357-A9A8-AD096D62A044}"/>
              </a:ext>
            </a:extLst>
          </p:cNvPr>
          <p:cNvSpPr/>
          <p:nvPr/>
        </p:nvSpPr>
        <p:spPr bwMode="auto">
          <a:xfrm>
            <a:off x="867990" y="1340768"/>
            <a:ext cx="8045450" cy="2200974"/>
          </a:xfrm>
          <a:prstGeom prst="roundRect">
            <a:avLst/>
          </a:prstGeom>
          <a:gradFill rotWithShape="1">
            <a:gsLst>
              <a:gs pos="0">
                <a:srgbClr val="000000">
                  <a:tint val="50000"/>
                  <a:satMod val="300000"/>
                  <a:alpha val="8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ko-KR" altLang="ko-KR" sz="2200" b="0" i="0" u="none" strike="noStrike" kern="0" cap="none" spc="0" normalizeH="0" baseline="0" noProof="0">
              <a:ln>
                <a:noFill/>
              </a:ln>
              <a:solidFill>
                <a:srgbClr val="7889FB"/>
              </a:solidFill>
              <a:effectLst/>
              <a:uLnTx/>
              <a:uFillTx/>
              <a:latin typeface="맑은 고딕"/>
              <a:ea typeface="맑은 고딕" panose="020B0503020000020004" pitchFamily="50" charset="-127"/>
              <a:cs typeface="+mn-cs"/>
            </a:endParaRPr>
          </a:p>
        </p:txBody>
      </p:sp>
      <p:sp>
        <p:nvSpPr>
          <p:cNvPr id="40" name="Rectangle 26">
            <a:extLst>
              <a:ext uri="{FF2B5EF4-FFF2-40B4-BE49-F238E27FC236}">
                <a16:creationId xmlns:a16="http://schemas.microsoft.com/office/drawing/2014/main" id="{D995BC1D-E791-4CDC-96FD-DB219E01ED8F}"/>
              </a:ext>
            </a:extLst>
          </p:cNvPr>
          <p:cNvSpPr>
            <a:spLocks noChangeArrowheads="1"/>
          </p:cNvSpPr>
          <p:nvPr/>
        </p:nvSpPr>
        <p:spPr bwMode="gray">
          <a:xfrm>
            <a:off x="950540" y="1890042"/>
            <a:ext cx="7872413" cy="149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marL="180975" indent="-18097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spcBef>
                <a:spcPct val="50000"/>
              </a:spcBef>
              <a:buFontTx/>
              <a:buChar char="•"/>
            </a:pPr>
            <a:r>
              <a:rPr kumimoji="0" lang="en-US" altLang="ko-KR" sz="1300" b="1" dirty="0">
                <a:solidFill>
                  <a:srgbClr val="000000"/>
                </a:solidFill>
                <a:latin typeface="맑은 고딕" panose="020B0503020000020004" pitchFamily="50" charset="-127"/>
              </a:rPr>
              <a:t>Non-blocking event-driven I/O </a:t>
            </a:r>
            <a:r>
              <a:rPr kumimoji="0" lang="ko-KR" altLang="en-US" sz="1300" b="1" dirty="0">
                <a:solidFill>
                  <a:srgbClr val="000000"/>
                </a:solidFill>
                <a:latin typeface="맑은 고딕" panose="020B0503020000020004" pitchFamily="50" charset="-127"/>
              </a:rPr>
              <a:t>기술 기반의 최적의 </a:t>
            </a:r>
            <a:r>
              <a:rPr kumimoji="0" lang="en-US" altLang="ko-KR" sz="1300" b="1" dirty="0">
                <a:solidFill>
                  <a:srgbClr val="000000"/>
                </a:solidFill>
                <a:latin typeface="맑은 고딕" panose="020B0503020000020004" pitchFamily="50" charset="-127"/>
              </a:rPr>
              <a:t>I/O</a:t>
            </a:r>
            <a:r>
              <a:rPr kumimoji="0" lang="ko-KR" altLang="en-US" sz="1300" b="1" dirty="0">
                <a:solidFill>
                  <a:srgbClr val="000000"/>
                </a:solidFill>
                <a:latin typeface="맑은 고딕" panose="020B0503020000020004" pitchFamily="50" charset="-127"/>
              </a:rPr>
              <a:t> 성능 제공</a:t>
            </a:r>
            <a:endParaRPr kumimoji="0" lang="en-US" altLang="ko-KR" sz="1300" b="1" dirty="0">
              <a:solidFill>
                <a:srgbClr val="000000"/>
              </a:solidFill>
              <a:latin typeface="맑은 고딕" panose="020B0503020000020004" pitchFamily="50" charset="-127"/>
            </a:endParaRPr>
          </a:p>
          <a:p>
            <a:pPr>
              <a:spcBef>
                <a:spcPct val="50000"/>
              </a:spcBef>
              <a:buFontTx/>
              <a:buChar char="•"/>
            </a:pPr>
            <a:r>
              <a:rPr kumimoji="0" lang="en-US" altLang="ko-KR" sz="1300" b="1" dirty="0">
                <a:solidFill>
                  <a:srgbClr val="000000"/>
                </a:solidFill>
                <a:latin typeface="맑은 고딕" panose="020B0503020000020004" pitchFamily="50" charset="-127"/>
              </a:rPr>
              <a:t>Native </a:t>
            </a:r>
            <a:r>
              <a:rPr kumimoji="0" lang="ko-KR" altLang="en-US" sz="1300" b="1" dirty="0">
                <a:solidFill>
                  <a:srgbClr val="000000"/>
                </a:solidFill>
                <a:latin typeface="맑은 고딕" panose="020B0503020000020004" pitchFamily="50" charset="-127"/>
              </a:rPr>
              <a:t>런타임 기반으로 부하 증가시에도 지연없는 처리 보장 </a:t>
            </a:r>
            <a:r>
              <a:rPr kumimoji="0" lang="en-US" altLang="ko-KR" sz="1300" b="1" dirty="0">
                <a:solidFill>
                  <a:srgbClr val="000000"/>
                </a:solidFill>
                <a:latin typeface="맑은 고딕" panose="020B0503020000020004" pitchFamily="50" charset="-127"/>
              </a:rPr>
              <a:t>( Heap, GC </a:t>
            </a:r>
            <a:r>
              <a:rPr kumimoji="0" lang="ko-KR" altLang="en-US" sz="1300" b="1" dirty="0">
                <a:solidFill>
                  <a:srgbClr val="000000"/>
                </a:solidFill>
                <a:latin typeface="맑은 고딕" panose="020B0503020000020004" pitchFamily="50" charset="-127"/>
              </a:rPr>
              <a:t>제약 없음 </a:t>
            </a:r>
            <a:r>
              <a:rPr kumimoji="0" lang="en-US" altLang="ko-KR" sz="1300" b="1" dirty="0">
                <a:solidFill>
                  <a:srgbClr val="000000"/>
                </a:solidFill>
                <a:latin typeface="맑은 고딕" panose="020B0503020000020004" pitchFamily="50" charset="-127"/>
              </a:rPr>
              <a:t>)</a:t>
            </a:r>
          </a:p>
          <a:p>
            <a:pPr>
              <a:spcBef>
                <a:spcPct val="50000"/>
              </a:spcBef>
              <a:buFontTx/>
              <a:buChar char="•"/>
            </a:pPr>
            <a:r>
              <a:rPr kumimoji="0" lang="ko-KR" altLang="en-US" sz="1300" b="1" dirty="0">
                <a:solidFill>
                  <a:srgbClr val="000000"/>
                </a:solidFill>
                <a:latin typeface="맑은 고딕" panose="020B0503020000020004" pitchFamily="50" charset="-127"/>
              </a:rPr>
              <a:t>구성 및 정책 변경시 프로세스 재시작없는 </a:t>
            </a:r>
            <a:r>
              <a:rPr kumimoji="0" lang="en-US" altLang="ko-KR" sz="1300" b="1" dirty="0">
                <a:solidFill>
                  <a:srgbClr val="000000"/>
                </a:solidFill>
                <a:latin typeface="맑은 고딕" panose="020B0503020000020004" pitchFamily="50" charset="-127"/>
              </a:rPr>
              <a:t>Hot Deploy</a:t>
            </a:r>
            <a:r>
              <a:rPr kumimoji="0" lang="ko-KR" altLang="en-US" sz="1300" b="1" dirty="0">
                <a:solidFill>
                  <a:srgbClr val="000000"/>
                </a:solidFill>
                <a:latin typeface="맑은 고딕" panose="020B0503020000020004" pitchFamily="50" charset="-127"/>
              </a:rPr>
              <a:t> 지원</a:t>
            </a:r>
            <a:endParaRPr kumimoji="0" lang="en-US" altLang="ko-KR" sz="1300" b="1" dirty="0">
              <a:solidFill>
                <a:srgbClr val="000000"/>
              </a:solidFill>
              <a:latin typeface="맑은 고딕" panose="020B0503020000020004" pitchFamily="50" charset="-127"/>
            </a:endParaRPr>
          </a:p>
          <a:p>
            <a:pPr>
              <a:spcBef>
                <a:spcPct val="50000"/>
              </a:spcBef>
              <a:buFontTx/>
              <a:buChar char="•"/>
            </a:pPr>
            <a:r>
              <a:rPr kumimoji="0" lang="ko-KR" altLang="en-US" sz="1300" b="1" dirty="0">
                <a:solidFill>
                  <a:srgbClr val="000000"/>
                </a:solidFill>
                <a:latin typeface="맑은 고딕" panose="020B0503020000020004" pitchFamily="50" charset="-127"/>
              </a:rPr>
              <a:t>특허 받은 전용 </a:t>
            </a:r>
            <a:r>
              <a:rPr kumimoji="0" lang="en-US" altLang="ko-KR" sz="1300" b="1" dirty="0">
                <a:solidFill>
                  <a:srgbClr val="000000"/>
                </a:solidFill>
                <a:latin typeface="맑은 고딕" panose="020B0503020000020004" pitchFamily="50" charset="-127"/>
              </a:rPr>
              <a:t>Parsers &amp; compilers </a:t>
            </a:r>
            <a:r>
              <a:rPr kumimoji="0" lang="ko-KR" altLang="en-US" sz="1300" b="1" dirty="0">
                <a:solidFill>
                  <a:srgbClr val="000000"/>
                </a:solidFill>
                <a:latin typeface="맑은 고딕" panose="020B0503020000020004" pitchFamily="50" charset="-127"/>
              </a:rPr>
              <a:t>기반의 </a:t>
            </a:r>
            <a:r>
              <a:rPr kumimoji="0" lang="en-US" altLang="ko-KR" sz="1300" b="1" dirty="0">
                <a:solidFill>
                  <a:srgbClr val="000000"/>
                </a:solidFill>
                <a:latin typeface="맑은 고딕" panose="020B0503020000020004" pitchFamily="50" charset="-127"/>
              </a:rPr>
              <a:t>XML/JSON </a:t>
            </a:r>
            <a:r>
              <a:rPr kumimoji="0" lang="ko-KR" altLang="en-US" sz="1300" b="1" dirty="0">
                <a:solidFill>
                  <a:srgbClr val="000000"/>
                </a:solidFill>
                <a:latin typeface="맑은 고딕" panose="020B0503020000020004" pitchFamily="50" charset="-127"/>
              </a:rPr>
              <a:t>파싱</a:t>
            </a:r>
            <a:r>
              <a:rPr kumimoji="0" lang="en-US" altLang="ko-KR" sz="1300" b="1" dirty="0">
                <a:solidFill>
                  <a:srgbClr val="000000"/>
                </a:solidFill>
                <a:latin typeface="맑은 고딕" panose="020B0503020000020004" pitchFamily="50" charset="-127"/>
              </a:rPr>
              <a:t>, </a:t>
            </a:r>
            <a:r>
              <a:rPr kumimoji="0" lang="ko-KR" altLang="en-US" sz="1300" b="1" dirty="0">
                <a:solidFill>
                  <a:srgbClr val="000000"/>
                </a:solidFill>
                <a:latin typeface="맑은 고딕" panose="020B0503020000020004" pitchFamily="50" charset="-127"/>
              </a:rPr>
              <a:t>변환 고성능 처리</a:t>
            </a:r>
            <a:endParaRPr kumimoji="0" lang="en-US" altLang="ko-KR" sz="1300" b="1" dirty="0">
              <a:solidFill>
                <a:srgbClr val="000000"/>
              </a:solidFill>
              <a:latin typeface="맑은 고딕" panose="020B0503020000020004" pitchFamily="50" charset="-127"/>
            </a:endParaRPr>
          </a:p>
          <a:p>
            <a:pPr>
              <a:spcBef>
                <a:spcPct val="50000"/>
              </a:spcBef>
              <a:buFontTx/>
              <a:buChar char="•"/>
            </a:pPr>
            <a:r>
              <a:rPr kumimoji="0" lang="ko-KR" altLang="en-US" sz="1300" b="1" dirty="0">
                <a:solidFill>
                  <a:srgbClr val="000000"/>
                </a:solidFill>
                <a:latin typeface="맑은 고딕" panose="020B0503020000020004" pitchFamily="50" charset="-127"/>
              </a:rPr>
              <a:t>하드웨어 기반 </a:t>
            </a:r>
            <a:r>
              <a:rPr kumimoji="0" lang="en-US" altLang="ko-KR" sz="1300" b="1" dirty="0">
                <a:solidFill>
                  <a:srgbClr val="000000"/>
                </a:solidFill>
                <a:latin typeface="맑은 고딕" panose="020B0503020000020004" pitchFamily="50" charset="-127"/>
              </a:rPr>
              <a:t>SSL </a:t>
            </a:r>
            <a:r>
              <a:rPr kumimoji="0" lang="ko-KR" altLang="en-US" sz="1300" b="1" dirty="0">
                <a:solidFill>
                  <a:srgbClr val="000000"/>
                </a:solidFill>
                <a:latin typeface="맑은 고딕" panose="020B0503020000020004" pitchFamily="50" charset="-127"/>
              </a:rPr>
              <a:t>암</a:t>
            </a:r>
            <a:r>
              <a:rPr kumimoji="0" lang="en-US" altLang="ko-KR" sz="1300" b="1" dirty="0">
                <a:solidFill>
                  <a:srgbClr val="000000"/>
                </a:solidFill>
                <a:latin typeface="맑은 고딕" panose="020B0503020000020004" pitchFamily="50" charset="-127"/>
              </a:rPr>
              <a:t>/</a:t>
            </a:r>
            <a:r>
              <a:rPr kumimoji="0" lang="ko-KR" altLang="en-US" sz="1300" b="1" dirty="0">
                <a:solidFill>
                  <a:srgbClr val="000000"/>
                </a:solidFill>
                <a:latin typeface="맑은 고딕" panose="020B0503020000020004" pitchFamily="50" charset="-127"/>
              </a:rPr>
              <a:t>복호화 지원으로 응답시간 지연 없는 전송 보안 달성</a:t>
            </a:r>
          </a:p>
        </p:txBody>
      </p:sp>
      <p:sp>
        <p:nvSpPr>
          <p:cNvPr id="41" name="Rectangle 27">
            <a:extLst>
              <a:ext uri="{FF2B5EF4-FFF2-40B4-BE49-F238E27FC236}">
                <a16:creationId xmlns:a16="http://schemas.microsoft.com/office/drawing/2014/main" id="{398B6ACE-C21E-4833-95AD-112FF27B2589}"/>
              </a:ext>
            </a:extLst>
          </p:cNvPr>
          <p:cNvSpPr>
            <a:spLocks noChangeArrowheads="1"/>
          </p:cNvSpPr>
          <p:nvPr/>
        </p:nvSpPr>
        <p:spPr bwMode="auto">
          <a:xfrm>
            <a:off x="1023565" y="1518567"/>
            <a:ext cx="7799388" cy="32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110000"/>
              </a:lnSpc>
              <a:spcAft>
                <a:spcPct val="20000"/>
              </a:spcAft>
              <a:buClr>
                <a:srgbClr val="7889FB"/>
              </a:buClr>
              <a:buFont typeface="Wingdings" panose="05000000000000000000" pitchFamily="2" charset="2"/>
              <a:buNone/>
            </a:pPr>
            <a:r>
              <a:rPr kumimoji="0" lang="ko-KR" altLang="en-US" sz="1500" b="1" dirty="0">
                <a:solidFill>
                  <a:srgbClr val="000000"/>
                </a:solidFill>
                <a:latin typeface="맑은 고딕" panose="020B0503020000020004" pitchFamily="50" charset="-127"/>
              </a:rPr>
              <a:t>고성능 최적화된 전용 어플라이언스 </a:t>
            </a:r>
            <a:r>
              <a:rPr kumimoji="0" lang="en-US" altLang="ko-KR" sz="1500" b="1" dirty="0">
                <a:solidFill>
                  <a:srgbClr val="000000"/>
                </a:solidFill>
                <a:latin typeface="맑은 고딕" panose="020B0503020000020004" pitchFamily="50" charset="-127"/>
              </a:rPr>
              <a:t>– </a:t>
            </a:r>
            <a:r>
              <a:rPr kumimoji="0" lang="ko-KR" altLang="en-US" sz="1500" b="1" dirty="0">
                <a:solidFill>
                  <a:srgbClr val="000000"/>
                </a:solidFill>
                <a:latin typeface="맑은 고딕" panose="020B0503020000020004" pitchFamily="50" charset="-127"/>
              </a:rPr>
              <a:t>극한의 처리 성능 보장</a:t>
            </a:r>
            <a:endParaRPr kumimoji="0" lang="en-US" altLang="ko-KR" sz="1500" b="1" dirty="0">
              <a:solidFill>
                <a:srgbClr val="000000"/>
              </a:solidFill>
              <a:latin typeface="맑은 고딕" panose="020B0503020000020004" pitchFamily="50" charset="-127"/>
            </a:endParaRPr>
          </a:p>
        </p:txBody>
      </p:sp>
      <p:sp>
        <p:nvSpPr>
          <p:cNvPr id="46" name="Line 69">
            <a:extLst>
              <a:ext uri="{FF2B5EF4-FFF2-40B4-BE49-F238E27FC236}">
                <a16:creationId xmlns:a16="http://schemas.microsoft.com/office/drawing/2014/main" id="{A30A85DA-09A2-4340-8DD0-8570235D4ADB}"/>
              </a:ext>
            </a:extLst>
          </p:cNvPr>
          <p:cNvSpPr>
            <a:spLocks noChangeShapeType="1"/>
          </p:cNvSpPr>
          <p:nvPr/>
        </p:nvSpPr>
        <p:spPr bwMode="auto">
          <a:xfrm flipV="1">
            <a:off x="1668052" y="4631833"/>
            <a:ext cx="650563" cy="158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sp>
        <p:nvSpPr>
          <p:cNvPr id="47" name="Line 70">
            <a:extLst>
              <a:ext uri="{FF2B5EF4-FFF2-40B4-BE49-F238E27FC236}">
                <a16:creationId xmlns:a16="http://schemas.microsoft.com/office/drawing/2014/main" id="{DE9BC09A-FFC6-493C-88E5-39BE0315A7C6}"/>
              </a:ext>
            </a:extLst>
          </p:cNvPr>
          <p:cNvSpPr>
            <a:spLocks noChangeShapeType="1"/>
          </p:cNvSpPr>
          <p:nvPr/>
        </p:nvSpPr>
        <p:spPr bwMode="auto">
          <a:xfrm flipV="1">
            <a:off x="2935365" y="4633420"/>
            <a:ext cx="1020909"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sp>
        <p:nvSpPr>
          <p:cNvPr id="48" name="Line 72">
            <a:extLst>
              <a:ext uri="{FF2B5EF4-FFF2-40B4-BE49-F238E27FC236}">
                <a16:creationId xmlns:a16="http://schemas.microsoft.com/office/drawing/2014/main" id="{585CEFB8-22B6-47DD-9F08-0D2436EB236D}"/>
              </a:ext>
            </a:extLst>
          </p:cNvPr>
          <p:cNvSpPr>
            <a:spLocks noChangeShapeType="1"/>
          </p:cNvSpPr>
          <p:nvPr/>
        </p:nvSpPr>
        <p:spPr bwMode="auto">
          <a:xfrm flipV="1">
            <a:off x="6601276" y="4166932"/>
            <a:ext cx="1831345" cy="519062"/>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pic>
        <p:nvPicPr>
          <p:cNvPr id="49" name="Picture 73" descr="p590">
            <a:extLst>
              <a:ext uri="{FF2B5EF4-FFF2-40B4-BE49-F238E27FC236}">
                <a16:creationId xmlns:a16="http://schemas.microsoft.com/office/drawing/2014/main" id="{9FD04A9C-49F4-4CC9-912B-019CA424D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2752" y="3933056"/>
            <a:ext cx="427037"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Line 79">
            <a:extLst>
              <a:ext uri="{FF2B5EF4-FFF2-40B4-BE49-F238E27FC236}">
                <a16:creationId xmlns:a16="http://schemas.microsoft.com/office/drawing/2014/main" id="{482C640E-4991-4E7A-B6C1-FBAE6EF97703}"/>
              </a:ext>
            </a:extLst>
          </p:cNvPr>
          <p:cNvSpPr>
            <a:spLocks noChangeShapeType="1"/>
          </p:cNvSpPr>
          <p:nvPr/>
        </p:nvSpPr>
        <p:spPr bwMode="auto">
          <a:xfrm flipV="1">
            <a:off x="1793962" y="5125545"/>
            <a:ext cx="592778" cy="1588"/>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pic>
        <p:nvPicPr>
          <p:cNvPr id="51" name="Picture 20">
            <a:extLst>
              <a:ext uri="{FF2B5EF4-FFF2-40B4-BE49-F238E27FC236}">
                <a16:creationId xmlns:a16="http://schemas.microsoft.com/office/drawing/2014/main" id="{90FB01B7-5A78-45DF-B140-A568EA1D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429" y="4596911"/>
            <a:ext cx="2493191" cy="43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6" descr="system">
            <a:extLst>
              <a:ext uri="{FF2B5EF4-FFF2-40B4-BE49-F238E27FC236}">
                <a16:creationId xmlns:a16="http://schemas.microsoft.com/office/drawing/2014/main" id="{C5A167D1-A7BD-4ADF-B011-753BB9E74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453" y="4823644"/>
            <a:ext cx="7921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22">
            <a:extLst>
              <a:ext uri="{FF2B5EF4-FFF2-40B4-BE49-F238E27FC236}">
                <a16:creationId xmlns:a16="http://schemas.microsoft.com/office/drawing/2014/main" id="{6CC59B20-C9D5-4917-9865-8CDC0E0A1891}"/>
              </a:ext>
            </a:extLst>
          </p:cNvPr>
          <p:cNvSpPr txBox="1">
            <a:spLocks noChangeArrowheads="1"/>
          </p:cNvSpPr>
          <p:nvPr/>
        </p:nvSpPr>
        <p:spPr bwMode="auto">
          <a:xfrm>
            <a:off x="1974194" y="3993238"/>
            <a:ext cx="1511300" cy="489365"/>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eaLnBrk="1" fontAlgn="auto" hangingPunct="1">
              <a:spcBef>
                <a:spcPts val="0"/>
              </a:spcBef>
              <a:spcAft>
                <a:spcPct val="15000"/>
              </a:spcAft>
              <a:buClr>
                <a:srgbClr val="000000"/>
              </a:buClr>
              <a:defRPr/>
            </a:pPr>
            <a:r>
              <a:rPr kumimoji="0" lang="en-US" altLang="ko-KR" sz="1200" b="1" kern="0" dirty="0">
                <a:solidFill>
                  <a:srgbClr val="000000"/>
                </a:solidFill>
                <a:latin typeface="맑은 고딕" panose="020B0503020000020004" pitchFamily="50" charset="-127"/>
                <a:cs typeface="Arial" panose="020B0604020202020204" pitchFamily="34" charset="0"/>
              </a:rPr>
              <a:t>High Throughput</a:t>
            </a:r>
          </a:p>
          <a:p>
            <a:pPr eaLnBrk="1" fontAlgn="auto" hangingPunct="1">
              <a:spcBef>
                <a:spcPts val="0"/>
              </a:spcBef>
              <a:spcAft>
                <a:spcPct val="15000"/>
              </a:spcAft>
              <a:buClr>
                <a:srgbClr val="000000"/>
              </a:buClr>
              <a:defRPr/>
            </a:pPr>
            <a:r>
              <a:rPr kumimoji="0" lang="en-US" altLang="ko-KR" sz="1200" b="1" kern="0" dirty="0">
                <a:solidFill>
                  <a:srgbClr val="000000"/>
                </a:solidFill>
                <a:latin typeface="맑은 고딕" panose="020B0503020000020004" pitchFamily="50" charset="-127"/>
                <a:cs typeface="Arial" panose="020B0604020202020204" pitchFamily="34" charset="0"/>
              </a:rPr>
              <a:t>Low Latency</a:t>
            </a:r>
            <a:endParaRPr kumimoji="0" lang="ko-KR" altLang="en-US" sz="1200" b="1" kern="0" dirty="0">
              <a:solidFill>
                <a:srgbClr val="000000"/>
              </a:solidFill>
              <a:latin typeface="맑은 고딕" panose="020B0503020000020004" pitchFamily="50" charset="-127"/>
              <a:cs typeface="Arial" panose="020B0604020202020204" pitchFamily="34" charset="0"/>
            </a:endParaRPr>
          </a:p>
        </p:txBody>
      </p:sp>
      <p:pic>
        <p:nvPicPr>
          <p:cNvPr id="59" name="Picture 18" descr="1243786168_encrypted">
            <a:extLst>
              <a:ext uri="{FF2B5EF4-FFF2-40B4-BE49-F238E27FC236}">
                <a16:creationId xmlns:a16="http://schemas.microsoft.com/office/drawing/2014/main" id="{90D8E554-3943-4BCC-84CA-C112929F76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1531" y="4583316"/>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3">
            <a:extLst>
              <a:ext uri="{FF2B5EF4-FFF2-40B4-BE49-F238E27FC236}">
                <a16:creationId xmlns:a16="http://schemas.microsoft.com/office/drawing/2014/main" id="{B19874E5-E844-422C-A96F-BB8D5C2AC0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872" y="5247424"/>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 Box 24">
            <a:extLst>
              <a:ext uri="{FF2B5EF4-FFF2-40B4-BE49-F238E27FC236}">
                <a16:creationId xmlns:a16="http://schemas.microsoft.com/office/drawing/2014/main" id="{E050C405-6491-4022-90D7-65DF86DD5E4D}"/>
              </a:ext>
            </a:extLst>
          </p:cNvPr>
          <p:cNvSpPr txBox="1">
            <a:spLocks noChangeArrowheads="1"/>
          </p:cNvSpPr>
          <p:nvPr/>
        </p:nvSpPr>
        <p:spPr bwMode="auto">
          <a:xfrm>
            <a:off x="2124692" y="5272825"/>
            <a:ext cx="14830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latinLnBrk="1" hangingPunct="1">
              <a:spcBef>
                <a:spcPts val="0"/>
              </a:spcBef>
              <a:spcAft>
                <a:spcPts val="0"/>
              </a:spcAft>
              <a:defRPr/>
            </a:pPr>
            <a:r>
              <a:rPr lang="ko-KR" altLang="en-US" sz="1200" b="1" kern="0" dirty="0">
                <a:solidFill>
                  <a:srgbClr val="FFFFFF"/>
                </a:solidFill>
                <a:latin typeface="맑은 고딕" panose="020B0503020000020004" pitchFamily="50" charset="-127"/>
                <a:cs typeface="Arial" panose="020B0604020202020204" pitchFamily="34" charset="0"/>
              </a:rPr>
              <a:t>전송 보안 </a:t>
            </a:r>
            <a:r>
              <a:rPr lang="en-US" altLang="ko-KR" sz="1200" b="1" kern="0" dirty="0">
                <a:solidFill>
                  <a:srgbClr val="FFFFFF"/>
                </a:solidFill>
                <a:latin typeface="맑은 고딕" panose="020B0503020000020004" pitchFamily="50" charset="-127"/>
                <a:cs typeface="Arial" panose="020B0604020202020204" pitchFamily="34" charset="0"/>
              </a:rPr>
              <a:t>SSL/TLS</a:t>
            </a:r>
            <a:endParaRPr lang="ko-KR" altLang="en-US" sz="1200" b="1" kern="0" dirty="0">
              <a:solidFill>
                <a:srgbClr val="FFFFFF"/>
              </a:solidFill>
              <a:latin typeface="맑은 고딕" panose="020B0503020000020004" pitchFamily="50" charset="-127"/>
              <a:cs typeface="Arial" panose="020B0604020202020204" pitchFamily="34" charset="0"/>
            </a:endParaRPr>
          </a:p>
        </p:txBody>
      </p:sp>
      <p:grpSp>
        <p:nvGrpSpPr>
          <p:cNvPr id="2" name="Group 1">
            <a:extLst>
              <a:ext uri="{FF2B5EF4-FFF2-40B4-BE49-F238E27FC236}">
                <a16:creationId xmlns:a16="http://schemas.microsoft.com/office/drawing/2014/main" id="{DEA3AF87-A398-4058-8481-CED44C923565}"/>
              </a:ext>
            </a:extLst>
          </p:cNvPr>
          <p:cNvGrpSpPr/>
          <p:nvPr/>
        </p:nvGrpSpPr>
        <p:grpSpPr>
          <a:xfrm>
            <a:off x="763163" y="4019359"/>
            <a:ext cx="719716" cy="1109883"/>
            <a:chOff x="763163" y="4019359"/>
            <a:chExt cx="719716" cy="1109883"/>
          </a:xfrm>
        </p:grpSpPr>
        <p:pic>
          <p:nvPicPr>
            <p:cNvPr id="63" name="Picture 18" descr="iPad_M_portrait">
              <a:extLst>
                <a:ext uri="{FF2B5EF4-FFF2-40B4-BE49-F238E27FC236}">
                  <a16:creationId xmlns:a16="http://schemas.microsoft.com/office/drawing/2014/main" id="{A7DBB57A-0D63-4A22-925C-52E27E80628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50540" y="4019359"/>
              <a:ext cx="532339" cy="680125"/>
            </a:xfrm>
            <a:prstGeom prst="rect">
              <a:avLst/>
            </a:prstGeom>
            <a:noFill/>
            <a:extLst>
              <a:ext uri="{909E8E84-426E-40dd-AFC4-6F175D3DCCD1}">
                <a14:hiddenFill xmlns="" xmlns:a14="http://schemas.microsoft.com/office/drawing/2010/main">
                  <a:solidFill>
                    <a:srgbClr val="FFFFFF"/>
                  </a:solidFill>
                </a14:hiddenFill>
              </a:ext>
            </a:extLst>
          </p:spPr>
        </p:pic>
        <p:pic>
          <p:nvPicPr>
            <p:cNvPr id="64" name="Picture 29">
              <a:extLst>
                <a:ext uri="{FF2B5EF4-FFF2-40B4-BE49-F238E27FC236}">
                  <a16:creationId xmlns:a16="http://schemas.microsoft.com/office/drawing/2014/main" id="{D8B20BEC-D0CC-4F5A-91A5-E18878B3B72B}"/>
                </a:ext>
              </a:extLst>
            </p:cNvPr>
            <p:cNvPicPr>
              <a:picLocks noChangeAspect="1" noChangeArrowheads="1"/>
            </p:cNvPicPr>
            <p:nvPr/>
          </p:nvPicPr>
          <p:blipFill>
            <a:blip r:embed="rId8"/>
            <a:srcRect/>
            <a:stretch>
              <a:fillRect/>
            </a:stretch>
          </p:blipFill>
          <p:spPr bwMode="auto">
            <a:xfrm>
              <a:off x="763163" y="4406653"/>
              <a:ext cx="306736" cy="558682"/>
            </a:xfrm>
            <a:prstGeom prst="rect">
              <a:avLst/>
            </a:prstGeom>
            <a:noFill/>
            <a:ln w="9525">
              <a:noFill/>
              <a:miter lim="800000"/>
              <a:headEnd/>
              <a:tailEnd/>
            </a:ln>
          </p:spPr>
        </p:pic>
        <p:pic>
          <p:nvPicPr>
            <p:cNvPr id="65" name="Picture 22" descr="iPhone_Small_UI">
              <a:extLst>
                <a:ext uri="{FF2B5EF4-FFF2-40B4-BE49-F238E27FC236}">
                  <a16:creationId xmlns:a16="http://schemas.microsoft.com/office/drawing/2014/main" id="{1A122A8C-51F9-4D91-BC93-CB91082AA9AE}"/>
                </a:ext>
              </a:extLst>
            </p:cNvPr>
            <p:cNvPicPr>
              <a:picLocks noChangeAspect="1" noChangeArrowheads="1"/>
            </p:cNvPicPr>
            <p:nvPr/>
          </p:nvPicPr>
          <p:blipFill>
            <a:blip r:embed="rId9"/>
            <a:srcRect/>
            <a:stretch>
              <a:fillRect/>
            </a:stretch>
          </p:blipFill>
          <p:spPr bwMode="auto">
            <a:xfrm flipH="1">
              <a:off x="1011791" y="4588731"/>
              <a:ext cx="301866" cy="540511"/>
            </a:xfrm>
            <a:prstGeom prst="rect">
              <a:avLst/>
            </a:prstGeom>
            <a:noFill/>
            <a:ln w="9525">
              <a:noFill/>
              <a:miter lim="800000"/>
              <a:headEnd/>
              <a:tailEnd/>
            </a:ln>
          </p:spPr>
        </p:pic>
      </p:grpSp>
      <p:sp>
        <p:nvSpPr>
          <p:cNvPr id="66" name="Line 70">
            <a:extLst>
              <a:ext uri="{FF2B5EF4-FFF2-40B4-BE49-F238E27FC236}">
                <a16:creationId xmlns:a16="http://schemas.microsoft.com/office/drawing/2014/main" id="{1E1762F2-71CF-47C0-9147-443ACF08378F}"/>
              </a:ext>
            </a:extLst>
          </p:cNvPr>
          <p:cNvSpPr>
            <a:spLocks noChangeShapeType="1"/>
          </p:cNvSpPr>
          <p:nvPr/>
        </p:nvSpPr>
        <p:spPr bwMode="auto">
          <a:xfrm flipV="1">
            <a:off x="2935365" y="5111038"/>
            <a:ext cx="1020909"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pic>
        <p:nvPicPr>
          <p:cNvPr id="67" name="Picture 101" descr="p590">
            <a:extLst>
              <a:ext uri="{FF2B5EF4-FFF2-40B4-BE49-F238E27FC236}">
                <a16:creationId xmlns:a16="http://schemas.microsoft.com/office/drawing/2014/main" id="{DDCA6BEB-CBE3-4398-83E9-CB95528A0D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843" y="4527453"/>
            <a:ext cx="434534" cy="90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01" descr="p590">
            <a:extLst>
              <a:ext uri="{FF2B5EF4-FFF2-40B4-BE49-F238E27FC236}">
                <a16:creationId xmlns:a16="http://schemas.microsoft.com/office/drawing/2014/main" id="{9C25AA71-1D66-45F9-BAE1-4FCFF4808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9637" y="4406500"/>
            <a:ext cx="434534" cy="90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01" descr="p590">
            <a:extLst>
              <a:ext uri="{FF2B5EF4-FFF2-40B4-BE49-F238E27FC236}">
                <a16:creationId xmlns:a16="http://schemas.microsoft.com/office/drawing/2014/main" id="{69EDD568-106E-4F76-8E2A-A681F5CEB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5392" y="5111038"/>
            <a:ext cx="434534" cy="90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01" descr="p590">
            <a:extLst>
              <a:ext uri="{FF2B5EF4-FFF2-40B4-BE49-F238E27FC236}">
                <a16:creationId xmlns:a16="http://schemas.microsoft.com/office/drawing/2014/main" id="{0C25E26A-5F8D-4B8B-BE26-83F301111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1186" y="4990085"/>
            <a:ext cx="434534" cy="90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Line 72">
            <a:extLst>
              <a:ext uri="{FF2B5EF4-FFF2-40B4-BE49-F238E27FC236}">
                <a16:creationId xmlns:a16="http://schemas.microsoft.com/office/drawing/2014/main" id="{653755DA-EB2F-4495-8BA0-BE370818AD69}"/>
              </a:ext>
            </a:extLst>
          </p:cNvPr>
          <p:cNvSpPr>
            <a:spLocks noChangeShapeType="1"/>
          </p:cNvSpPr>
          <p:nvPr/>
        </p:nvSpPr>
        <p:spPr bwMode="auto">
          <a:xfrm flipV="1">
            <a:off x="6630078" y="4823643"/>
            <a:ext cx="1560971" cy="44155"/>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sp>
        <p:nvSpPr>
          <p:cNvPr id="72" name="Line 72">
            <a:extLst>
              <a:ext uri="{FF2B5EF4-FFF2-40B4-BE49-F238E27FC236}">
                <a16:creationId xmlns:a16="http://schemas.microsoft.com/office/drawing/2014/main" id="{0A3C5618-A020-4614-A5D4-8C8EC03F7ECA}"/>
              </a:ext>
            </a:extLst>
          </p:cNvPr>
          <p:cNvSpPr>
            <a:spLocks noChangeShapeType="1"/>
          </p:cNvSpPr>
          <p:nvPr/>
        </p:nvSpPr>
        <p:spPr bwMode="auto">
          <a:xfrm>
            <a:off x="6624971" y="5020197"/>
            <a:ext cx="1824122" cy="40448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sp>
        <p:nvSpPr>
          <p:cNvPr id="73" name="Text Box 22">
            <a:extLst>
              <a:ext uri="{FF2B5EF4-FFF2-40B4-BE49-F238E27FC236}">
                <a16:creationId xmlns:a16="http://schemas.microsoft.com/office/drawing/2014/main" id="{4B80D757-5A10-4A3D-A8D5-10FCD1225235}"/>
              </a:ext>
            </a:extLst>
          </p:cNvPr>
          <p:cNvSpPr txBox="1">
            <a:spLocks noChangeArrowheads="1"/>
          </p:cNvSpPr>
          <p:nvPr/>
        </p:nvSpPr>
        <p:spPr bwMode="auto">
          <a:xfrm>
            <a:off x="6394028" y="3993238"/>
            <a:ext cx="1511300" cy="489365"/>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eaLnBrk="1" fontAlgn="auto" hangingPunct="1">
              <a:spcBef>
                <a:spcPts val="0"/>
              </a:spcBef>
              <a:spcAft>
                <a:spcPct val="15000"/>
              </a:spcAft>
              <a:buClr>
                <a:srgbClr val="000000"/>
              </a:buClr>
              <a:defRPr/>
            </a:pPr>
            <a:r>
              <a:rPr kumimoji="0" lang="ko-KR" altLang="en-US" sz="1200" b="1" kern="0" dirty="0">
                <a:solidFill>
                  <a:srgbClr val="000000"/>
                </a:solidFill>
                <a:latin typeface="맑은 고딕" panose="020B0503020000020004" pitchFamily="50" charset="-127"/>
                <a:cs typeface="Arial" panose="020B0604020202020204" pitchFamily="34" charset="0"/>
              </a:rPr>
              <a:t>지능형 라우팅</a:t>
            </a:r>
            <a:endParaRPr kumimoji="0" lang="en-US" altLang="ko-KR" sz="1200" b="1" kern="0" dirty="0">
              <a:solidFill>
                <a:srgbClr val="000000"/>
              </a:solidFill>
              <a:latin typeface="맑은 고딕" panose="020B0503020000020004" pitchFamily="50" charset="-127"/>
              <a:cs typeface="Arial" panose="020B0604020202020204" pitchFamily="34" charset="0"/>
            </a:endParaRPr>
          </a:p>
          <a:p>
            <a:pPr eaLnBrk="1" fontAlgn="auto" hangingPunct="1">
              <a:spcBef>
                <a:spcPts val="0"/>
              </a:spcBef>
              <a:spcAft>
                <a:spcPct val="15000"/>
              </a:spcAft>
              <a:buClr>
                <a:srgbClr val="000000"/>
              </a:buClr>
              <a:defRPr/>
            </a:pPr>
            <a:r>
              <a:rPr kumimoji="0" lang="ko-KR" altLang="en-US" sz="1200" b="1" kern="0" dirty="0">
                <a:solidFill>
                  <a:srgbClr val="000000"/>
                </a:solidFill>
                <a:latin typeface="맑은 고딕" panose="020B0503020000020004" pitchFamily="50" charset="-127"/>
                <a:cs typeface="Arial" panose="020B0604020202020204" pitchFamily="34" charset="0"/>
              </a:rPr>
              <a:t>로드 밸런싱</a:t>
            </a:r>
          </a:p>
        </p:txBody>
      </p:sp>
    </p:spTree>
    <p:extLst>
      <p:ext uri="{BB962C8B-B14F-4D97-AF65-F5344CB8AC3E}">
        <p14:creationId xmlns:p14="http://schemas.microsoft.com/office/powerpoint/2010/main" val="3719533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9" name="제목 1"/>
          <p:cNvSpPr txBox="1">
            <a:spLocks/>
          </p:cNvSpPr>
          <p:nvPr/>
        </p:nvSpPr>
        <p:spPr bwMode="auto">
          <a:xfrm>
            <a:off x="563563" y="593725"/>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관리용이성 </a:t>
            </a:r>
            <a:r>
              <a:rPr kumimoji="0" lang="en-US" altLang="ko-KR"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외부 모니터링 시스템과 연동 방안</a:t>
            </a:r>
          </a:p>
        </p:txBody>
      </p:sp>
      <p:sp>
        <p:nvSpPr>
          <p:cNvPr id="50200"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39" name="Title 1"/>
          <p:cNvSpPr txBox="1">
            <a:spLocks/>
          </p:cNvSpPr>
          <p:nvPr/>
        </p:nvSpPr>
        <p:spPr bwMode="auto">
          <a:xfrm>
            <a:off x="687389" y="960438"/>
            <a:ext cx="8562975" cy="576262"/>
          </a:xfrm>
          <a:prstGeom prst="rect">
            <a:avLst/>
          </a:prstGeom>
          <a:noFill/>
          <a:ln w="9525">
            <a:noFill/>
            <a:miter lim="800000"/>
            <a:headEnd/>
            <a:tailEnd/>
          </a:ln>
        </p:spPr>
        <p:txBody>
          <a:bodyPr lIns="0" tIns="44682" rIns="89358" bIns="44682"/>
          <a:lstStyle/>
          <a:p>
            <a:pPr marL="0" marR="0" lvl="0" indent="0" algn="l" defTabSz="893667" rtl="0" eaLnBrk="0" fontAlgn="auto" latinLnBrk="0" hangingPunct="0">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는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Log Target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설정 추가로 로컬에 캐시</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콘솔</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파일로 로그 저장 뿐만 아니라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SMTP, SNMP, SYSLOG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등을 지원가능하며 이를 통해서 로그를 원하는 형태로 외부 시스템과 연동 가능합니다</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p>
          <a:p>
            <a:pPr marL="0" marR="0" lvl="0" indent="0" algn="l" defTabSz="893667" rtl="0" eaLnBrk="0" fontAlgn="auto" latinLnBrk="0" hangingPunct="0">
              <a:lnSpc>
                <a:spcPct val="100000"/>
              </a:lnSpc>
              <a:spcBef>
                <a:spcPts val="0"/>
              </a:spcBef>
              <a:spcAft>
                <a:spcPts val="0"/>
              </a:spcAft>
              <a:buClrTx/>
              <a:buSzTx/>
              <a:buFontTx/>
              <a:buNone/>
              <a:tabLst/>
              <a:defRPr/>
            </a:pPr>
            <a:endPar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17" name="Picture 16"/>
          <p:cNvPicPr>
            <a:picLocks noChangeAspect="1"/>
          </p:cNvPicPr>
          <p:nvPr/>
        </p:nvPicPr>
        <p:blipFill>
          <a:blip r:embed="rId2"/>
          <a:stretch>
            <a:fillRect/>
          </a:stretch>
        </p:blipFill>
        <p:spPr>
          <a:xfrm>
            <a:off x="687388" y="1782764"/>
            <a:ext cx="4686300" cy="1895475"/>
          </a:xfrm>
          <a:prstGeom prst="rect">
            <a:avLst/>
          </a:prstGeom>
          <a:ln>
            <a:solidFill>
              <a:schemeClr val="bg1">
                <a:lumMod val="75000"/>
              </a:schemeClr>
            </a:solidFill>
          </a:ln>
        </p:spPr>
      </p:pic>
      <p:pic>
        <p:nvPicPr>
          <p:cNvPr id="18" name="Picture 17"/>
          <p:cNvPicPr>
            <a:picLocks noChangeAspect="1"/>
          </p:cNvPicPr>
          <p:nvPr/>
        </p:nvPicPr>
        <p:blipFill>
          <a:blip r:embed="rId3"/>
          <a:stretch>
            <a:fillRect/>
          </a:stretch>
        </p:blipFill>
        <p:spPr>
          <a:xfrm>
            <a:off x="5461000" y="1773238"/>
            <a:ext cx="3143250" cy="990600"/>
          </a:xfrm>
          <a:prstGeom prst="rect">
            <a:avLst/>
          </a:prstGeom>
          <a:ln>
            <a:solidFill>
              <a:schemeClr val="bg1">
                <a:lumMod val="75000"/>
              </a:schemeClr>
            </a:solidFill>
          </a:ln>
        </p:spPr>
      </p:pic>
      <p:pic>
        <p:nvPicPr>
          <p:cNvPr id="19" name="Picture 18"/>
          <p:cNvPicPr>
            <a:picLocks noChangeAspect="1"/>
          </p:cNvPicPr>
          <p:nvPr/>
        </p:nvPicPr>
        <p:blipFill>
          <a:blip r:embed="rId4"/>
          <a:stretch>
            <a:fillRect/>
          </a:stretch>
        </p:blipFill>
        <p:spPr>
          <a:xfrm>
            <a:off x="5461000" y="2914650"/>
            <a:ext cx="3181350" cy="742950"/>
          </a:xfrm>
          <a:prstGeom prst="rect">
            <a:avLst/>
          </a:prstGeom>
          <a:ln>
            <a:solidFill>
              <a:schemeClr val="bg1">
                <a:lumMod val="75000"/>
              </a:schemeClr>
            </a:solidFill>
          </a:ln>
        </p:spPr>
      </p:pic>
      <p:sp>
        <p:nvSpPr>
          <p:cNvPr id="46088" name="Rectangle 1585"/>
          <p:cNvSpPr txBox="1">
            <a:spLocks noChangeArrowheads="1"/>
          </p:cNvSpPr>
          <p:nvPr/>
        </p:nvSpPr>
        <p:spPr bwMode="auto">
          <a:xfrm>
            <a:off x="620714" y="3808414"/>
            <a:ext cx="8696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3038" indent="-173038">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173038" marR="0" lvl="0" indent="-173038" algn="l" defTabSz="914400" rtl="0" eaLnBrk="1" fontAlgn="base" latinLnBrk="1" hangingPunct="1">
              <a:lnSpc>
                <a:spcPct val="100000"/>
              </a:lnSpc>
              <a:spcBef>
                <a:spcPct val="20000"/>
              </a:spcBef>
              <a:spcAft>
                <a:spcPct val="0"/>
              </a:spcAft>
              <a:buClr>
                <a:srgbClr val="000000"/>
              </a:buClr>
              <a:buSzTx/>
              <a:buFont typeface="Wingdings" panose="05000000000000000000" pitchFamily="2" charset="2"/>
              <a:buChar char="§"/>
              <a:tabLst/>
              <a:defRPr/>
            </a:pPr>
            <a:r>
              <a:rPr kumimoji="1"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Log Target </a:t>
            </a:r>
            <a:r>
              <a:rPr kumimoji="1" lang="ko-KR" altLang="en-US"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설정으로 </a:t>
            </a:r>
            <a:r>
              <a:rPr kumimoji="1"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System log </a:t>
            </a:r>
            <a:r>
              <a:rPr kumimoji="1" lang="ko-KR" altLang="en-US"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로그 이 외에 인터페이스 패턴에 유동적인 로깅 정책을 설정하여 원하는 오브젝트만 로깅할 수 있습니다</a:t>
            </a:r>
            <a:r>
              <a:rPr kumimoji="1"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p:txBody>
      </p:sp>
      <p:pic>
        <p:nvPicPr>
          <p:cNvPr id="21" name="그림 21"/>
          <p:cNvPicPr>
            <a:picLocks noChangeAspect="1"/>
          </p:cNvPicPr>
          <p:nvPr/>
        </p:nvPicPr>
        <p:blipFill>
          <a:blip r:embed="rId5"/>
          <a:stretch>
            <a:fillRect/>
          </a:stretch>
        </p:blipFill>
        <p:spPr>
          <a:xfrm>
            <a:off x="655638" y="4435476"/>
            <a:ext cx="3409950" cy="1533525"/>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2" name="그림 22"/>
          <p:cNvPicPr>
            <a:picLocks noChangeAspect="1"/>
          </p:cNvPicPr>
          <p:nvPr/>
        </p:nvPicPr>
        <p:blipFill>
          <a:blip r:embed="rId6"/>
          <a:stretch>
            <a:fillRect/>
          </a:stretch>
        </p:blipFill>
        <p:spPr>
          <a:xfrm>
            <a:off x="4168775" y="4446589"/>
            <a:ext cx="4991100" cy="1285875"/>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0306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9" name="제목 1"/>
          <p:cNvSpPr txBox="1">
            <a:spLocks/>
          </p:cNvSpPr>
          <p:nvPr/>
        </p:nvSpPr>
        <p:spPr bwMode="auto">
          <a:xfrm>
            <a:off x="563563" y="593725"/>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관리용이성 </a:t>
            </a:r>
            <a:r>
              <a:rPr kumimoji="0" lang="en-US" altLang="ko-KR"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외부 모니터링 시스템과 연동 방안</a:t>
            </a:r>
            <a:r>
              <a:rPr kumimoji="0" lang="en-US" altLang="ko-KR"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 API)</a:t>
            </a:r>
            <a:endParaRPr kumimoji="0" lang="ko-KR" altLang="en-US" sz="2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0200"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39" name="Title 1"/>
          <p:cNvSpPr txBox="1">
            <a:spLocks/>
          </p:cNvSpPr>
          <p:nvPr/>
        </p:nvSpPr>
        <p:spPr bwMode="auto">
          <a:xfrm>
            <a:off x="687389" y="960438"/>
            <a:ext cx="8562975" cy="576262"/>
          </a:xfrm>
          <a:prstGeom prst="rect">
            <a:avLst/>
          </a:prstGeom>
          <a:noFill/>
          <a:ln w="9525">
            <a:noFill/>
            <a:miter lim="800000"/>
            <a:headEnd/>
            <a:tailEnd/>
          </a:ln>
        </p:spPr>
        <p:txBody>
          <a:bodyPr lIns="0" tIns="44682" rIns="89358" bIns="44682"/>
          <a:lstStyle/>
          <a:p>
            <a:pPr marL="0" marR="0" lvl="0" indent="0" algn="l" defTabSz="893667" rtl="0" eaLnBrk="0" fontAlgn="auto" latinLnBrk="0" hangingPunct="0">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는 모니터링과 관리를 위한 정보의 대부분을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 API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로 노출하고 있어서 이를 이용해서 외부 시스템에서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정보를 연동 가능합니다</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p:txBody>
      </p:sp>
      <p:pic>
        <p:nvPicPr>
          <p:cNvPr id="3" name="Picture 2"/>
          <p:cNvPicPr>
            <a:picLocks noChangeAspect="1"/>
          </p:cNvPicPr>
          <p:nvPr/>
        </p:nvPicPr>
        <p:blipFill>
          <a:blip r:embed="rId2"/>
          <a:stretch>
            <a:fillRect/>
          </a:stretch>
        </p:blipFill>
        <p:spPr>
          <a:xfrm>
            <a:off x="6137275" y="3336925"/>
            <a:ext cx="3113088" cy="2736850"/>
          </a:xfrm>
          <a:prstGeom prst="rect">
            <a:avLst/>
          </a:prstGeom>
          <a:ln>
            <a:solidFill>
              <a:schemeClr val="bg1">
                <a:lumMod val="85000"/>
              </a:schemeClr>
            </a:solidFill>
          </a:ln>
        </p:spPr>
      </p:pic>
      <p:pic>
        <p:nvPicPr>
          <p:cNvPr id="4" name="Picture 3"/>
          <p:cNvPicPr>
            <a:picLocks noChangeAspect="1"/>
          </p:cNvPicPr>
          <p:nvPr/>
        </p:nvPicPr>
        <p:blipFill>
          <a:blip r:embed="rId3"/>
          <a:stretch>
            <a:fillRect/>
          </a:stretch>
        </p:blipFill>
        <p:spPr>
          <a:xfrm>
            <a:off x="3906838" y="2528889"/>
            <a:ext cx="2000250" cy="3081337"/>
          </a:xfrm>
          <a:prstGeom prst="rect">
            <a:avLst/>
          </a:prstGeom>
          <a:ln>
            <a:solidFill>
              <a:schemeClr val="bg1">
                <a:lumMod val="85000"/>
              </a:schemeClr>
            </a:solidFill>
          </a:ln>
        </p:spPr>
      </p:pic>
      <p:sp>
        <p:nvSpPr>
          <p:cNvPr id="47111" name="Rectangle 5"/>
          <p:cNvSpPr>
            <a:spLocks noChangeArrowheads="1"/>
          </p:cNvSpPr>
          <p:nvPr/>
        </p:nvSpPr>
        <p:spPr bwMode="auto">
          <a:xfrm>
            <a:off x="563564" y="6137275"/>
            <a:ext cx="8505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en-US" sz="10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참고 </a:t>
            </a:r>
            <a:r>
              <a:rPr kumimoji="0" lang="en-US" altLang="ko-KR" sz="10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REST management interface and IBM DataPower Gateway: Part 1: Introduction to the REST management interface and status monitoring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en-US" sz="1000" b="0"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http://www.ibm.com/developerworks/websphere/library/techarticles/1512_derbakova/1512_Derbakova_P1.html</a:t>
            </a:r>
          </a:p>
        </p:txBody>
      </p:sp>
      <p:pic>
        <p:nvPicPr>
          <p:cNvPr id="7" name="Picture 6"/>
          <p:cNvPicPr>
            <a:picLocks noChangeAspect="1"/>
          </p:cNvPicPr>
          <p:nvPr/>
        </p:nvPicPr>
        <p:blipFill>
          <a:blip r:embed="rId4"/>
          <a:stretch>
            <a:fillRect/>
          </a:stretch>
        </p:blipFill>
        <p:spPr>
          <a:xfrm>
            <a:off x="687389" y="1641475"/>
            <a:ext cx="3074987" cy="2427288"/>
          </a:xfrm>
          <a:prstGeom prst="rect">
            <a:avLst/>
          </a:prstGeom>
          <a:ln>
            <a:solidFill>
              <a:schemeClr val="bg1">
                <a:lumMod val="85000"/>
              </a:schemeClr>
            </a:solidFill>
          </a:ln>
        </p:spPr>
      </p:pic>
      <p:sp>
        <p:nvSpPr>
          <p:cNvPr id="2" name="Bent Arrow 1"/>
          <p:cNvSpPr/>
          <p:nvPr/>
        </p:nvSpPr>
        <p:spPr bwMode="auto">
          <a:xfrm rot="5400000">
            <a:off x="4189414" y="1511301"/>
            <a:ext cx="612775" cy="1279525"/>
          </a:xfrm>
          <a:prstGeom prst="bentArrow">
            <a:avLst>
              <a:gd name="adj1" fmla="val 25000"/>
              <a:gd name="adj2" fmla="val 24170"/>
              <a:gd name="adj3" fmla="val 25000"/>
              <a:gd name="adj4" fmla="val 43750"/>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1" i="0" u="none" strike="noStrike" kern="1200" cap="none" spc="0" normalizeH="0" baseline="0" noProof="0">
              <a:ln w="10160">
                <a:solidFill>
                  <a:srgbClr val="BEC4FD"/>
                </a:solidFill>
                <a:prstDash val="solid"/>
              </a:ln>
              <a:solidFill>
                <a:srgbClr val="FFFFFF"/>
              </a:solidFill>
              <a:effectLst>
                <a:outerShdw blurRad="38100" dist="22860" dir="5400000" algn="tl" rotWithShape="0">
                  <a:srgbClr val="000000">
                    <a:alpha val="30000"/>
                  </a:srgbClr>
                </a:outerShdw>
              </a:effectLst>
              <a:uLnTx/>
              <a:uFillTx/>
              <a:latin typeface="Arial" charset="0"/>
              <a:ea typeface="맑은 고딕" panose="020B0503020000020004" pitchFamily="50" charset="-127"/>
              <a:cs typeface="+mn-cs"/>
            </a:endParaRPr>
          </a:p>
        </p:txBody>
      </p:sp>
      <p:sp>
        <p:nvSpPr>
          <p:cNvPr id="10" name="Bent Arrow 9"/>
          <p:cNvSpPr/>
          <p:nvPr/>
        </p:nvSpPr>
        <p:spPr bwMode="auto">
          <a:xfrm rot="5400000">
            <a:off x="6384926" y="2325689"/>
            <a:ext cx="612775" cy="1279525"/>
          </a:xfrm>
          <a:prstGeom prst="bentArrow">
            <a:avLst>
              <a:gd name="adj1" fmla="val 25000"/>
              <a:gd name="adj2" fmla="val 24170"/>
              <a:gd name="adj3" fmla="val 25000"/>
              <a:gd name="adj4" fmla="val 43750"/>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1" i="0" u="none" strike="noStrike" kern="1200" cap="none" spc="0" normalizeH="0" baseline="0" noProof="0">
              <a:ln w="10160">
                <a:solidFill>
                  <a:srgbClr val="BEC4FD"/>
                </a:solidFill>
                <a:prstDash val="solid"/>
              </a:ln>
              <a:solidFill>
                <a:srgbClr val="FFFFFF"/>
              </a:solidFill>
              <a:effectLst>
                <a:outerShdw blurRad="38100" dist="22860" dir="5400000" algn="tl" rotWithShape="0">
                  <a:srgbClr val="000000">
                    <a:alpha val="30000"/>
                  </a:srgbClr>
                </a:outerShdw>
              </a:effectLst>
              <a:uLnTx/>
              <a:uFillTx/>
              <a:latin typeface="Arial" charset="0"/>
              <a:ea typeface="맑은 고딕" panose="020B0503020000020004" pitchFamily="50" charset="-127"/>
              <a:cs typeface="+mn-cs"/>
            </a:endParaRPr>
          </a:p>
        </p:txBody>
      </p:sp>
      <p:sp>
        <p:nvSpPr>
          <p:cNvPr id="47115" name="TextBox 6"/>
          <p:cNvSpPr txBox="1">
            <a:spLocks noChangeArrowheads="1"/>
          </p:cNvSpPr>
          <p:nvPr/>
        </p:nvSpPr>
        <p:spPr bwMode="auto">
          <a:xfrm>
            <a:off x="5229226" y="1876425"/>
            <a:ext cx="22844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 </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관리 인터페이스 사용 설정 및 관리용 </a:t>
            </a: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 API </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조회</a:t>
            </a:r>
            <a:b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(HATEOS)</a:t>
            </a:r>
          </a:p>
        </p:txBody>
      </p:sp>
      <p:sp>
        <p:nvSpPr>
          <p:cNvPr id="47116" name="TextBox 6"/>
          <p:cNvSpPr txBox="1">
            <a:spLocks noChangeArrowheads="1"/>
          </p:cNvSpPr>
          <p:nvPr/>
        </p:nvSpPr>
        <p:spPr bwMode="auto">
          <a:xfrm>
            <a:off x="7372350" y="2606676"/>
            <a:ext cx="210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Status </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관련 </a:t>
            </a: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 API </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중에 </a:t>
            </a: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CPU </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상태를 확인하는 </a:t>
            </a: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호출 </a:t>
            </a: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예시</a:t>
            </a: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p:txBody>
      </p:sp>
    </p:spTree>
    <p:extLst>
      <p:ext uri="{BB962C8B-B14F-4D97-AF65-F5344CB8AC3E}">
        <p14:creationId xmlns:p14="http://schemas.microsoft.com/office/powerpoint/2010/main" val="4025317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6"/>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29A577D-1C12-4F57-9BD5-C91B249FDC64}"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31</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20483" name="Rectangle 8"/>
          <p:cNvSpPr>
            <a:spLocks noChangeArrowheads="1"/>
          </p:cNvSpPr>
          <p:nvPr/>
        </p:nvSpPr>
        <p:spPr bwMode="auto">
          <a:xfrm>
            <a:off x="812800" y="1127125"/>
            <a:ext cx="8559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173038" indent="-173038">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173038" marR="0" lvl="0" indent="-173038"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ko-KR" altLang="en-US"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코드 변경 없이 복수 </a:t>
            </a:r>
            <a:r>
              <a:rPr kumimoji="0" lang="en-US" altLang="ko-KR"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application </a:t>
            </a:r>
            <a:r>
              <a:rPr kumimoji="0" lang="ko-KR" altLang="en-US"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 대한 메시지변환</a:t>
            </a:r>
            <a:r>
              <a:rPr kumimoji="0" lang="en-US" altLang="ko-KR"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보안</a:t>
            </a:r>
            <a:r>
              <a:rPr kumimoji="0" lang="en-US" altLang="ko-KR"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SLM</a:t>
            </a:r>
            <a:r>
              <a:rPr kumimoji="0" lang="ko-KR" altLang="en-US"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의 적용 </a:t>
            </a:r>
            <a:endParaRPr kumimoji="0" lang="en-US" altLang="ko-KR"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3038" marR="0" lvl="0" indent="-173038"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ko-KR" altLang="en-US"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비용 및 복잡도의 감소</a:t>
            </a:r>
            <a:endParaRPr kumimoji="0" lang="en-US" altLang="ko-KR"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3038" marR="0" lvl="0" indent="-173038"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ko-KR" altLang="en-US"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필적할 수 없는 성능 </a:t>
            </a:r>
            <a:r>
              <a:rPr kumimoji="0" lang="en-US" altLang="ko-KR"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새로운 비즈니스 지원</a:t>
            </a:r>
            <a:endParaRPr kumimoji="0" lang="en-US" altLang="ko-KR"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3038" marR="0" lvl="0" indent="-173038"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ko-KR" altLang="en-US"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운영중에 신속한 정책 적용 가능</a:t>
            </a:r>
            <a:endParaRPr kumimoji="0" lang="en-US" altLang="ko-KR" sz="16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484" name="Rectangle 9"/>
          <p:cNvSpPr>
            <a:spLocks noGrp="1" noChangeArrowheads="1"/>
          </p:cNvSpPr>
          <p:nvPr>
            <p:ph type="title" sz="quarter"/>
          </p:nvPr>
        </p:nvSpPr>
        <p:spPr/>
        <p:txBody>
          <a:bodyPr/>
          <a:lstStyle/>
          <a:p>
            <a:pPr eaLnBrk="1" hangingPunct="1">
              <a:defRPr/>
            </a:pPr>
            <a:r>
              <a:rPr lang="en-US" altLang="ko-KR" dirty="0">
                <a:solidFill>
                  <a:schemeClr val="tx1"/>
                </a:solidFill>
                <a:latin typeface="+mn-ea"/>
                <a:ea typeface="+mn-ea"/>
              </a:rPr>
              <a:t>IBM </a:t>
            </a:r>
            <a:r>
              <a:rPr lang="en-US" altLang="ko-KR" dirty="0" err="1">
                <a:solidFill>
                  <a:schemeClr val="tx1"/>
                </a:solidFill>
                <a:latin typeface="+mn-ea"/>
                <a:ea typeface="+mn-ea"/>
              </a:rPr>
              <a:t>DataPower</a:t>
            </a:r>
            <a:r>
              <a:rPr lang="en-US" altLang="ko-KR" dirty="0">
                <a:solidFill>
                  <a:schemeClr val="tx1"/>
                </a:solidFill>
                <a:latin typeface="+mn-ea"/>
                <a:ea typeface="+mn-ea"/>
              </a:rPr>
              <a:t> Gateway : </a:t>
            </a:r>
            <a:r>
              <a:rPr lang="ko-KR" altLang="en-US" dirty="0">
                <a:solidFill>
                  <a:schemeClr val="tx1"/>
                </a:solidFill>
                <a:latin typeface="+mn-ea"/>
                <a:ea typeface="+mn-ea"/>
              </a:rPr>
              <a:t>핵심 기능의 단순화 및 일원화</a:t>
            </a:r>
            <a:endParaRPr lang="en-US" altLang="ko-KR" dirty="0">
              <a:solidFill>
                <a:schemeClr val="tx1"/>
              </a:solidFill>
              <a:latin typeface="+mn-ea"/>
              <a:ea typeface="+mn-ea"/>
            </a:endParaRPr>
          </a:p>
        </p:txBody>
      </p:sp>
      <p:sp>
        <p:nvSpPr>
          <p:cNvPr id="20485"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20486" name="AutoShape 73"/>
          <p:cNvSpPr>
            <a:spLocks noChangeArrowheads="1"/>
          </p:cNvSpPr>
          <p:nvPr/>
        </p:nvSpPr>
        <p:spPr bwMode="auto">
          <a:xfrm>
            <a:off x="4519613" y="4532314"/>
            <a:ext cx="1554162" cy="77628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9" name="Cloud"/>
          <p:cNvSpPr>
            <a:spLocks noChangeAspect="1" noEditPoints="1" noChangeArrowheads="1"/>
          </p:cNvSpPr>
          <p:nvPr/>
        </p:nvSpPr>
        <p:spPr bwMode="auto">
          <a:xfrm>
            <a:off x="1010242" y="3702116"/>
            <a:ext cx="1809984" cy="121294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rgbClr val="FFFFFF">
                  <a:lumMod val="75000"/>
                  <a:tint val="66000"/>
                  <a:satMod val="160000"/>
                </a:srgbClr>
              </a:gs>
              <a:gs pos="50000">
                <a:srgbClr val="FFFFFF">
                  <a:lumMod val="75000"/>
                  <a:tint val="44500"/>
                  <a:satMod val="160000"/>
                </a:srgbClr>
              </a:gs>
              <a:gs pos="100000">
                <a:srgbClr val="FFFFFF">
                  <a:lumMod val="75000"/>
                  <a:tint val="23500"/>
                  <a:satMod val="160000"/>
                </a:srgbClr>
              </a:gs>
            </a:gsLst>
            <a:path path="circle">
              <a:fillToRect l="100000" t="100000"/>
            </a:path>
            <a:tileRect r="-100000" b="-100000"/>
          </a:gradFill>
          <a:ln w="9525">
            <a:solidFill>
              <a:srgbClr val="000000"/>
            </a:solidFill>
            <a:miter lim="800000"/>
            <a:headEnd/>
            <a:tailEnd/>
          </a:ln>
          <a:effectLst>
            <a:outerShdw blurRad="50800" dist="38100" dir="2700000" algn="tl" rotWithShape="0">
              <a:prstClr val="black">
                <a:alpha val="40000"/>
              </a:prstClr>
            </a:outerShdw>
          </a:effectLst>
        </p:spPr>
        <p:txBody>
          <a:bodyPr/>
          <a:lstStyle>
            <a:lvl1pPr defTabSz="457200">
              <a:defRPr sz="2200">
                <a:solidFill>
                  <a:schemeClr val="hlink"/>
                </a:solidFill>
                <a:latin typeface="Arial" panose="020B0604020202020204" pitchFamily="34" charset="0"/>
                <a:cs typeface="Arial" panose="020B0604020202020204" pitchFamily="34" charset="0"/>
              </a:defRPr>
            </a:lvl1pPr>
            <a:lvl2pPr marL="742950" indent="-285750" defTabSz="457200">
              <a:defRPr sz="2200">
                <a:solidFill>
                  <a:schemeClr val="hlink"/>
                </a:solidFill>
                <a:latin typeface="Arial" panose="020B0604020202020204" pitchFamily="34" charset="0"/>
                <a:cs typeface="Arial" panose="020B0604020202020204" pitchFamily="34" charset="0"/>
              </a:defRPr>
            </a:lvl2pPr>
            <a:lvl3pPr marL="1143000" indent="-228600" defTabSz="457200">
              <a:defRPr sz="2200">
                <a:solidFill>
                  <a:schemeClr val="hlink"/>
                </a:solidFill>
                <a:latin typeface="Arial" panose="020B0604020202020204" pitchFamily="34" charset="0"/>
                <a:cs typeface="Arial" panose="020B0604020202020204" pitchFamily="34" charset="0"/>
              </a:defRPr>
            </a:lvl3pPr>
            <a:lvl4pPr marL="1600200" indent="-228600" defTabSz="457200">
              <a:defRPr sz="2200">
                <a:solidFill>
                  <a:schemeClr val="hlink"/>
                </a:solidFill>
                <a:latin typeface="Arial" panose="020B0604020202020204" pitchFamily="34" charset="0"/>
                <a:cs typeface="Arial" panose="020B0604020202020204" pitchFamily="34" charset="0"/>
              </a:defRPr>
            </a:lvl4pPr>
            <a:lvl5pPr marL="2057400" indent="-228600" defTabSz="457200">
              <a:defRPr sz="2200">
                <a:solidFill>
                  <a:schemeClr val="hlink"/>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457200" rtl="0" eaLnBrk="0" fontAlgn="base" latinLnBrk="0" hangingPunct="0">
              <a:lnSpc>
                <a:spcPct val="90000"/>
              </a:lnSpc>
              <a:spcBef>
                <a:spcPts val="600"/>
              </a:spcBef>
              <a:spcAft>
                <a:spcPts val="300"/>
              </a:spcAft>
              <a:buClr>
                <a:srgbClr val="6699CC"/>
              </a:buClr>
              <a:buSzPct val="115000"/>
              <a:buFont typeface="Wingdings" panose="05000000000000000000" pitchFamily="2" charset="2"/>
              <a:buChar char=""/>
              <a:tabLst/>
              <a:defRPr/>
            </a:pPr>
            <a:endParaRPr kumimoji="0" lang="en-US" altLang="zh-CN" sz="1800" b="0" i="0" u="none" strike="noStrike" kern="1200" cap="none" spc="0" normalizeH="0" baseline="0" noProof="0">
              <a:ln>
                <a:noFill/>
              </a:ln>
              <a:solidFill>
                <a:srgbClr val="009999"/>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20490" name="TextBox 37"/>
          <p:cNvSpPr txBox="1">
            <a:spLocks noChangeArrowheads="1"/>
          </p:cNvSpPr>
          <p:nvPr/>
        </p:nvSpPr>
        <p:spPr bwMode="auto">
          <a:xfrm>
            <a:off x="654051" y="3355976"/>
            <a:ext cx="1876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defTabSz="457200">
              <a:buClr>
                <a:schemeClr val="tx1"/>
              </a:buClr>
              <a:buChar char="•"/>
              <a:defRPr sz="1600">
                <a:solidFill>
                  <a:schemeClr val="tx1"/>
                </a:solidFill>
                <a:latin typeface="맑은 고딕" panose="020B0503020000020004" pitchFamily="50" charset="-127"/>
              </a:defRPr>
            </a:lvl3pPr>
            <a:lvl4pPr marL="1600200" indent="-228600" defTabSz="457200">
              <a:spcBef>
                <a:spcPct val="20000"/>
              </a:spcBef>
              <a:buClr>
                <a:schemeClr val="bg1"/>
              </a:buClr>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ct val="90000"/>
              </a:lnSpc>
              <a:spcBef>
                <a:spcPts val="600"/>
              </a:spcBef>
              <a:spcAft>
                <a:spcPts val="300"/>
              </a:spcAft>
              <a:buClr>
                <a:srgbClr val="6699CC"/>
              </a:buClr>
              <a:buSzPct val="115000"/>
              <a:buFont typeface="Wingdings" panose="05000000000000000000" pitchFamily="2" charset="2"/>
              <a:buNone/>
              <a:tabLst/>
              <a:defRPr/>
            </a:pPr>
            <a:r>
              <a:rPr kumimoji="0" lang="en-US" altLang="zh-CN" sz="11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Machine, Browser, Mobile</a:t>
            </a:r>
          </a:p>
        </p:txBody>
      </p:sp>
      <p:pic>
        <p:nvPicPr>
          <p:cNvPr id="48139" name="Picture 42" descr="C:\Users\agrohman\AppData\Local\Microsoft\Windows\Temporary Internet Files\Content.IE5\EU279N4Y\MC9004338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4" y="3640139"/>
            <a:ext cx="3651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40" name="Group 54"/>
          <p:cNvGrpSpPr>
            <a:grpSpLocks/>
          </p:cNvGrpSpPr>
          <p:nvPr/>
        </p:nvGrpSpPr>
        <p:grpSpPr bwMode="auto">
          <a:xfrm>
            <a:off x="7535864" y="3352801"/>
            <a:ext cx="1131887" cy="1597025"/>
            <a:chOff x="2869" y="1945"/>
            <a:chExt cx="713" cy="1006"/>
          </a:xfrm>
        </p:grpSpPr>
        <p:pic>
          <p:nvPicPr>
            <p:cNvPr id="48161"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9" y="1945"/>
              <a:ext cx="260"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2"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 y="1945"/>
              <a:ext cx="260"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3"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 y="1945"/>
              <a:ext cx="260"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8141" name="Straight Arrow Connector 21"/>
          <p:cNvCxnSpPr>
            <a:cxnSpLocks noChangeShapeType="1"/>
          </p:cNvCxnSpPr>
          <p:nvPr/>
        </p:nvCxnSpPr>
        <p:spPr bwMode="auto">
          <a:xfrm>
            <a:off x="2786064" y="4424363"/>
            <a:ext cx="4630737" cy="44450"/>
          </a:xfrm>
          <a:prstGeom prst="straightConnector1">
            <a:avLst/>
          </a:prstGeom>
          <a:noFill/>
          <a:ln w="28575">
            <a:solidFill>
              <a:srgbClr val="808080"/>
            </a:solidFill>
            <a:round/>
            <a:headEnd/>
            <a:tailEnd type="arrow" w="med" len="med"/>
          </a:ln>
          <a:extLst>
            <a:ext uri="{909E8E84-426E-40DD-AFC4-6F175D3DCCD1}">
              <a14:hiddenFill xmlns:a14="http://schemas.microsoft.com/office/drawing/2010/main">
                <a:noFill/>
              </a14:hiddenFill>
            </a:ext>
          </a:extLst>
        </p:spPr>
      </p:cxnSp>
      <p:sp>
        <p:nvSpPr>
          <p:cNvPr id="20494" name="TextBox 34"/>
          <p:cNvSpPr txBox="1">
            <a:spLocks noChangeArrowheads="1"/>
          </p:cNvSpPr>
          <p:nvPr/>
        </p:nvSpPr>
        <p:spPr bwMode="auto">
          <a:xfrm>
            <a:off x="7410450" y="4970463"/>
            <a:ext cx="14160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defTabSz="457200">
              <a:buClr>
                <a:schemeClr val="tx1"/>
              </a:buClr>
              <a:buChar char="•"/>
              <a:defRPr sz="1600">
                <a:solidFill>
                  <a:schemeClr val="tx1"/>
                </a:solidFill>
                <a:latin typeface="맑은 고딕" panose="020B0503020000020004" pitchFamily="50" charset="-127"/>
              </a:defRPr>
            </a:lvl3pPr>
            <a:lvl4pPr marL="1600200" indent="-228600" defTabSz="457200">
              <a:spcBef>
                <a:spcPct val="20000"/>
              </a:spcBef>
              <a:buClr>
                <a:schemeClr val="bg1"/>
              </a:buClr>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ct val="90000"/>
              </a:lnSpc>
              <a:spcBef>
                <a:spcPts val="600"/>
              </a:spcBef>
              <a:spcAft>
                <a:spcPts val="300"/>
              </a:spcAft>
              <a:buClr>
                <a:srgbClr val="6699CC"/>
              </a:buClr>
              <a:buSzPct val="115000"/>
              <a:buFont typeface="Wingdings" panose="05000000000000000000" pitchFamily="2" charset="2"/>
              <a:buNone/>
              <a:tabLst/>
              <a:defRPr/>
            </a:pPr>
            <a:r>
              <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Application tier</a:t>
            </a:r>
          </a:p>
        </p:txBody>
      </p:sp>
      <p:cxnSp>
        <p:nvCxnSpPr>
          <p:cNvPr id="48143" name="Straight Arrow Connector 21"/>
          <p:cNvCxnSpPr>
            <a:cxnSpLocks noChangeShapeType="1"/>
          </p:cNvCxnSpPr>
          <p:nvPr/>
        </p:nvCxnSpPr>
        <p:spPr bwMode="auto">
          <a:xfrm>
            <a:off x="1035050" y="3965576"/>
            <a:ext cx="717550" cy="257175"/>
          </a:xfrm>
          <a:prstGeom prst="straightConnector1">
            <a:avLst/>
          </a:prstGeom>
          <a:noFill/>
          <a:ln w="28575">
            <a:solidFill>
              <a:srgbClr val="808080"/>
            </a:solidFill>
            <a:round/>
            <a:headEnd/>
            <a:tailEnd type="arrow" w="med" len="med"/>
          </a:ln>
          <a:extLst>
            <a:ext uri="{909E8E84-426E-40DD-AFC4-6F175D3DCCD1}">
              <a14:hiddenFill xmlns:a14="http://schemas.microsoft.com/office/drawing/2010/main">
                <a:noFill/>
              </a14:hiddenFill>
            </a:ext>
          </a:extLst>
        </p:spPr>
      </p:cxnSp>
      <p:pic>
        <p:nvPicPr>
          <p:cNvPr id="48144"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188" y="4613275"/>
            <a:ext cx="8810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7" name="Text Box 17"/>
          <p:cNvSpPr txBox="1">
            <a:spLocks noChangeArrowheads="1"/>
          </p:cNvSpPr>
          <p:nvPr/>
        </p:nvSpPr>
        <p:spPr bwMode="auto">
          <a:xfrm rot="10800000">
            <a:off x="9007463" y="3804514"/>
            <a:ext cx="3508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defTabSz="45720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defTabSz="457200">
              <a:buClr>
                <a:schemeClr val="tx1"/>
              </a:buClr>
              <a:buChar char="•"/>
              <a:defRPr sz="1600">
                <a:solidFill>
                  <a:schemeClr val="tx1"/>
                </a:solidFill>
                <a:latin typeface="맑은 고딕" panose="020B0503020000020004" pitchFamily="50" charset="-127"/>
              </a:defRPr>
            </a:lvl3pPr>
            <a:lvl4pPr marL="1600200" indent="-228600" defTabSz="457200">
              <a:spcBef>
                <a:spcPct val="20000"/>
              </a:spcBef>
              <a:buClr>
                <a:schemeClr val="bg1"/>
              </a:buClr>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ct val="90000"/>
              </a:lnSpc>
              <a:spcBef>
                <a:spcPts val="600"/>
              </a:spcBef>
              <a:spcAft>
                <a:spcPts val="300"/>
              </a:spcAft>
              <a:buClr>
                <a:srgbClr val="6699CC"/>
              </a:buClr>
              <a:buSzPct val="115000"/>
              <a:buFont typeface="Wingdings" panose="05000000000000000000" pitchFamily="2" charset="2"/>
              <a:buNone/>
              <a:tabLst/>
              <a:defRPr/>
            </a:pPr>
            <a:r>
              <a:rPr kumimoji="0" lang="en-US" altLang="zh-CN" sz="1200" b="1" i="0" u="none" strike="noStrike" kern="1200" cap="none" spc="0" normalizeH="0" baseline="0" noProof="0">
                <a:ln>
                  <a:noFill/>
                </a:ln>
                <a:solidFill>
                  <a:srgbClr val="009900"/>
                </a:solidFill>
                <a:effectLst/>
                <a:uLnTx/>
                <a:uFillTx/>
                <a:latin typeface="宋体" panose="02010600030101010101" pitchFamily="2" charset="-122"/>
                <a:ea typeface="宋体" panose="02010600030101010101" pitchFamily="2" charset="-122"/>
                <a:cs typeface="Arial" panose="020B0604020202020204" pitchFamily="34" charset="0"/>
              </a:rPr>
              <a:t>Low Load</a:t>
            </a:r>
          </a:p>
        </p:txBody>
      </p:sp>
      <p:sp>
        <p:nvSpPr>
          <p:cNvPr id="20498" name="TextBox 34"/>
          <p:cNvSpPr txBox="1">
            <a:spLocks noChangeArrowheads="1"/>
          </p:cNvSpPr>
          <p:nvPr/>
        </p:nvSpPr>
        <p:spPr bwMode="auto">
          <a:xfrm>
            <a:off x="3300414" y="3689350"/>
            <a:ext cx="10636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defTabSz="457200">
              <a:buClr>
                <a:schemeClr val="tx1"/>
              </a:buClr>
              <a:buChar char="•"/>
              <a:defRPr sz="1600">
                <a:solidFill>
                  <a:schemeClr val="tx1"/>
                </a:solidFill>
                <a:latin typeface="맑은 고딕" panose="020B0503020000020004" pitchFamily="50" charset="-127"/>
              </a:defRPr>
            </a:lvl3pPr>
            <a:lvl4pPr marL="1600200" indent="-228600" defTabSz="457200">
              <a:spcBef>
                <a:spcPct val="20000"/>
              </a:spcBef>
              <a:buClr>
                <a:schemeClr val="bg1"/>
              </a:buClr>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ct val="90000"/>
              </a:lnSpc>
              <a:spcBef>
                <a:spcPts val="600"/>
              </a:spcBef>
              <a:spcAft>
                <a:spcPts val="300"/>
              </a:spcAft>
              <a:buClr>
                <a:srgbClr val="6699CC"/>
              </a:buClr>
              <a:buSzPct val="115000"/>
              <a:buFont typeface="Wingdings" panose="05000000000000000000" pitchFamily="2" charset="2"/>
              <a:buNone/>
              <a:tabLst/>
              <a:defRPr/>
            </a:pPr>
            <a:r>
              <a:rPr kumimoji="0" lang="en-US" altLang="zh-CN" sz="1400" b="1" i="0" u="none" strike="noStrike" kern="1200" cap="none" spc="0" normalizeH="0" baseline="0" noProof="0">
                <a:ln>
                  <a:noFill/>
                </a:ln>
                <a:solidFill>
                  <a:srgbClr val="009900"/>
                </a:solidFill>
                <a:effectLst/>
                <a:uLnTx/>
                <a:uFillTx/>
                <a:latin typeface="宋体" panose="02010600030101010101" pitchFamily="2" charset="-122"/>
                <a:ea typeface="宋体" panose="02010600030101010101" pitchFamily="2" charset="-122"/>
                <a:cs typeface="Arial" panose="020B0604020202020204" pitchFamily="34" charset="0"/>
              </a:rPr>
              <a:t>Fast Response</a:t>
            </a:r>
          </a:p>
        </p:txBody>
      </p:sp>
      <p:pic>
        <p:nvPicPr>
          <p:cNvPr id="48147" name="Picture 22"/>
          <p:cNvPicPr>
            <a:picLocks noChangeAspect="1" noChangeArrowheads="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7620000" y="4240214"/>
            <a:ext cx="368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00" name="Text Box 48"/>
          <p:cNvSpPr txBox="1">
            <a:spLocks noChangeArrowheads="1"/>
          </p:cNvSpPr>
          <p:nvPr/>
        </p:nvSpPr>
        <p:spPr bwMode="auto">
          <a:xfrm>
            <a:off x="4149725" y="4941888"/>
            <a:ext cx="20701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defTabSz="457200">
              <a:buClr>
                <a:schemeClr val="tx1"/>
              </a:buClr>
              <a:buChar char="•"/>
              <a:defRPr sz="1600">
                <a:solidFill>
                  <a:schemeClr val="tx1"/>
                </a:solidFill>
                <a:latin typeface="맑은 고딕" panose="020B0503020000020004" pitchFamily="50" charset="-127"/>
              </a:defRPr>
            </a:lvl3pPr>
            <a:lvl4pPr marL="1600200" indent="-228600" defTabSz="457200">
              <a:spcBef>
                <a:spcPct val="20000"/>
              </a:spcBef>
              <a:buClr>
                <a:schemeClr val="bg1"/>
              </a:buClr>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ct val="90000"/>
              </a:lnSpc>
              <a:spcBef>
                <a:spcPts val="600"/>
              </a:spcBef>
              <a:spcAft>
                <a:spcPts val="300"/>
              </a:spcAft>
              <a:buClr>
                <a:srgbClr val="6699CC"/>
              </a:buClr>
              <a:buSzPct val="115000"/>
              <a:buFont typeface="Wingdings" panose="05000000000000000000" pitchFamily="2" charset="2"/>
              <a:buNone/>
              <a:tabLst/>
              <a:defRPr/>
            </a:pPr>
            <a:r>
              <a:rPr kumimoji="0" lang="en-US" altLang="zh-CN" sz="1400" b="1" i="0" u="none" strike="noStrike" kern="1200" cap="none" spc="0" normalizeH="0" baseline="0" noProof="0">
                <a:ln>
                  <a:noFill/>
                </a:ln>
                <a:solidFill>
                  <a:srgbClr val="009900"/>
                </a:solidFill>
                <a:effectLst/>
                <a:uLnTx/>
                <a:uFillTx/>
                <a:latin typeface="宋体" panose="02010600030101010101" pitchFamily="2" charset="-122"/>
                <a:ea typeface="宋体" panose="02010600030101010101" pitchFamily="2" charset="-122"/>
                <a:cs typeface="Arial" panose="020B0604020202020204" pitchFamily="34" charset="0"/>
              </a:rPr>
              <a:t>Low Cost of Ownership</a:t>
            </a:r>
          </a:p>
        </p:txBody>
      </p:sp>
      <p:pic>
        <p:nvPicPr>
          <p:cNvPr id="114" name="Picture 33" descr="IMG_0158"/>
          <p:cNvPicPr>
            <a:picLocks noChangeAspect="1" noChangeArrowheads="1"/>
          </p:cNvPicPr>
          <p:nvPr/>
        </p:nvPicPr>
        <p:blipFill>
          <a:blip r:embed="rId7" cstate="print">
            <a:extLst/>
          </a:blip>
          <a:srcRect/>
          <a:stretch>
            <a:fillRect/>
          </a:stretch>
        </p:blipFill>
        <p:spPr bwMode="auto">
          <a:xfrm>
            <a:off x="4200453" y="4266575"/>
            <a:ext cx="2112787" cy="334034"/>
          </a:xfrm>
          <a:prstGeom prst="rect">
            <a:avLst/>
          </a:prstGeom>
          <a:noFill/>
          <a:ln>
            <a:noFill/>
          </a:ln>
          <a:effectLst>
            <a:reflection blurRad="6350" stA="50000" endA="300" endPos="55000" dir="5400000" sy="-100000" algn="bl" rotWithShape="0"/>
          </a:effectLst>
          <a:extLst/>
        </p:spPr>
      </p:pic>
      <p:sp>
        <p:nvSpPr>
          <p:cNvPr id="115" name="Rectangle 59"/>
          <p:cNvSpPr>
            <a:spLocks noChangeArrowheads="1"/>
          </p:cNvSpPr>
          <p:nvPr/>
        </p:nvSpPr>
        <p:spPr bwMode="auto">
          <a:xfrm>
            <a:off x="8778875" y="3406775"/>
            <a:ext cx="152400" cy="1447800"/>
          </a:xfrm>
          <a:prstGeom prst="rect">
            <a:avLst/>
          </a:prstGeom>
          <a:solidFill>
            <a:srgbClr val="C0C0C0"/>
          </a:solidFill>
          <a:ln w="9525">
            <a:solidFill>
              <a:srgbClr val="808080"/>
            </a:solidFill>
            <a:miter lim="800000"/>
            <a:headEnd/>
            <a:tailEnd/>
          </a:ln>
        </p:spPr>
        <p:txBody>
          <a:bodyPr wrap="none" anchor="ctr"/>
          <a:lstStyle>
            <a:lvl1pPr defTabSz="45720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defTabSz="457200">
              <a:buClr>
                <a:schemeClr val="tx1"/>
              </a:buClr>
              <a:buChar char="•"/>
              <a:defRPr sz="1600">
                <a:solidFill>
                  <a:schemeClr val="tx1"/>
                </a:solidFill>
                <a:latin typeface="맑은 고딕" panose="020B0503020000020004" pitchFamily="50" charset="-127"/>
              </a:defRPr>
            </a:lvl3pPr>
            <a:lvl4pPr marL="1600200" indent="-228600" defTabSz="457200">
              <a:spcBef>
                <a:spcPct val="20000"/>
              </a:spcBef>
              <a:buClr>
                <a:schemeClr val="bg1"/>
              </a:buClr>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ts val="2625"/>
              </a:lnSpc>
              <a:spcBef>
                <a:spcPts val="600"/>
              </a:spcBef>
              <a:spcAft>
                <a:spcPts val="300"/>
              </a:spcAft>
              <a:buClr>
                <a:srgbClr val="6699CC"/>
              </a:buClr>
              <a:buSzPct val="115000"/>
              <a:buFont typeface="Wingdings" panose="05000000000000000000" pitchFamily="2" charset="2"/>
              <a:buChar char=""/>
              <a:tabLst/>
              <a:defRPr/>
            </a:pPr>
            <a:endParaRPr kumimoji="0" lang="en-US" altLang="zh-CN" sz="3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116" name="Rectangle 61"/>
          <p:cNvSpPr>
            <a:spLocks noChangeArrowheads="1"/>
          </p:cNvSpPr>
          <p:nvPr/>
        </p:nvSpPr>
        <p:spPr bwMode="auto">
          <a:xfrm>
            <a:off x="8778875" y="4860925"/>
            <a:ext cx="152400" cy="228600"/>
          </a:xfrm>
          <a:prstGeom prst="rect">
            <a:avLst/>
          </a:prstGeom>
          <a:solidFill>
            <a:srgbClr val="00FF00"/>
          </a:solidFill>
          <a:ln w="9525">
            <a:solidFill>
              <a:srgbClr val="808080"/>
            </a:solidFill>
            <a:miter lim="800000"/>
            <a:headEnd/>
            <a:tailEnd/>
          </a:ln>
        </p:spPr>
        <p:txBody>
          <a:bodyPr wrap="none" anchor="ctr"/>
          <a:lstStyle>
            <a:lvl1pPr defTabSz="45720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defTabSz="457200">
              <a:buClr>
                <a:schemeClr val="tx1"/>
              </a:buClr>
              <a:buChar char="•"/>
              <a:defRPr sz="1600">
                <a:solidFill>
                  <a:schemeClr val="tx1"/>
                </a:solidFill>
                <a:latin typeface="맑은 고딕" panose="020B0503020000020004" pitchFamily="50" charset="-127"/>
              </a:defRPr>
            </a:lvl3pPr>
            <a:lvl4pPr marL="1600200" indent="-228600" defTabSz="457200">
              <a:spcBef>
                <a:spcPct val="20000"/>
              </a:spcBef>
              <a:buClr>
                <a:schemeClr val="bg1"/>
              </a:buClr>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ts val="2625"/>
              </a:lnSpc>
              <a:spcBef>
                <a:spcPts val="600"/>
              </a:spcBef>
              <a:spcAft>
                <a:spcPts val="300"/>
              </a:spcAft>
              <a:buClr>
                <a:srgbClr val="6699CC"/>
              </a:buClr>
              <a:buSzPct val="115000"/>
              <a:buFont typeface="Wingdings" panose="05000000000000000000" pitchFamily="2" charset="2"/>
              <a:buChar char=""/>
              <a:tabLst/>
              <a:defRPr/>
            </a:pPr>
            <a:endParaRPr kumimoji="0" lang="en-US" altLang="zh-CN" sz="3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grpSp>
        <p:nvGrpSpPr>
          <p:cNvPr id="48152" name="Group 46"/>
          <p:cNvGrpSpPr>
            <a:grpSpLocks/>
          </p:cNvGrpSpPr>
          <p:nvPr/>
        </p:nvGrpSpPr>
        <p:grpSpPr bwMode="auto">
          <a:xfrm>
            <a:off x="2974975" y="3768725"/>
            <a:ext cx="381000" cy="381000"/>
            <a:chOff x="2398614" y="3733800"/>
            <a:chExt cx="381000" cy="382005"/>
          </a:xfrm>
        </p:grpSpPr>
        <p:sp>
          <p:nvSpPr>
            <p:cNvPr id="118" name="Oval 62"/>
            <p:cNvSpPr>
              <a:spLocks noChangeArrowheads="1"/>
            </p:cNvSpPr>
            <p:nvPr/>
          </p:nvSpPr>
          <p:spPr bwMode="auto">
            <a:xfrm>
              <a:off x="2398614" y="3735392"/>
              <a:ext cx="381000" cy="380413"/>
            </a:xfrm>
            <a:prstGeom prst="ellipse">
              <a:avLst/>
            </a:prstGeom>
            <a:solidFill>
              <a:srgbClr val="FFFFFF"/>
            </a:solidFill>
            <a:ln w="25400">
              <a:solidFill>
                <a:srgbClr val="808080"/>
              </a:solidFill>
              <a:round/>
              <a:headEnd/>
              <a:tailEnd/>
            </a:ln>
          </p:spPr>
          <p:txBody>
            <a:bodyPr wrap="none" anchor="ctr"/>
            <a:lstStyle>
              <a:lvl1pPr defTabSz="45720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defTabSz="457200">
                <a:buClr>
                  <a:schemeClr val="tx1"/>
                </a:buClr>
                <a:buChar char="•"/>
                <a:defRPr sz="1600">
                  <a:solidFill>
                    <a:schemeClr val="tx1"/>
                  </a:solidFill>
                  <a:latin typeface="맑은 고딕" panose="020B0503020000020004" pitchFamily="50" charset="-127"/>
                </a:defRPr>
              </a:lvl3pPr>
              <a:lvl4pPr marL="1600200" indent="-228600" defTabSz="457200">
                <a:spcBef>
                  <a:spcPct val="20000"/>
                </a:spcBef>
                <a:buClr>
                  <a:schemeClr val="bg1"/>
                </a:buClr>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ts val="2625"/>
                </a:lnSpc>
                <a:spcBef>
                  <a:spcPts val="600"/>
                </a:spcBef>
                <a:spcAft>
                  <a:spcPts val="300"/>
                </a:spcAft>
                <a:buClr>
                  <a:srgbClr val="6699CC"/>
                </a:buClr>
                <a:buSzPct val="115000"/>
                <a:buFont typeface="Wingdings" panose="05000000000000000000" pitchFamily="2" charset="2"/>
                <a:buChar char=""/>
                <a:tabLst/>
                <a:defRPr/>
              </a:pPr>
              <a:endParaRPr kumimoji="0" lang="en-US" altLang="zh-CN" sz="3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119" name="Line 63"/>
            <p:cNvSpPr>
              <a:spLocks noChangeShapeType="1"/>
            </p:cNvSpPr>
            <p:nvPr/>
          </p:nvSpPr>
          <p:spPr bwMode="auto">
            <a:xfrm flipH="1">
              <a:off x="2574827" y="3733800"/>
              <a:ext cx="76200" cy="229203"/>
            </a:xfrm>
            <a:prstGeom prst="line">
              <a:avLst/>
            </a:prstGeom>
            <a:noFill/>
            <a:ln w="25400">
              <a:solidFill>
                <a:srgbClr val="33CC33"/>
              </a:solidFill>
              <a:round/>
              <a:headEnd/>
              <a:tailEnd/>
            </a:ln>
            <a:extLst>
              <a:ext uri="{909E8E84-426E-40DD-AFC4-6F175D3DCCD1}">
                <a14:hiddenFill xmlns:a14="http://schemas.microsoft.com/office/drawing/2010/main">
                  <a:noFill/>
                </a14:hiddenFill>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a:endParaRPr>
            </a:p>
          </p:txBody>
        </p:sp>
      </p:grpSp>
      <p:sp>
        <p:nvSpPr>
          <p:cNvPr id="20505" name="AutoShape 3"/>
          <p:cNvSpPr>
            <a:spLocks noChangeArrowheads="1"/>
          </p:cNvSpPr>
          <p:nvPr/>
        </p:nvSpPr>
        <p:spPr bwMode="auto">
          <a:xfrm>
            <a:off x="4857750" y="5167314"/>
            <a:ext cx="846138" cy="358775"/>
          </a:xfrm>
          <a:prstGeom prst="roundRect">
            <a:avLst>
              <a:gd name="adj" fmla="val 17856"/>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5720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defTabSz="457200">
              <a:buClr>
                <a:schemeClr val="tx1"/>
              </a:buClr>
              <a:buChar char="•"/>
              <a:defRPr sz="1600">
                <a:solidFill>
                  <a:schemeClr val="tx1"/>
                </a:solidFill>
                <a:latin typeface="맑은 고딕" panose="020B0503020000020004" pitchFamily="50" charset="-127"/>
              </a:defRPr>
            </a:lvl3pPr>
            <a:lvl4pPr marL="1600200" indent="-228600" defTabSz="457200">
              <a:spcBef>
                <a:spcPct val="20000"/>
              </a:spcBef>
              <a:buClr>
                <a:schemeClr val="bg1"/>
              </a:buClr>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ts val="2625"/>
              </a:lnSpc>
              <a:spcBef>
                <a:spcPts val="600"/>
              </a:spcBef>
              <a:spcAft>
                <a:spcPts val="300"/>
              </a:spcAft>
              <a:buClr>
                <a:srgbClr val="6699CC"/>
              </a:buClr>
              <a:buSzPct val="115000"/>
              <a:buFont typeface="Wingdings" panose="05000000000000000000" pitchFamily="2" charset="2"/>
              <a:buChar char=""/>
              <a:tabLst/>
              <a:defRPr/>
            </a:pPr>
            <a:endParaRPr kumimoji="0" lang="en-US" altLang="zh-CN" sz="1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20506" name="AutoShape 36"/>
          <p:cNvSpPr>
            <a:spLocks/>
          </p:cNvSpPr>
          <p:nvPr/>
        </p:nvSpPr>
        <p:spPr bwMode="auto">
          <a:xfrm>
            <a:off x="7302501" y="5349875"/>
            <a:ext cx="1795463" cy="457200"/>
          </a:xfrm>
          <a:prstGeom prst="borderCallout1">
            <a:avLst>
              <a:gd name="adj1" fmla="val 13634"/>
              <a:gd name="adj2" fmla="val -4245"/>
              <a:gd name="adj3" fmla="val -81250"/>
              <a:gd name="adj4" fmla="val -42264"/>
            </a:avLst>
          </a:prstGeom>
          <a:solidFill>
            <a:srgbClr val="FFFFFF"/>
          </a:solidFill>
          <a:ln w="12600">
            <a:solidFill>
              <a:srgbClr val="FBC513"/>
            </a:solidFill>
            <a:miter lim="800000"/>
            <a:headEnd/>
            <a:tailEnd/>
          </a:ln>
        </p:spPr>
        <p:txBody>
          <a:bodyPr anchor="ct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3pPr>
            <a:lvl4pPr marL="1600200" indent="-228600" defTabSz="457200">
              <a:spcBef>
                <a:spcPct val="20000"/>
              </a:spcBef>
              <a:buClr>
                <a:schemeClr val="bg1"/>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ct val="100000"/>
              </a:lnSpc>
              <a:spcBef>
                <a:spcPts val="600"/>
              </a:spcBef>
              <a:spcAft>
                <a:spcPts val="300"/>
              </a:spcAft>
              <a:buClr>
                <a:srgbClr val="C7CDFD"/>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단순하고 신속한 개발</a:t>
            </a:r>
            <a:r>
              <a:rPr kumimoji="0" lang="en-US" altLang="ko-KR"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관리</a:t>
            </a:r>
            <a:endParaRPr kumimoji="0" lang="en-US" altLang="zh-CN" sz="13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pic>
        <p:nvPicPr>
          <p:cNvPr id="48155" name="Picture 7" descr="C:\Users\stancox\AppData\Local\Microsoft\Windows\Temporary Internet Files\Content.IE5\WMRYPM1N\MP900422593[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6764" y="3232150"/>
            <a:ext cx="13541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8" name="AutoShape 36"/>
          <p:cNvSpPr>
            <a:spLocks/>
          </p:cNvSpPr>
          <p:nvPr/>
        </p:nvSpPr>
        <p:spPr bwMode="auto">
          <a:xfrm>
            <a:off x="749301" y="5378451"/>
            <a:ext cx="1876425" cy="428625"/>
          </a:xfrm>
          <a:prstGeom prst="borderCallout1">
            <a:avLst>
              <a:gd name="adj1" fmla="val -13458"/>
              <a:gd name="adj2" fmla="val 65963"/>
              <a:gd name="adj3" fmla="val -92792"/>
              <a:gd name="adj4" fmla="val 158009"/>
            </a:avLst>
          </a:prstGeom>
          <a:solidFill>
            <a:srgbClr val="FFFFFF"/>
          </a:solidFill>
          <a:ln w="12600">
            <a:solidFill>
              <a:srgbClr val="FBC513"/>
            </a:solidFill>
            <a:miter lim="800000"/>
            <a:headEnd/>
            <a:tailEnd/>
          </a:ln>
        </p:spPr>
        <p:txBody>
          <a:bodyPr anchor="ct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3pPr>
            <a:lvl4pPr marL="1600200" indent="-228600" defTabSz="457200">
              <a:spcBef>
                <a:spcPct val="20000"/>
              </a:spcBef>
              <a:buClr>
                <a:schemeClr val="bg1"/>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ct val="100000"/>
              </a:lnSpc>
              <a:spcBef>
                <a:spcPts val="600"/>
              </a:spcBef>
              <a:spcAft>
                <a:spcPts val="300"/>
              </a:spcAft>
              <a:buClr>
                <a:srgbClr val="C7CDFD"/>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XML/JSON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처리 가속</a:t>
            </a:r>
            <a:endParaRPr kumimoji="0" lang="en-US" altLang="zh-CN" sz="13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20509" name="AutoShape 36"/>
          <p:cNvSpPr>
            <a:spLocks/>
          </p:cNvSpPr>
          <p:nvPr/>
        </p:nvSpPr>
        <p:spPr bwMode="auto">
          <a:xfrm>
            <a:off x="2709863" y="5378451"/>
            <a:ext cx="2019300" cy="428625"/>
          </a:xfrm>
          <a:prstGeom prst="borderCallout1">
            <a:avLst>
              <a:gd name="adj1" fmla="val -15463"/>
              <a:gd name="adj2" fmla="val 13699"/>
              <a:gd name="adj3" fmla="val -81755"/>
              <a:gd name="adj4" fmla="val 70644"/>
            </a:avLst>
          </a:prstGeom>
          <a:solidFill>
            <a:srgbClr val="FFFFFF"/>
          </a:solidFill>
          <a:ln w="12600">
            <a:solidFill>
              <a:srgbClr val="FBC513"/>
            </a:solidFill>
            <a:miter lim="800000"/>
            <a:headEnd/>
            <a:tailEnd/>
          </a:ln>
        </p:spPr>
        <p:txBody>
          <a:bodyPr anchor="ct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3pPr>
            <a:lvl4pPr marL="1600200" indent="-228600" defTabSz="457200">
              <a:spcBef>
                <a:spcPct val="20000"/>
              </a:spcBef>
              <a:buClr>
                <a:schemeClr val="bg1"/>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ct val="100000"/>
              </a:lnSpc>
              <a:spcBef>
                <a:spcPts val="600"/>
              </a:spcBef>
              <a:spcAft>
                <a:spcPts val="300"/>
              </a:spcAft>
              <a:buClr>
                <a:srgbClr val="C7CDFD"/>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강력한 메시지 레벨 보안</a:t>
            </a:r>
            <a:endParaRPr kumimoji="0" lang="en-US" altLang="zh-CN" sz="13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20510" name="AutoShape 36"/>
          <p:cNvSpPr>
            <a:spLocks/>
          </p:cNvSpPr>
          <p:nvPr/>
        </p:nvSpPr>
        <p:spPr bwMode="auto">
          <a:xfrm>
            <a:off x="4951413" y="5378451"/>
            <a:ext cx="2133600" cy="428625"/>
          </a:xfrm>
          <a:prstGeom prst="borderCallout1">
            <a:avLst>
              <a:gd name="adj1" fmla="val 13634"/>
              <a:gd name="adj2" fmla="val 48514"/>
              <a:gd name="adj3" fmla="val -83713"/>
              <a:gd name="adj4" fmla="val 48514"/>
            </a:avLst>
          </a:prstGeom>
          <a:solidFill>
            <a:srgbClr val="FFFFFF"/>
          </a:solidFill>
          <a:ln w="12600">
            <a:solidFill>
              <a:srgbClr val="FBC513"/>
            </a:solidFill>
            <a:miter lim="800000"/>
            <a:headEnd/>
            <a:tailEnd/>
          </a:ln>
        </p:spPr>
        <p:txBody>
          <a:bodyPr anchor="ctr"/>
          <a:lstStyle>
            <a:lvl1pPr defTabSz="457200">
              <a:spcBef>
                <a:spcPct val="5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1pPr>
            <a:lvl2pPr marL="742950" indent="-285750" defTabSz="457200">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2pPr>
            <a:lvl3pPr marL="1143000" indent="-228600" defTabSz="457200">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맑은 고딕" panose="020B0503020000020004" pitchFamily="50" charset="-127"/>
              </a:defRPr>
            </a:lvl3pPr>
            <a:lvl4pPr marL="1600200" indent="-228600" defTabSz="457200">
              <a:spcBef>
                <a:spcPct val="20000"/>
              </a:spcBef>
              <a:buClr>
                <a:schemeClr val="bg1"/>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4pPr>
            <a:lvl5pPr marL="2057400" indent="-228600" defTabSz="457200">
              <a:spcBef>
                <a:spcPct val="20000"/>
              </a:spcBef>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5pPr>
            <a:lvl6pPr marL="25146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6pPr>
            <a:lvl7pPr marL="29718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7pPr>
            <a:lvl8pPr marL="34290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8pPr>
            <a:lvl9pPr marL="3886200" indent="-228600" defTabSz="457200" eaLnBrk="0" fontAlgn="base" hangingPunct="0">
              <a:spcBef>
                <a:spcPct val="20000"/>
              </a:spcBef>
              <a:spcAft>
                <a:spcPct val="0"/>
              </a:spcAft>
              <a:buClr>
                <a:schemeClr val="bg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bg1"/>
                </a:solidFill>
                <a:latin typeface="맑은 고딕" panose="020B0503020000020004" pitchFamily="50" charset="-127"/>
              </a:defRPr>
            </a:lvl9pPr>
          </a:lstStyle>
          <a:p>
            <a:pPr marL="0" marR="0" lvl="0" indent="0" algn="ctr" defTabSz="457200" rtl="0" eaLnBrk="0" fontAlgn="base" latinLnBrk="0" hangingPunct="0">
              <a:lnSpc>
                <a:spcPct val="100000"/>
              </a:lnSpc>
              <a:spcBef>
                <a:spcPts val="600"/>
              </a:spcBef>
              <a:spcAft>
                <a:spcPts val="300"/>
              </a:spcAft>
              <a:buClr>
                <a:srgbClr val="C7CDFD"/>
              </a:buClr>
              <a:buSzTx/>
              <a:buFont typeface="Wingdings" panose="05000000000000000000"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ko-KR" altLang="en-US"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지능형 부하 분산</a:t>
            </a:r>
            <a:r>
              <a:rPr kumimoji="0" lang="en-US" altLang="ko-KR" sz="13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SLM</a:t>
            </a:r>
            <a:endParaRPr kumimoji="0" lang="en-US" altLang="zh-CN" sz="13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6520200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6"/>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5C8009C-7AAC-49DB-BCB9-3544EFB8B1D4}"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32</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24604" name="Rectangle 39"/>
          <p:cNvSpPr>
            <a:spLocks noGrp="1" noChangeArrowheads="1"/>
          </p:cNvSpPr>
          <p:nvPr>
            <p:ph type="title" sz="quarter"/>
          </p:nvPr>
        </p:nvSpPr>
        <p:spPr/>
        <p:txBody>
          <a:bodyPr/>
          <a:lstStyle/>
          <a:p>
            <a:pPr eaLnBrk="1" hangingPunct="1">
              <a:defRPr/>
            </a:pPr>
            <a:r>
              <a:rPr lang="en-US" altLang="ko-KR" dirty="0">
                <a:solidFill>
                  <a:schemeClr val="tx1"/>
                </a:solidFill>
                <a:latin typeface="+mn-ea"/>
                <a:ea typeface="+mn-ea"/>
              </a:rPr>
              <a:t>IBM </a:t>
            </a:r>
            <a:r>
              <a:rPr lang="en-US" altLang="ko-KR" dirty="0" err="1">
                <a:solidFill>
                  <a:schemeClr val="tx1"/>
                </a:solidFill>
                <a:latin typeface="+mn-ea"/>
                <a:ea typeface="+mn-ea"/>
              </a:rPr>
              <a:t>DataPower</a:t>
            </a:r>
            <a:r>
              <a:rPr lang="en-US" altLang="ko-KR" dirty="0">
                <a:solidFill>
                  <a:schemeClr val="tx1"/>
                </a:solidFill>
                <a:latin typeface="+mn-ea"/>
                <a:ea typeface="+mn-ea"/>
              </a:rPr>
              <a:t> Gateway </a:t>
            </a:r>
            <a:r>
              <a:rPr lang="ko-KR" altLang="en-US" dirty="0">
                <a:solidFill>
                  <a:schemeClr val="tx1"/>
                </a:solidFill>
                <a:latin typeface="+mn-ea"/>
                <a:ea typeface="+mn-ea"/>
              </a:rPr>
              <a:t>배치 사례</a:t>
            </a:r>
            <a:endParaRPr lang="en-US" altLang="ko-KR" dirty="0">
              <a:solidFill>
                <a:schemeClr val="tx1"/>
              </a:solidFill>
              <a:latin typeface="+mn-ea"/>
              <a:ea typeface="+mn-ea"/>
            </a:endParaRPr>
          </a:p>
        </p:txBody>
      </p:sp>
      <p:sp>
        <p:nvSpPr>
          <p:cNvPr id="8196"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8197" name="Rectangle 44"/>
          <p:cNvSpPr>
            <a:spLocks noChangeArrowheads="1"/>
          </p:cNvSpPr>
          <p:nvPr/>
        </p:nvSpPr>
        <p:spPr bwMode="gray">
          <a:xfrm>
            <a:off x="465139" y="1139826"/>
            <a:ext cx="2225675" cy="5307013"/>
          </a:xfrm>
          <a:prstGeom prst="rect">
            <a:avLst/>
          </a:prstGeom>
          <a:solidFill>
            <a:srgbClr val="EDF7E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45720" tIns="45717" rIns="45720" bIns="45717" anchor="ctr"/>
          <a:lstStyle>
            <a:lvl1pPr defTabSz="412750">
              <a:defRPr sz="2200">
                <a:solidFill>
                  <a:schemeClr val="hlink"/>
                </a:solidFill>
                <a:latin typeface="Arial" panose="020B0604020202020204" pitchFamily="34" charset="0"/>
                <a:cs typeface="Arial" panose="020B0604020202020204" pitchFamily="34" charset="0"/>
              </a:defRPr>
            </a:lvl1pPr>
            <a:lvl2pPr marL="742950" indent="-285750" defTabSz="412750">
              <a:defRPr sz="2200">
                <a:solidFill>
                  <a:schemeClr val="hlink"/>
                </a:solidFill>
                <a:latin typeface="Arial" panose="020B0604020202020204" pitchFamily="34" charset="0"/>
                <a:cs typeface="Arial" panose="020B0604020202020204" pitchFamily="34" charset="0"/>
              </a:defRPr>
            </a:lvl2pPr>
            <a:lvl3pPr marL="1143000" indent="-228600" defTabSz="412750">
              <a:defRPr sz="2200">
                <a:solidFill>
                  <a:schemeClr val="hlink"/>
                </a:solidFill>
                <a:latin typeface="Arial" panose="020B0604020202020204" pitchFamily="34" charset="0"/>
                <a:cs typeface="Arial" panose="020B0604020202020204" pitchFamily="34" charset="0"/>
              </a:defRPr>
            </a:lvl3pPr>
            <a:lvl4pPr marL="1600200" indent="-228600" defTabSz="412750">
              <a:defRPr sz="2200">
                <a:solidFill>
                  <a:schemeClr val="hlink"/>
                </a:solidFill>
                <a:latin typeface="Arial" panose="020B0604020202020204" pitchFamily="34" charset="0"/>
                <a:cs typeface="Arial" panose="020B0604020202020204" pitchFamily="34" charset="0"/>
              </a:defRPr>
            </a:lvl4pPr>
            <a:lvl5pPr marL="2057400" indent="-228600" defTabSz="412750">
              <a:defRPr sz="2200">
                <a:solidFill>
                  <a:schemeClr val="hlink"/>
                </a:solidFill>
                <a:latin typeface="Arial" panose="020B0604020202020204" pitchFamily="34" charset="0"/>
                <a:cs typeface="Arial" panose="020B0604020202020204" pitchFamily="34" charset="0"/>
              </a:defRPr>
            </a:lvl5pPr>
            <a:lvl6pPr marL="2514600" indent="-228600" defTabSz="41275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41275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41275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41275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412750" rtl="0" eaLnBrk="0" fontAlgn="base" latinLnBrk="0" hangingPunct="0">
              <a:lnSpc>
                <a:spcPct val="95000"/>
              </a:lnSpc>
              <a:spcBef>
                <a:spcPct val="0"/>
              </a:spcBef>
              <a:spcAft>
                <a:spcPct val="0"/>
              </a:spcAft>
              <a:buClr>
                <a:srgbClr val="009999"/>
              </a:buClr>
              <a:buSzTx/>
              <a:buFont typeface="Wingdings" panose="05000000000000000000" pitchFamily="2" charset="2"/>
              <a:buNone/>
              <a:tabLst/>
              <a:defRPr/>
            </a:pPr>
            <a:endPar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198" name="Text Box 4"/>
          <p:cNvSpPr txBox="1">
            <a:spLocks noChangeArrowheads="1"/>
          </p:cNvSpPr>
          <p:nvPr/>
        </p:nvSpPr>
        <p:spPr bwMode="auto">
          <a:xfrm>
            <a:off x="5461000" y="1139826"/>
            <a:ext cx="3930650" cy="5307013"/>
          </a:xfrm>
          <a:prstGeom prst="rect">
            <a:avLst/>
          </a:prstGeom>
          <a:solidFill>
            <a:srgbClr val="E0ECF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a:lstStyle>
            <a:lvl1pPr defTabSz="412750">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defTabSz="412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defTabSz="412750">
              <a:buClr>
                <a:schemeClr val="tx1"/>
              </a:buClr>
              <a:buChar char="•"/>
              <a:defRPr sz="1600">
                <a:solidFill>
                  <a:schemeClr val="tx1"/>
                </a:solidFill>
                <a:latin typeface="맑은 고딕" panose="020B0503020000020004" pitchFamily="50" charset="-127"/>
              </a:defRPr>
            </a:lvl3pPr>
            <a:lvl4pPr marL="1203325" indent="-173038" defTabSz="412750">
              <a:spcBef>
                <a:spcPct val="20000"/>
              </a:spcBef>
              <a:buClr>
                <a:schemeClr val="bg1"/>
              </a:buClr>
              <a:defRPr sz="1600">
                <a:solidFill>
                  <a:schemeClr val="bg1"/>
                </a:solidFill>
                <a:latin typeface="맑은 고딕" panose="020B0503020000020004" pitchFamily="50" charset="-127"/>
              </a:defRPr>
            </a:lvl4pPr>
            <a:lvl5pPr marL="1539875" indent="-163513" defTabSz="412750">
              <a:spcBef>
                <a:spcPct val="20000"/>
              </a:spcBef>
              <a:buClr>
                <a:schemeClr val="bg1"/>
              </a:buClr>
              <a:buChar char="»"/>
              <a:defRPr sz="1600">
                <a:solidFill>
                  <a:schemeClr val="bg1"/>
                </a:solidFill>
                <a:latin typeface="맑은 고딕" panose="020B0503020000020004" pitchFamily="50" charset="-127"/>
              </a:defRPr>
            </a:lvl5pPr>
            <a:lvl6pPr marL="1997075" indent="-163513" defTabSz="41275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defTabSz="41275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defTabSz="41275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defTabSz="41275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412750" rtl="0" eaLnBrk="0" fontAlgn="base" latinLnBrk="0" hangingPunct="0">
              <a:lnSpc>
                <a:spcPct val="100000"/>
              </a:lnSpc>
              <a:spcBef>
                <a:spcPct val="50000"/>
              </a:spcBef>
              <a:spcAft>
                <a:spcPct val="0"/>
              </a:spcAft>
              <a:buClrTx/>
              <a:buSzTx/>
              <a:buFontTx/>
              <a:buNone/>
              <a:tabLst/>
              <a:defRPr/>
            </a:pPr>
            <a:endParaRPr kumimoji="0" lang="en-US"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p:txBody>
      </p:sp>
      <p:sp>
        <p:nvSpPr>
          <p:cNvPr id="8199" name="Rectangle 41"/>
          <p:cNvSpPr>
            <a:spLocks noChangeArrowheads="1"/>
          </p:cNvSpPr>
          <p:nvPr/>
        </p:nvSpPr>
        <p:spPr bwMode="gray">
          <a:xfrm>
            <a:off x="2714626" y="1139826"/>
            <a:ext cx="2709863" cy="5307013"/>
          </a:xfrm>
          <a:prstGeom prst="rect">
            <a:avLst/>
          </a:prstGeom>
          <a:solidFill>
            <a:srgbClr val="FDEFE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45720" tIns="45717" rIns="45720" bIns="45717" anchor="ctr"/>
          <a:lstStyle>
            <a:lvl1pPr defTabSz="412750">
              <a:defRPr sz="2200">
                <a:solidFill>
                  <a:schemeClr val="hlink"/>
                </a:solidFill>
                <a:latin typeface="Arial" panose="020B0604020202020204" pitchFamily="34" charset="0"/>
                <a:cs typeface="Arial" panose="020B0604020202020204" pitchFamily="34" charset="0"/>
              </a:defRPr>
            </a:lvl1pPr>
            <a:lvl2pPr marL="742950" indent="-285750" defTabSz="412750">
              <a:defRPr sz="2200">
                <a:solidFill>
                  <a:schemeClr val="hlink"/>
                </a:solidFill>
                <a:latin typeface="Arial" panose="020B0604020202020204" pitchFamily="34" charset="0"/>
                <a:cs typeface="Arial" panose="020B0604020202020204" pitchFamily="34" charset="0"/>
              </a:defRPr>
            </a:lvl2pPr>
            <a:lvl3pPr marL="1143000" indent="-228600" defTabSz="412750">
              <a:defRPr sz="2200">
                <a:solidFill>
                  <a:schemeClr val="hlink"/>
                </a:solidFill>
                <a:latin typeface="Arial" panose="020B0604020202020204" pitchFamily="34" charset="0"/>
                <a:cs typeface="Arial" panose="020B0604020202020204" pitchFamily="34" charset="0"/>
              </a:defRPr>
            </a:lvl3pPr>
            <a:lvl4pPr marL="1600200" indent="-228600" defTabSz="412750">
              <a:defRPr sz="2200">
                <a:solidFill>
                  <a:schemeClr val="hlink"/>
                </a:solidFill>
                <a:latin typeface="Arial" panose="020B0604020202020204" pitchFamily="34" charset="0"/>
                <a:cs typeface="Arial" panose="020B0604020202020204" pitchFamily="34" charset="0"/>
              </a:defRPr>
            </a:lvl4pPr>
            <a:lvl5pPr marL="2057400" indent="-228600" defTabSz="412750">
              <a:defRPr sz="2200">
                <a:solidFill>
                  <a:schemeClr val="hlink"/>
                </a:solidFill>
                <a:latin typeface="Arial" panose="020B0604020202020204" pitchFamily="34" charset="0"/>
                <a:cs typeface="Arial" panose="020B0604020202020204" pitchFamily="34" charset="0"/>
              </a:defRPr>
            </a:lvl5pPr>
            <a:lvl6pPr marL="2514600" indent="-228600" defTabSz="41275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41275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41275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41275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412750" rtl="0" eaLnBrk="0" fontAlgn="base" latinLnBrk="0" hangingPunct="0">
              <a:lnSpc>
                <a:spcPct val="95000"/>
              </a:lnSpc>
              <a:spcBef>
                <a:spcPct val="0"/>
              </a:spcBef>
              <a:spcAft>
                <a:spcPct val="0"/>
              </a:spcAft>
              <a:buClr>
                <a:srgbClr val="009999"/>
              </a:buClr>
              <a:buSzTx/>
              <a:buFont typeface="Wingdings" panose="05000000000000000000" pitchFamily="2" charset="2"/>
              <a:buNone/>
              <a:tabLst/>
              <a:defRPr/>
            </a:pPr>
            <a:endPar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200" name="Line 7"/>
          <p:cNvSpPr>
            <a:spLocks noChangeShapeType="1"/>
          </p:cNvSpPr>
          <p:nvPr/>
        </p:nvSpPr>
        <p:spPr bwMode="auto">
          <a:xfrm flipV="1">
            <a:off x="2195513" y="3181351"/>
            <a:ext cx="1003300" cy="377825"/>
          </a:xfrm>
          <a:prstGeom prst="line">
            <a:avLst/>
          </a:prstGeom>
          <a:noFill/>
          <a:ln w="28575" cap="rnd">
            <a:solidFill>
              <a:schemeClr val="tx1"/>
            </a:solidFill>
            <a:round/>
            <a:headEnd type="none" w="lg" len="sm"/>
            <a:tailEnd type="triangle" w="lg" len="sm"/>
          </a:ln>
          <a:extLst>
            <a:ext uri="{909E8E84-426E-40DD-AFC4-6F175D3DCCD1}">
              <a14:hiddenFill xmlns:a14="http://schemas.microsoft.com/office/drawing/2010/main">
                <a:noFill/>
              </a14:hiddenFill>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201" name="Line 8"/>
          <p:cNvSpPr>
            <a:spLocks noChangeShapeType="1"/>
          </p:cNvSpPr>
          <p:nvPr/>
        </p:nvSpPr>
        <p:spPr bwMode="auto">
          <a:xfrm>
            <a:off x="4806950" y="3144839"/>
            <a:ext cx="1143000" cy="1587"/>
          </a:xfrm>
          <a:prstGeom prst="line">
            <a:avLst/>
          </a:prstGeom>
          <a:noFill/>
          <a:ln w="28575" cap="rnd">
            <a:solidFill>
              <a:schemeClr val="tx1"/>
            </a:solidFill>
            <a:round/>
            <a:headEnd type="triangle" w="lg" len="sm"/>
            <a:tailEnd type="triangle" w="lg" len="sm"/>
          </a:ln>
          <a:extLst>
            <a:ext uri="{909E8E84-426E-40DD-AFC4-6F175D3DCCD1}">
              <a14:hiddenFill xmlns:a14="http://schemas.microsoft.com/office/drawing/2010/main">
                <a:noFill/>
              </a14:hiddenFill>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aphicFrame>
        <p:nvGraphicFramePr>
          <p:cNvPr id="22538" name="Object 13"/>
          <p:cNvGraphicFramePr>
            <a:graphicFrameLocks noChangeAspect="1"/>
          </p:cNvGraphicFramePr>
          <p:nvPr/>
        </p:nvGraphicFramePr>
        <p:xfrm>
          <a:off x="1670050" y="3460751"/>
          <a:ext cx="647700" cy="701675"/>
        </p:xfrm>
        <a:graphic>
          <a:graphicData uri="http://schemas.openxmlformats.org/presentationml/2006/ole">
            <mc:AlternateContent xmlns:mc="http://schemas.openxmlformats.org/markup-compatibility/2006">
              <mc:Choice xmlns:v="urn:schemas-microsoft-com:vml" Requires="v">
                <p:oleObj spid="_x0000_s1034" r:id="rId4" imgW="1017627" imgH="962204" progId="">
                  <p:embed/>
                </p:oleObj>
              </mc:Choice>
              <mc:Fallback>
                <p:oleObj r:id="rId4" imgW="1017627" imgH="962204" progId="">
                  <p:embed/>
                  <p:pic>
                    <p:nvPicPr>
                      <p:cNvPr id="22538"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0050" y="3460751"/>
                        <a:ext cx="647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22539" name="Object 23"/>
          <p:cNvGraphicFramePr>
            <a:graphicFrameLocks noChangeAspect="1"/>
          </p:cNvGraphicFramePr>
          <p:nvPr/>
        </p:nvGraphicFramePr>
        <p:xfrm>
          <a:off x="5264151" y="2473326"/>
          <a:ext cx="347663" cy="1230313"/>
        </p:xfrm>
        <a:graphic>
          <a:graphicData uri="http://schemas.openxmlformats.org/presentationml/2006/ole">
            <mc:AlternateContent xmlns:mc="http://schemas.openxmlformats.org/markup-compatibility/2006">
              <mc:Choice xmlns:v="urn:schemas-microsoft-com:vml" Requires="v">
                <p:oleObj spid="_x0000_s1035" r:id="rId6" imgW="906363" imgH="1421428" progId="">
                  <p:embed/>
                </p:oleObj>
              </mc:Choice>
              <mc:Fallback>
                <p:oleObj r:id="rId6" imgW="906363" imgH="1421428" progId="">
                  <p:embed/>
                  <p:pic>
                    <p:nvPicPr>
                      <p:cNvPr id="22539"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151" y="2473326"/>
                        <a:ext cx="347663"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8204" name="Text Box 24"/>
          <p:cNvSpPr>
            <a:spLocks noChangeArrowheads="1"/>
          </p:cNvSpPr>
          <p:nvPr/>
        </p:nvSpPr>
        <p:spPr bwMode="auto">
          <a:xfrm>
            <a:off x="1023938" y="1139825"/>
            <a:ext cx="958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50000"/>
              </a:spcBef>
              <a:spcAft>
                <a:spcPct val="0"/>
              </a:spcAft>
              <a:buClr>
                <a:srgbClr val="009999"/>
              </a:buClr>
              <a:buSzTx/>
              <a:buFontTx/>
              <a:buNone/>
              <a:tabLst/>
              <a:defRPr/>
            </a:pPr>
            <a:r>
              <a:rPr kumimoji="0" lang="en-US" altLang="ko-KR" sz="16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Internet</a:t>
            </a:r>
            <a:endParaRPr kumimoji="0" lang="en-US" altLang="ko-KR"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p:txBody>
      </p:sp>
      <p:sp>
        <p:nvSpPr>
          <p:cNvPr id="8205" name="Text Box 25"/>
          <p:cNvSpPr>
            <a:spLocks noChangeArrowheads="1"/>
          </p:cNvSpPr>
          <p:nvPr/>
        </p:nvSpPr>
        <p:spPr bwMode="auto">
          <a:xfrm>
            <a:off x="6743700" y="1179514"/>
            <a:ext cx="14684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50000"/>
              </a:spcBef>
              <a:spcAft>
                <a:spcPct val="0"/>
              </a:spcAft>
              <a:buClr>
                <a:srgbClr val="009999"/>
              </a:buClr>
              <a:buSzTx/>
              <a:buFontTx/>
              <a:buNone/>
              <a:tabLst/>
              <a:defRPr/>
            </a:pPr>
            <a:r>
              <a:rPr kumimoji="0" lang="en-US" altLang="ko-KR" sz="16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Trusted Zone</a:t>
            </a:r>
            <a:endParaRPr kumimoji="0" lang="en-US" altLang="ko-KR"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p:txBody>
      </p:sp>
      <p:sp>
        <p:nvSpPr>
          <p:cNvPr id="8206" name="Text Box 38"/>
          <p:cNvSpPr>
            <a:spLocks noChangeArrowheads="1"/>
          </p:cNvSpPr>
          <p:nvPr/>
        </p:nvSpPr>
        <p:spPr bwMode="auto">
          <a:xfrm>
            <a:off x="3722688" y="1127125"/>
            <a:ext cx="660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50000"/>
              </a:spcBef>
              <a:spcAft>
                <a:spcPct val="0"/>
              </a:spcAft>
              <a:buClr>
                <a:srgbClr val="009999"/>
              </a:buClr>
              <a:buSzTx/>
              <a:buFontTx/>
              <a:buNone/>
              <a:tabLst/>
              <a:defRPr/>
            </a:pPr>
            <a:r>
              <a:rPr kumimoji="0" lang="en-US" altLang="ko-KR" sz="16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DMZ</a:t>
            </a:r>
            <a:endParaRPr kumimoji="0" lang="en-US" altLang="ko-KR"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p:txBody>
      </p:sp>
      <p:sp>
        <p:nvSpPr>
          <p:cNvPr id="8207" name="TextBox 121"/>
          <p:cNvSpPr>
            <a:spLocks noChangeArrowheads="1"/>
          </p:cNvSpPr>
          <p:nvPr/>
        </p:nvSpPr>
        <p:spPr bwMode="auto">
          <a:xfrm>
            <a:off x="1243013" y="3987800"/>
            <a:ext cx="1841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11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endParaRPr>
          </a:p>
        </p:txBody>
      </p:sp>
      <p:cxnSp>
        <p:nvCxnSpPr>
          <p:cNvPr id="22544" name="AutoShape 43"/>
          <p:cNvCxnSpPr>
            <a:cxnSpLocks noChangeShapeType="1"/>
            <a:endCxn id="22565" idx="1"/>
          </p:cNvCxnSpPr>
          <p:nvPr/>
        </p:nvCxnSpPr>
        <p:spPr bwMode="auto">
          <a:xfrm flipV="1">
            <a:off x="7145339" y="2030414"/>
            <a:ext cx="1235075" cy="1114425"/>
          </a:xfrm>
          <a:prstGeom prst="bentConnector3">
            <a:avLst>
              <a:gd name="adj1" fmla="val 46083"/>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2545" name="AutoShape 44"/>
          <p:cNvCxnSpPr>
            <a:cxnSpLocks noChangeShapeType="1"/>
          </p:cNvCxnSpPr>
          <p:nvPr/>
        </p:nvCxnSpPr>
        <p:spPr bwMode="auto">
          <a:xfrm flipV="1">
            <a:off x="7145338" y="3136901"/>
            <a:ext cx="1243012" cy="158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2546"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9664" y="4767263"/>
            <a:ext cx="1165225"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1" name="Oval 38"/>
          <p:cNvSpPr>
            <a:spLocks noChangeArrowheads="1"/>
          </p:cNvSpPr>
          <p:nvPr/>
        </p:nvSpPr>
        <p:spPr bwMode="auto">
          <a:xfrm>
            <a:off x="552451" y="4972050"/>
            <a:ext cx="1344613" cy="515938"/>
          </a:xfrm>
          <a:prstGeom prst="ellipse">
            <a:avLst/>
          </a:prstGeom>
          <a:noFill/>
          <a:ln w="936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p:txBody>
      </p:sp>
      <p:pic>
        <p:nvPicPr>
          <p:cNvPr id="22548" name="Picture 5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0975" y="4786313"/>
            <a:ext cx="495300"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775" y="4975226"/>
            <a:ext cx="3048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0" name="Picture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150" y="4770438"/>
            <a:ext cx="547688"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1" name="Picture 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6614" y="5051426"/>
            <a:ext cx="428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2" name="Picture 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6664" y="5026025"/>
            <a:ext cx="3778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7" name="Text Box 32"/>
          <p:cNvSpPr>
            <a:spLocks noChangeArrowheads="1"/>
          </p:cNvSpPr>
          <p:nvPr/>
        </p:nvSpPr>
        <p:spPr bwMode="auto">
          <a:xfrm>
            <a:off x="3070226" y="4168776"/>
            <a:ext cx="23923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
                <a:srgbClr val="009999"/>
              </a:buClr>
              <a:buSzTx/>
              <a:buFontTx/>
              <a:buNone/>
              <a:tabLst/>
              <a:defRPr/>
            </a:pPr>
            <a:r>
              <a:rPr kumimoji="0" lang="en-US" altLang="ko-KR" sz="20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1 </a:t>
            </a:r>
            <a:r>
              <a:rPr kumimoji="0" lang="en-US" altLang="ko-KR" sz="12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Mobile Gateway</a:t>
            </a:r>
            <a:r>
              <a:rPr kumimoji="0" lang="en-US" altLang="ko-KR" sz="1200" b="0"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
                <a:srgbClr val="009999"/>
              </a:buClr>
              <a:buSzTx/>
              <a:buFontTx/>
              <a:buNone/>
              <a:tabLst/>
              <a:defRPr/>
            </a:pPr>
            <a:r>
              <a:rPr kumimoji="0" lang="en-US" altLang="ko-KR" sz="20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2 </a:t>
            </a:r>
            <a:r>
              <a:rPr kumimoji="0" lang="en-US" altLang="ko-KR" sz="12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API Gateway</a:t>
            </a:r>
          </a:p>
          <a:p>
            <a:pPr marL="0" marR="0" lvl="0" indent="0" algn="l" defTabSz="914400" rtl="0" eaLnBrk="1" fontAlgn="base" latinLnBrk="0" hangingPunct="1">
              <a:lnSpc>
                <a:spcPct val="100000"/>
              </a:lnSpc>
              <a:spcBef>
                <a:spcPct val="0"/>
              </a:spcBef>
              <a:spcAft>
                <a:spcPct val="0"/>
              </a:spcAft>
              <a:buClr>
                <a:srgbClr val="009999"/>
              </a:buClr>
              <a:buSzTx/>
              <a:buFontTx/>
              <a:buNone/>
              <a:tabLst/>
              <a:defRPr/>
            </a:pPr>
            <a:r>
              <a:rPr kumimoji="0" lang="en-US" altLang="ko-KR" sz="20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3 </a:t>
            </a:r>
            <a:r>
              <a:rPr kumimoji="0" lang="en-US" altLang="ko-KR" sz="12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Web Gateway</a:t>
            </a:r>
          </a:p>
          <a:p>
            <a:pPr marL="0" marR="0" lvl="0" indent="0" algn="l" defTabSz="914400" rtl="0" eaLnBrk="1" fontAlgn="base" latinLnBrk="0" hangingPunct="1">
              <a:lnSpc>
                <a:spcPct val="100000"/>
              </a:lnSpc>
              <a:spcBef>
                <a:spcPct val="0"/>
              </a:spcBef>
              <a:spcAft>
                <a:spcPct val="0"/>
              </a:spcAft>
              <a:buClr>
                <a:srgbClr val="009999"/>
              </a:buClr>
              <a:buSzTx/>
              <a:buFontTx/>
              <a:buNone/>
              <a:tabLst/>
              <a:defRPr/>
            </a:pPr>
            <a:r>
              <a:rPr kumimoji="0" lang="en-US" altLang="ko-KR" sz="20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4 </a:t>
            </a:r>
            <a:r>
              <a:rPr kumimoji="0" lang="en-US" altLang="ko-KR" sz="12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B2B Partner Gateway</a:t>
            </a:r>
            <a:endParaRPr kumimoji="0" lang="en-US" altLang="ko-KR" sz="16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endParaRPr>
          </a:p>
        </p:txBody>
      </p:sp>
      <p:sp>
        <p:nvSpPr>
          <p:cNvPr id="8218" name="Text Box 30"/>
          <p:cNvSpPr>
            <a:spLocks noChangeArrowheads="1"/>
          </p:cNvSpPr>
          <p:nvPr/>
        </p:nvSpPr>
        <p:spPr bwMode="auto">
          <a:xfrm>
            <a:off x="5711825" y="4225925"/>
            <a:ext cx="362585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
                <a:srgbClr val="009999"/>
              </a:buClr>
              <a:buSzTx/>
              <a:buFontTx/>
              <a:buNone/>
              <a:tabLst/>
              <a:defRPr/>
            </a:pPr>
            <a:r>
              <a:rPr kumimoji="0" lang="en-US" altLang="ko-KR" sz="20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5 </a:t>
            </a:r>
            <a:r>
              <a:rPr kumimoji="0" lang="en-US" altLang="ko-KR" sz="12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SOA &amp; API Gateway</a:t>
            </a:r>
          </a:p>
          <a:p>
            <a:pPr marL="0" marR="0" lvl="0" indent="0" algn="l" defTabSz="914400" rtl="0" eaLnBrk="1" fontAlgn="base" latinLnBrk="0" hangingPunct="1">
              <a:lnSpc>
                <a:spcPct val="100000"/>
              </a:lnSpc>
              <a:spcBef>
                <a:spcPct val="0"/>
              </a:spcBef>
              <a:spcAft>
                <a:spcPct val="0"/>
              </a:spcAft>
              <a:buClr>
                <a:srgbClr val="009999"/>
              </a:buClr>
              <a:buSzTx/>
              <a:buFontTx/>
              <a:buNone/>
              <a:tabLst/>
              <a:defRPr/>
            </a:pPr>
            <a:r>
              <a:rPr kumimoji="0" lang="en-US" altLang="ko-KR" sz="20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6 </a:t>
            </a:r>
            <a:r>
              <a:rPr kumimoji="0" lang="en-US" altLang="ko-KR" sz="12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ESB / Integration Gateway</a:t>
            </a:r>
          </a:p>
          <a:p>
            <a:pPr marL="0" marR="0" lvl="0" indent="0" algn="l" defTabSz="914400" rtl="0" eaLnBrk="1" fontAlgn="base" latinLnBrk="0" hangingPunct="1">
              <a:lnSpc>
                <a:spcPct val="100000"/>
              </a:lnSpc>
              <a:spcBef>
                <a:spcPct val="0"/>
              </a:spcBef>
              <a:spcAft>
                <a:spcPct val="0"/>
              </a:spcAft>
              <a:buClr>
                <a:srgbClr val="009999"/>
              </a:buClr>
              <a:buSzTx/>
              <a:buFontTx/>
              <a:buNone/>
              <a:tabLst/>
              <a:defRPr/>
            </a:pPr>
            <a:r>
              <a:rPr kumimoji="0" lang="en-US" altLang="ko-KR" sz="20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7</a:t>
            </a:r>
            <a:r>
              <a:rPr kumimoji="0" lang="en-US" altLang="ko-KR" sz="2000" b="0"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 </a:t>
            </a:r>
            <a:r>
              <a:rPr kumimoji="0" lang="en-US" altLang="ko-KR" sz="12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Internal Security Enforcement</a:t>
            </a:r>
          </a:p>
          <a:p>
            <a:pPr marL="0" marR="0" lvl="0" indent="0" algn="l" defTabSz="914400" rtl="0" eaLnBrk="1" fontAlgn="base" latinLnBrk="0" hangingPunct="1">
              <a:lnSpc>
                <a:spcPct val="100000"/>
              </a:lnSpc>
              <a:spcBef>
                <a:spcPct val="0"/>
              </a:spcBef>
              <a:spcAft>
                <a:spcPct val="0"/>
              </a:spcAft>
              <a:buClr>
                <a:srgbClr val="009999"/>
              </a:buClr>
              <a:buSzTx/>
              <a:buFontTx/>
              <a:buNone/>
              <a:tabLst/>
              <a:defRPr/>
            </a:pPr>
            <a:r>
              <a:rPr kumimoji="0" lang="en-US" altLang="ko-KR" sz="20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8 </a:t>
            </a:r>
            <a:r>
              <a:rPr kumimoji="0" lang="en-US" altLang="ko-KR" sz="12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rPr>
              <a:t>Legacy Integration</a:t>
            </a:r>
          </a:p>
          <a:p>
            <a:pPr marL="0" marR="0" lvl="0" indent="0" algn="l" defTabSz="914400" rtl="0" eaLnBrk="1" fontAlgn="base" latinLnBrk="0" hangingPunct="1">
              <a:lnSpc>
                <a:spcPct val="100000"/>
              </a:lnSpc>
              <a:spcBef>
                <a:spcPct val="0"/>
              </a:spcBef>
              <a:spcAft>
                <a:spcPct val="0"/>
              </a:spcAft>
              <a:buClr>
                <a:srgbClr val="009999"/>
              </a:buClr>
              <a:buSzTx/>
              <a:buFontTx/>
              <a:buNone/>
              <a:tabLst/>
              <a:defRPr/>
            </a:pPr>
            <a:endParaRPr kumimoji="0" lang="en-US" altLang="ko-KR" sz="12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Calibri" panose="020F0502020204030204" pitchFamily="34" charset="0"/>
              <a:sym typeface="Calibri" panose="020F0502020204030204" pitchFamily="34" charset="0"/>
            </a:endParaRPr>
          </a:p>
        </p:txBody>
      </p:sp>
      <p:sp>
        <p:nvSpPr>
          <p:cNvPr id="8219" name="Line 8"/>
          <p:cNvSpPr>
            <a:spLocks noChangeShapeType="1"/>
          </p:cNvSpPr>
          <p:nvPr/>
        </p:nvSpPr>
        <p:spPr bwMode="auto">
          <a:xfrm>
            <a:off x="6367463" y="2297114"/>
            <a:ext cx="438150" cy="600075"/>
          </a:xfrm>
          <a:prstGeom prst="line">
            <a:avLst/>
          </a:prstGeom>
          <a:noFill/>
          <a:ln w="28575" cap="rnd">
            <a:solidFill>
              <a:schemeClr val="tx1"/>
            </a:solidFill>
            <a:round/>
            <a:headEnd type="triangle" w="lg" len="sm"/>
            <a:tailEnd type="triangle" w="lg" len="sm"/>
          </a:ln>
          <a:extLst>
            <a:ext uri="{909E8E84-426E-40DD-AFC4-6F175D3DCCD1}">
              <a14:hiddenFill xmlns:a14="http://schemas.microsoft.com/office/drawing/2010/main">
                <a:noFill/>
              </a14:hiddenFill>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22556" name="AutoShape 59"/>
          <p:cNvCxnSpPr>
            <a:cxnSpLocks noChangeShapeType="1"/>
          </p:cNvCxnSpPr>
          <p:nvPr/>
        </p:nvCxnSpPr>
        <p:spPr bwMode="auto">
          <a:xfrm>
            <a:off x="7096126" y="3146425"/>
            <a:ext cx="1243013" cy="1047750"/>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pic>
        <p:nvPicPr>
          <p:cNvPr id="22557" name="Picture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4863" y="2986089"/>
            <a:ext cx="1560512"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8" name="Picture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75351" y="2995614"/>
            <a:ext cx="1470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3" name="Rounded Rectangle 53"/>
          <p:cNvSpPr>
            <a:spLocks noChangeArrowheads="1"/>
          </p:cNvSpPr>
          <p:nvPr/>
        </p:nvSpPr>
        <p:spPr bwMode="auto">
          <a:xfrm>
            <a:off x="3606801" y="3357563"/>
            <a:ext cx="1031875" cy="279400"/>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DataPower</a:t>
            </a:r>
          </a:p>
        </p:txBody>
      </p:sp>
      <p:sp>
        <p:nvSpPr>
          <p:cNvPr id="8224" name="Rounded Rectangle 66"/>
          <p:cNvSpPr>
            <a:spLocks noChangeArrowheads="1"/>
          </p:cNvSpPr>
          <p:nvPr/>
        </p:nvSpPr>
        <p:spPr bwMode="auto">
          <a:xfrm>
            <a:off x="6202364" y="3365500"/>
            <a:ext cx="1031875" cy="279400"/>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DataPower</a:t>
            </a:r>
          </a:p>
        </p:txBody>
      </p:sp>
      <p:pic>
        <p:nvPicPr>
          <p:cNvPr id="22561" name="Picture 2"/>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345489" y="4000500"/>
            <a:ext cx="625475"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18" descr="iPad_M_portrai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4038" y="3340100"/>
            <a:ext cx="679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3" name="Picture 22" descr="iPhone_Small_UI"/>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985839" y="3636964"/>
            <a:ext cx="4095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4" name="Picture 9" descr="Mainframe_light_gray"/>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12164" y="2881313"/>
            <a:ext cx="61912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5" name="Picture 9"/>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8380413" y="1608138"/>
            <a:ext cx="5143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0" name="Rounded Rectangle 72"/>
          <p:cNvSpPr>
            <a:spLocks noChangeArrowheads="1"/>
          </p:cNvSpPr>
          <p:nvPr/>
        </p:nvSpPr>
        <p:spPr bwMode="auto">
          <a:xfrm>
            <a:off x="8277226" y="4856163"/>
            <a:ext cx="1031875" cy="279400"/>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System Z</a:t>
            </a:r>
          </a:p>
        </p:txBody>
      </p:sp>
      <p:sp>
        <p:nvSpPr>
          <p:cNvPr id="8231" name="Rounded Rectangle 73"/>
          <p:cNvSpPr>
            <a:spLocks noChangeArrowheads="1"/>
          </p:cNvSpPr>
          <p:nvPr/>
        </p:nvSpPr>
        <p:spPr bwMode="auto">
          <a:xfrm>
            <a:off x="8266114" y="3646488"/>
            <a:ext cx="1031875" cy="279400"/>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Middleware</a:t>
            </a:r>
          </a:p>
        </p:txBody>
      </p:sp>
      <p:sp>
        <p:nvSpPr>
          <p:cNvPr id="8232" name="Rounded Rectangle 74"/>
          <p:cNvSpPr>
            <a:spLocks noChangeArrowheads="1"/>
          </p:cNvSpPr>
          <p:nvPr/>
        </p:nvSpPr>
        <p:spPr bwMode="auto">
          <a:xfrm>
            <a:off x="8204201" y="2505075"/>
            <a:ext cx="1103313" cy="338138"/>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Server</a:t>
            </a:r>
          </a:p>
        </p:txBody>
      </p:sp>
      <p:graphicFrame>
        <p:nvGraphicFramePr>
          <p:cNvPr id="22569" name="Object 13"/>
          <p:cNvGraphicFramePr>
            <a:graphicFrameLocks noChangeAspect="1"/>
          </p:cNvGraphicFramePr>
          <p:nvPr/>
        </p:nvGraphicFramePr>
        <p:xfrm>
          <a:off x="5800725" y="1570039"/>
          <a:ext cx="647700" cy="701675"/>
        </p:xfrm>
        <a:graphic>
          <a:graphicData uri="http://schemas.openxmlformats.org/presentationml/2006/ole">
            <mc:AlternateContent xmlns:mc="http://schemas.openxmlformats.org/markup-compatibility/2006">
              <mc:Choice xmlns:v="urn:schemas-microsoft-com:vml" Requires="v">
                <p:oleObj spid="_x0000_s1036" r:id="rId20" imgW="1017627" imgH="962204" progId="">
                  <p:embed/>
                </p:oleObj>
              </mc:Choice>
              <mc:Fallback>
                <p:oleObj r:id="rId20" imgW="1017627" imgH="962204" progId="">
                  <p:embed/>
                  <p:pic>
                    <p:nvPicPr>
                      <p:cNvPr id="22569"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0725" y="1570039"/>
                        <a:ext cx="647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8234" name="Rounded Rectangle 53"/>
          <p:cNvSpPr>
            <a:spLocks noChangeArrowheads="1"/>
          </p:cNvSpPr>
          <p:nvPr/>
        </p:nvSpPr>
        <p:spPr bwMode="auto">
          <a:xfrm>
            <a:off x="6527801" y="2025650"/>
            <a:ext cx="1033463" cy="279400"/>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Consumer</a:t>
            </a:r>
          </a:p>
        </p:txBody>
      </p:sp>
      <p:sp>
        <p:nvSpPr>
          <p:cNvPr id="8235" name="Rounded Rectangle 53"/>
          <p:cNvSpPr>
            <a:spLocks noChangeArrowheads="1"/>
          </p:cNvSpPr>
          <p:nvPr/>
        </p:nvSpPr>
        <p:spPr bwMode="auto">
          <a:xfrm>
            <a:off x="1674814" y="4230689"/>
            <a:ext cx="1031875" cy="280987"/>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Consumer</a:t>
            </a:r>
          </a:p>
        </p:txBody>
      </p:sp>
      <p:sp>
        <p:nvSpPr>
          <p:cNvPr id="8236" name="Rounded Rectangle 53"/>
          <p:cNvSpPr>
            <a:spLocks noChangeArrowheads="1"/>
          </p:cNvSpPr>
          <p:nvPr/>
        </p:nvSpPr>
        <p:spPr bwMode="auto">
          <a:xfrm>
            <a:off x="501650" y="5545139"/>
            <a:ext cx="1912938" cy="263525"/>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Trading Partners</a:t>
            </a:r>
          </a:p>
        </p:txBody>
      </p:sp>
      <p:sp>
        <p:nvSpPr>
          <p:cNvPr id="8237" name="Rounded Rectangle 53"/>
          <p:cNvSpPr>
            <a:spLocks noChangeArrowheads="1"/>
          </p:cNvSpPr>
          <p:nvPr/>
        </p:nvSpPr>
        <p:spPr bwMode="auto">
          <a:xfrm>
            <a:off x="550864" y="4413250"/>
            <a:ext cx="1031875" cy="279400"/>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Mobile</a:t>
            </a:r>
          </a:p>
        </p:txBody>
      </p:sp>
      <p:pic>
        <p:nvPicPr>
          <p:cNvPr id="81" name="Picture 80"/>
          <p:cNvPicPr>
            <a:picLocks noChangeAspect="1"/>
          </p:cNvPicPr>
          <p:nvPr/>
        </p:nvPicPr>
        <p:blipFill>
          <a:blip r:embed="rId21" cstate="email">
            <a:lum bright="-30000"/>
            <a:extLst>
              <a:ext uri="{28A0092B-C50C-407E-A947-70E740481C1C}">
                <a14:useLocalDpi xmlns:a14="http://schemas.microsoft.com/office/drawing/2010/main"/>
              </a:ext>
            </a:extLst>
          </a:blip>
          <a:stretch>
            <a:fillRect/>
          </a:stretch>
        </p:blipFill>
        <p:spPr bwMode="auto">
          <a:xfrm>
            <a:off x="568323" y="1688132"/>
            <a:ext cx="1521721" cy="917291"/>
          </a:xfrm>
          <a:prstGeom prst="rect">
            <a:avLst/>
          </a:prstGeom>
          <a:effectLst>
            <a:glow rad="101600">
              <a:srgbClr val="83D1F5">
                <a:satMod val="175000"/>
                <a:alpha val="40000"/>
              </a:srgbClr>
            </a:glow>
          </a:effectLst>
        </p:spPr>
      </p:pic>
      <p:pic>
        <p:nvPicPr>
          <p:cNvPr id="22575" name="Picture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0701" y="2057400"/>
            <a:ext cx="15605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0" name="Line 7"/>
          <p:cNvSpPr>
            <a:spLocks noChangeShapeType="1"/>
          </p:cNvSpPr>
          <p:nvPr/>
        </p:nvSpPr>
        <p:spPr bwMode="auto">
          <a:xfrm>
            <a:off x="2146300" y="2322513"/>
            <a:ext cx="1041400" cy="728662"/>
          </a:xfrm>
          <a:prstGeom prst="line">
            <a:avLst/>
          </a:prstGeom>
          <a:noFill/>
          <a:ln w="28575" cap="rnd">
            <a:solidFill>
              <a:schemeClr val="tx1"/>
            </a:solidFill>
            <a:round/>
            <a:headEnd type="none" w="lg" len="sm"/>
            <a:tailEnd type="triangle" w="lg" len="sm"/>
          </a:ln>
          <a:extLst>
            <a:ext uri="{909E8E84-426E-40DD-AFC4-6F175D3DCCD1}">
              <a14:hiddenFill xmlns:a14="http://schemas.microsoft.com/office/drawing/2010/main">
                <a:noFill/>
              </a14:hiddenFill>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aphicFrame>
        <p:nvGraphicFramePr>
          <p:cNvPr id="22577" name="Object 22"/>
          <p:cNvGraphicFramePr>
            <a:graphicFrameLocks noChangeAspect="1"/>
          </p:cNvGraphicFramePr>
          <p:nvPr/>
        </p:nvGraphicFramePr>
        <p:xfrm>
          <a:off x="2517775" y="2500314"/>
          <a:ext cx="381000" cy="1228725"/>
        </p:xfrm>
        <a:graphic>
          <a:graphicData uri="http://schemas.openxmlformats.org/presentationml/2006/ole">
            <mc:AlternateContent xmlns:mc="http://schemas.openxmlformats.org/markup-compatibility/2006">
              <mc:Choice xmlns:v="urn:schemas-microsoft-com:vml" Requires="v">
                <p:oleObj spid="_x0000_s1037" r:id="rId22" imgW="906363" imgH="1421428" progId="">
                  <p:embed/>
                </p:oleObj>
              </mc:Choice>
              <mc:Fallback>
                <p:oleObj r:id="rId22" imgW="906363" imgH="1421428" progId="">
                  <p:embed/>
                  <p:pic>
                    <p:nvPicPr>
                      <p:cNvPr id="22577"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7775" y="2500314"/>
                        <a:ext cx="381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8242" name="Rounded Rectangle 53"/>
          <p:cNvSpPr>
            <a:spLocks noChangeArrowheads="1"/>
          </p:cNvSpPr>
          <p:nvPr/>
        </p:nvSpPr>
        <p:spPr bwMode="auto">
          <a:xfrm>
            <a:off x="811214" y="1663700"/>
            <a:ext cx="1031875" cy="279400"/>
          </a:xfrm>
          <a:prstGeom prst="roundRect">
            <a:avLst>
              <a:gd name="adj" fmla="val 16667"/>
            </a:avLst>
          </a:prstGeom>
          <a:solidFill>
            <a:srgbClr val="003E69"/>
          </a:solidFill>
          <a:ln w="9525">
            <a:solidFill>
              <a:schemeClr val="tx2"/>
            </a:solidFill>
            <a:round/>
            <a:headEnd/>
            <a:tailEnd/>
          </a:ln>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ko-KR" sz="1000" b="1"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Calibri" panose="020F0502020204030204" pitchFamily="34" charset="0"/>
              </a:rPr>
              <a:t>Cloud</a:t>
            </a:r>
          </a:p>
        </p:txBody>
      </p:sp>
      <p:sp>
        <p:nvSpPr>
          <p:cNvPr id="8243" name="Line 7"/>
          <p:cNvSpPr>
            <a:spLocks noChangeShapeType="1"/>
          </p:cNvSpPr>
          <p:nvPr/>
        </p:nvSpPr>
        <p:spPr bwMode="auto">
          <a:xfrm>
            <a:off x="1300163" y="2401889"/>
            <a:ext cx="0" cy="949325"/>
          </a:xfrm>
          <a:prstGeom prst="line">
            <a:avLst/>
          </a:prstGeom>
          <a:noFill/>
          <a:ln w="28575" cap="rnd">
            <a:solidFill>
              <a:schemeClr val="tx1"/>
            </a:solidFill>
            <a:round/>
            <a:headEnd type="triangle" w="lg" len="sm"/>
            <a:tailEnd type="none" w="lg" len="sm"/>
          </a:ln>
          <a:extLst>
            <a:ext uri="{909E8E84-426E-40DD-AFC4-6F175D3DCCD1}">
              <a14:hiddenFill xmlns:a14="http://schemas.microsoft.com/office/drawing/2010/main">
                <a:noFill/>
              </a14:hiddenFill>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580" name="Oval 2"/>
          <p:cNvSpPr>
            <a:spLocks noChangeArrowheads="1"/>
          </p:cNvSpPr>
          <p:nvPr/>
        </p:nvSpPr>
        <p:spPr bwMode="auto">
          <a:xfrm>
            <a:off x="3032126" y="2466975"/>
            <a:ext cx="2035175" cy="151130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22581" name="Oval 53"/>
          <p:cNvSpPr>
            <a:spLocks noChangeArrowheads="1"/>
          </p:cNvSpPr>
          <p:nvPr/>
        </p:nvSpPr>
        <p:spPr bwMode="auto">
          <a:xfrm>
            <a:off x="371475" y="1403350"/>
            <a:ext cx="2033588" cy="151130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920561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04" name="Rectangle 39"/>
          <p:cNvSpPr>
            <a:spLocks noGrp="1" noChangeArrowheads="1"/>
          </p:cNvSpPr>
          <p:nvPr>
            <p:ph type="title" sz="quarter"/>
          </p:nvPr>
        </p:nvSpPr>
        <p:spPr/>
        <p:txBody>
          <a:bodyPr/>
          <a:lstStyle/>
          <a:p>
            <a:pPr eaLnBrk="1" hangingPunct="1">
              <a:defRPr/>
            </a:pPr>
            <a:r>
              <a:rPr lang="en-US" altLang="ko-KR" dirty="0">
                <a:solidFill>
                  <a:schemeClr val="tx1"/>
                </a:solidFill>
                <a:latin typeface="+mn-ea"/>
                <a:ea typeface="+mn-ea"/>
              </a:rPr>
              <a:t>IBM </a:t>
            </a:r>
            <a:r>
              <a:rPr lang="en-US" altLang="ko-KR" dirty="0" err="1">
                <a:solidFill>
                  <a:schemeClr val="tx1"/>
                </a:solidFill>
                <a:latin typeface="+mn-ea"/>
                <a:ea typeface="+mn-ea"/>
              </a:rPr>
              <a:t>DataPower</a:t>
            </a:r>
            <a:r>
              <a:rPr lang="en-US" altLang="ko-KR" dirty="0">
                <a:solidFill>
                  <a:schemeClr val="tx1"/>
                </a:solidFill>
                <a:latin typeface="+mn-ea"/>
                <a:ea typeface="+mn-ea"/>
              </a:rPr>
              <a:t> Gateway </a:t>
            </a:r>
            <a:r>
              <a:rPr lang="ko-KR" altLang="en-US" dirty="0">
                <a:solidFill>
                  <a:schemeClr val="tx1"/>
                </a:solidFill>
                <a:latin typeface="+mn-ea"/>
                <a:ea typeface="+mn-ea"/>
              </a:rPr>
              <a:t>주요 사용 사례</a:t>
            </a:r>
            <a:endParaRPr lang="en-US" altLang="ko-KR" dirty="0">
              <a:solidFill>
                <a:schemeClr val="tx1"/>
              </a:solidFill>
              <a:latin typeface="+mn-ea"/>
              <a:ea typeface="+mn-ea"/>
            </a:endParaRPr>
          </a:p>
        </p:txBody>
      </p:sp>
      <p:sp>
        <p:nvSpPr>
          <p:cNvPr id="22557"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grpSp>
        <p:nvGrpSpPr>
          <p:cNvPr id="50180" name="Group 2"/>
          <p:cNvGrpSpPr>
            <a:grpSpLocks/>
          </p:cNvGrpSpPr>
          <p:nvPr/>
        </p:nvGrpSpPr>
        <p:grpSpPr bwMode="auto">
          <a:xfrm>
            <a:off x="930276" y="4827588"/>
            <a:ext cx="904875" cy="982662"/>
            <a:chOff x="858761" y="1378857"/>
            <a:chExt cx="1306286" cy="1306286"/>
          </a:xfrm>
        </p:grpSpPr>
        <p:pic>
          <p:nvPicPr>
            <p:cNvPr id="501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6324" y="1520976"/>
              <a:ext cx="1025237" cy="100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4"/>
            <p:cNvSpPr>
              <a:spLocks noChangeArrowheads="1"/>
            </p:cNvSpPr>
            <p:nvPr/>
          </p:nvSpPr>
          <p:spPr bwMode="auto">
            <a:xfrm>
              <a:off x="858761" y="1378857"/>
              <a:ext cx="1306286" cy="1306286"/>
            </a:xfrm>
            <a:prstGeom prst="ellipse">
              <a:avLst/>
            </a:prstGeom>
            <a:noFill/>
            <a:ln w="571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700">
                  <a:solidFill>
                    <a:schemeClr val="tx1"/>
                  </a:solidFill>
                  <a:latin typeface="Calibri" panose="020F0502020204030204" pitchFamily="34" charset="0"/>
                  <a:ea typeface="MS PGothic" panose="020B0600070205080204" pitchFamily="34" charset="-128"/>
                </a:defRPr>
              </a:lvl1pPr>
              <a:lvl2pPr marL="742950" indent="-285750">
                <a:defRPr sz="1700">
                  <a:solidFill>
                    <a:schemeClr val="tx1"/>
                  </a:solidFill>
                  <a:latin typeface="Calibri" panose="020F0502020204030204" pitchFamily="34" charset="0"/>
                  <a:ea typeface="MS PGothic" panose="020B0600070205080204" pitchFamily="34" charset="-128"/>
                </a:defRPr>
              </a:lvl2pPr>
              <a:lvl3pPr marL="1143000" indent="-228600">
                <a:defRPr sz="1700">
                  <a:solidFill>
                    <a:schemeClr val="tx1"/>
                  </a:solidFill>
                  <a:latin typeface="Calibri" panose="020F0502020204030204" pitchFamily="34" charset="0"/>
                  <a:ea typeface="MS PGothic" panose="020B0600070205080204" pitchFamily="34" charset="-128"/>
                </a:defRPr>
              </a:lvl3pPr>
              <a:lvl4pPr marL="1600200" indent="-228600">
                <a:defRPr sz="1700">
                  <a:solidFill>
                    <a:schemeClr val="tx1"/>
                  </a:solidFill>
                  <a:latin typeface="Calibri" panose="020F0502020204030204" pitchFamily="34" charset="0"/>
                  <a:ea typeface="MS PGothic" panose="020B0600070205080204" pitchFamily="34" charset="-128"/>
                </a:defRPr>
              </a:lvl4pPr>
              <a:lvl5pPr marL="2057400" indent="-228600">
                <a:defRPr sz="17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8000"/>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grpSp>
      <p:sp>
        <p:nvSpPr>
          <p:cNvPr id="43" name="TextBox 42"/>
          <p:cNvSpPr txBox="1"/>
          <p:nvPr/>
        </p:nvSpPr>
        <p:spPr>
          <a:xfrm>
            <a:off x="2627313" y="4800601"/>
            <a:ext cx="6392862" cy="1058863"/>
          </a:xfrm>
          <a:prstGeom prst="rect">
            <a:avLst/>
          </a:prstGeom>
          <a:noFill/>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1" i="0" u="none" strike="noStrike" kern="1200" cap="none" spc="0" normalizeH="0" baseline="0" noProof="0">
                <a:ln>
                  <a:noFill/>
                </a:ln>
                <a:solidFill>
                  <a:srgbClr val="008000"/>
                </a:solidFill>
                <a:effectLst/>
                <a:uLnTx/>
                <a:uFillTx/>
                <a:latin typeface="맑은 고딕" panose="020B0503020000020004" pitchFamily="50" charset="-127"/>
                <a:ea typeface="맑은 고딕" panose="020B0503020000020004" pitchFamily="50" charset="-127"/>
                <a:cs typeface="Arial" panose="020B0604020202020204" pitchFamily="34" charset="0"/>
              </a:rPr>
              <a:t>Mobile Gateway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en-US"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rPr>
              <a:t>모바일 애플리케이션에 대한 보안과 응답성 강화</a:t>
            </a:r>
            <a:endParaRPr kumimoji="0" lang="ko-KR" altLang="en-US"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4" name="TextBox 43"/>
          <p:cNvSpPr txBox="1"/>
          <p:nvPr/>
        </p:nvSpPr>
        <p:spPr>
          <a:xfrm>
            <a:off x="2636838" y="3152776"/>
            <a:ext cx="6088062" cy="1190625"/>
          </a:xfrm>
          <a:prstGeom prst="rect">
            <a:avLst/>
          </a:prstGeom>
          <a:noFill/>
        </p:spPr>
        <p:txBody>
          <a:bodyPr>
            <a:norm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1" i="0" u="none" strike="noStrike" kern="1200" cap="none" spc="0" normalizeH="0" baseline="0" noProof="0" dirty="0">
                <a:ln>
                  <a:noFill/>
                </a:ln>
                <a:solidFill>
                  <a:srgbClr val="1E3AF8"/>
                </a:solidFill>
                <a:effectLst/>
                <a:uLnTx/>
                <a:uFillTx/>
                <a:latin typeface="맑은 고딕" panose="020B0503020000020004" pitchFamily="50" charset="-127"/>
                <a:ea typeface="맑은 고딕" panose="020B0503020000020004" pitchFamily="50" charset="-127"/>
                <a:cs typeface="Arial" panose="020B0604020202020204" pitchFamily="34" charset="0"/>
              </a:rPr>
              <a:t>API Management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8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rPr>
              <a:t>를 통한 디지털 혁신과 변화 가속</a:t>
            </a:r>
            <a:endParaRPr kumimoji="0" lang="ko-KR" altLang="en-US" sz="18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5" name="TextBox 44"/>
          <p:cNvSpPr txBox="1"/>
          <p:nvPr/>
        </p:nvSpPr>
        <p:spPr>
          <a:xfrm>
            <a:off x="2630488" y="1641475"/>
            <a:ext cx="6781800" cy="1055688"/>
          </a:xfrm>
          <a:prstGeom prst="rect">
            <a:avLst/>
          </a:prstGeom>
          <a:noFill/>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Arial" panose="020B0604020202020204" pitchFamily="34" charset="0"/>
              </a:rPr>
              <a:t>Hybrid Cloud Integration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en-US" sz="18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rPr>
              <a:t>클라우드 플랫폼의 웹 애플리케이션 연결을 위한 보안과 최적화</a:t>
            </a:r>
            <a:endParaRPr kumimoji="0" lang="ko-KR" altLang="en-US" sz="18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50184" name="Group 10"/>
          <p:cNvGrpSpPr>
            <a:grpSpLocks/>
          </p:cNvGrpSpPr>
          <p:nvPr/>
        </p:nvGrpSpPr>
        <p:grpSpPr bwMode="auto">
          <a:xfrm>
            <a:off x="1431925" y="3113089"/>
            <a:ext cx="958850" cy="1074737"/>
            <a:chOff x="6611257" y="2486782"/>
            <a:chExt cx="1306286" cy="1306286"/>
          </a:xfrm>
        </p:grpSpPr>
        <p:pic>
          <p:nvPicPr>
            <p:cNvPr id="5018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2965" y="2661702"/>
              <a:ext cx="1088135" cy="101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Oval 48"/>
            <p:cNvSpPr/>
            <p:nvPr/>
          </p:nvSpPr>
          <p:spPr bwMode="auto">
            <a:xfrm>
              <a:off x="6611257" y="2486782"/>
              <a:ext cx="1306286" cy="1306286"/>
            </a:xfrm>
            <a:prstGeom prst="ellipse">
              <a:avLst/>
            </a:prstGeom>
            <a:noFill/>
            <a:ln w="57150" cmpd="sng">
              <a:solidFill>
                <a:schemeClr val="accent1">
                  <a:lumMod val="75000"/>
                </a:schemeClr>
              </a:solidFill>
            </a:ln>
            <a:effectLst/>
            <a:extLst/>
          </p:spPr>
          <p:txBody>
            <a:bodyPr/>
            <a:lstStyle>
              <a:lvl1pPr>
                <a:defRPr sz="1700">
                  <a:solidFill>
                    <a:schemeClr val="tx1"/>
                  </a:solidFill>
                  <a:latin typeface="Calibri" panose="020F0502020204030204" pitchFamily="34" charset="0"/>
                  <a:ea typeface="MS PGothic" panose="020B0600070205080204" pitchFamily="34" charset="-128"/>
                </a:defRPr>
              </a:lvl1pPr>
              <a:lvl2pPr>
                <a:defRPr sz="1700">
                  <a:solidFill>
                    <a:schemeClr val="tx1"/>
                  </a:solidFill>
                  <a:latin typeface="Calibri" panose="020F0502020204030204" pitchFamily="34" charset="0"/>
                  <a:ea typeface="MS PGothic" panose="020B0600070205080204" pitchFamily="34" charset="-128"/>
                </a:defRPr>
              </a:lvl2pPr>
              <a:lvl3pPr>
                <a:defRPr sz="1700">
                  <a:solidFill>
                    <a:schemeClr val="tx1"/>
                  </a:solidFill>
                  <a:latin typeface="Calibri" panose="020F0502020204030204" pitchFamily="34" charset="0"/>
                  <a:ea typeface="MS PGothic" panose="020B0600070205080204" pitchFamily="34" charset="-128"/>
                </a:defRPr>
              </a:lvl3pPr>
              <a:lvl4pPr>
                <a:defRPr sz="1700">
                  <a:solidFill>
                    <a:schemeClr val="tx1"/>
                  </a:solidFill>
                  <a:latin typeface="Calibri" panose="020F0502020204030204" pitchFamily="34" charset="0"/>
                  <a:ea typeface="MS PGothic" panose="020B0600070205080204" pitchFamily="34" charset="-128"/>
                </a:defRPr>
              </a:lvl4pPr>
              <a:lvl5pPr>
                <a:defRPr sz="1700">
                  <a:solidFill>
                    <a:schemeClr val="tx1"/>
                  </a:solidFill>
                  <a:latin typeface="Calibri" panose="020F0502020204030204" pitchFamily="34" charset="0"/>
                  <a:ea typeface="MS PGothic" panose="020B0600070205080204" pitchFamily="34" charset="-128"/>
                </a:defRPr>
              </a:lvl5pPr>
              <a:lvl6pPr marL="2244725" indent="64611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50185" name="Group 18"/>
          <p:cNvGrpSpPr>
            <a:grpSpLocks/>
          </p:cNvGrpSpPr>
          <p:nvPr/>
        </p:nvGrpSpPr>
        <p:grpSpPr bwMode="auto">
          <a:xfrm>
            <a:off x="939801" y="1595439"/>
            <a:ext cx="904875" cy="1011237"/>
            <a:chOff x="631371" y="3800325"/>
            <a:chExt cx="1306286" cy="1306286"/>
          </a:xfrm>
        </p:grpSpPr>
        <p:pic>
          <p:nvPicPr>
            <p:cNvPr id="50186" name="Pictur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0554" y="3995057"/>
              <a:ext cx="1094522" cy="91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Oval 20"/>
            <p:cNvSpPr>
              <a:spLocks noChangeArrowheads="1"/>
            </p:cNvSpPr>
            <p:nvPr/>
          </p:nvSpPr>
          <p:spPr bwMode="auto">
            <a:xfrm>
              <a:off x="631371" y="3800325"/>
              <a:ext cx="1306286" cy="1306286"/>
            </a:xfrm>
            <a:prstGeom prst="ellipse">
              <a:avLst/>
            </a:prstGeom>
            <a:noFill/>
            <a:ln w="57150">
              <a:solidFill>
                <a:srgbClr val="F04E37"/>
              </a:solidFill>
              <a:round/>
              <a:headEnd/>
              <a:tailEnd/>
            </a:ln>
            <a:extLst>
              <a:ext uri="{909E8E84-426E-40DD-AFC4-6F175D3DCCD1}">
                <a14:hiddenFill xmlns:a14="http://schemas.microsoft.com/office/drawing/2010/main">
                  <a:solidFill>
                    <a:srgbClr val="FFFFFF"/>
                  </a:solidFill>
                </a14:hiddenFill>
              </a:ext>
            </a:extLst>
          </p:spPr>
          <p:txBody>
            <a:bodyPr/>
            <a:lstStyle>
              <a:lvl1pPr>
                <a:defRPr sz="1700">
                  <a:solidFill>
                    <a:schemeClr val="tx1"/>
                  </a:solidFill>
                  <a:latin typeface="Calibri" panose="020F0502020204030204" pitchFamily="34" charset="0"/>
                  <a:ea typeface="MS PGothic" panose="020B0600070205080204" pitchFamily="34" charset="-128"/>
                </a:defRPr>
              </a:lvl1pPr>
              <a:lvl2pPr marL="742950" indent="-285750">
                <a:defRPr sz="1700">
                  <a:solidFill>
                    <a:schemeClr val="tx1"/>
                  </a:solidFill>
                  <a:latin typeface="Calibri" panose="020F0502020204030204" pitchFamily="34" charset="0"/>
                  <a:ea typeface="MS PGothic" panose="020B0600070205080204" pitchFamily="34" charset="-128"/>
                </a:defRPr>
              </a:lvl2pPr>
              <a:lvl3pPr marL="1143000" indent="-228600">
                <a:defRPr sz="1700">
                  <a:solidFill>
                    <a:schemeClr val="tx1"/>
                  </a:solidFill>
                  <a:latin typeface="Calibri" panose="020F0502020204030204" pitchFamily="34" charset="0"/>
                  <a:ea typeface="MS PGothic" panose="020B0600070205080204" pitchFamily="34" charset="-128"/>
                </a:defRPr>
              </a:lvl3pPr>
              <a:lvl4pPr marL="1600200" indent="-228600">
                <a:defRPr sz="1700">
                  <a:solidFill>
                    <a:schemeClr val="tx1"/>
                  </a:solidFill>
                  <a:latin typeface="Calibri" panose="020F0502020204030204" pitchFamily="34" charset="0"/>
                  <a:ea typeface="MS PGothic" panose="020B0600070205080204" pitchFamily="34" charset="-128"/>
                </a:defRPr>
              </a:lvl4pPr>
              <a:lvl5pPr marL="2057400" indent="-228600">
                <a:defRPr sz="17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grpSp>
    </p:spTree>
    <p:extLst>
      <p:ext uri="{BB962C8B-B14F-4D97-AF65-F5344CB8AC3E}">
        <p14:creationId xmlns:p14="http://schemas.microsoft.com/office/powerpoint/2010/main" val="944569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6714" y="2693989"/>
            <a:ext cx="7888287" cy="835025"/>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libri"/>
                <a:ea typeface="ＭＳ Ｐゴシック" charset="0"/>
                <a:cs typeface="Calibri"/>
              </a:rPr>
              <a:t>Hybrid Cloud Integration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en-US" sz="2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rPr>
              <a:t>클라우드 플랫폼의 웹 애플리케이션 연결을 위한 보안과 최적화</a:t>
            </a:r>
            <a:endParaRPr kumimoji="0" lang="ko-KR" altLang="en-US"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endParaRPr>
          </a:p>
        </p:txBody>
      </p:sp>
      <p:grpSp>
        <p:nvGrpSpPr>
          <p:cNvPr id="52227" name="Group 6"/>
          <p:cNvGrpSpPr>
            <a:grpSpLocks/>
          </p:cNvGrpSpPr>
          <p:nvPr/>
        </p:nvGrpSpPr>
        <p:grpSpPr bwMode="auto">
          <a:xfrm>
            <a:off x="547688" y="2736851"/>
            <a:ext cx="850900" cy="798513"/>
            <a:chOff x="631371" y="3800325"/>
            <a:chExt cx="1306286" cy="1306286"/>
          </a:xfrm>
        </p:grpSpPr>
        <p:pic>
          <p:nvPicPr>
            <p:cNvPr id="5222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554" y="3995057"/>
              <a:ext cx="1094522" cy="91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Oval 12"/>
            <p:cNvSpPr>
              <a:spLocks noChangeArrowheads="1"/>
            </p:cNvSpPr>
            <p:nvPr/>
          </p:nvSpPr>
          <p:spPr bwMode="auto">
            <a:xfrm>
              <a:off x="631371" y="3800325"/>
              <a:ext cx="1306286" cy="1306286"/>
            </a:xfrm>
            <a:prstGeom prst="ellipse">
              <a:avLst/>
            </a:prstGeom>
            <a:noFill/>
            <a:ln w="57150">
              <a:solidFill>
                <a:srgbClr val="F04E37"/>
              </a:solidFill>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Tree>
    <p:extLst>
      <p:ext uri="{BB962C8B-B14F-4D97-AF65-F5344CB8AC3E}">
        <p14:creationId xmlns:p14="http://schemas.microsoft.com/office/powerpoint/2010/main" val="363979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a:picLocks noChangeAspect="1"/>
          </p:cNvPicPr>
          <p:nvPr/>
        </p:nvPicPr>
        <p:blipFill>
          <a:blip r:embed="rId2" cstate="email">
            <a:lum bright="-30000"/>
            <a:extLst>
              <a:ext uri="{28A0092B-C50C-407E-A947-70E740481C1C}">
                <a14:useLocalDpi xmlns:a14="http://schemas.microsoft.com/office/drawing/2010/main"/>
              </a:ext>
            </a:extLst>
          </a:blip>
          <a:stretch>
            <a:fillRect/>
          </a:stretch>
        </p:blipFill>
        <p:spPr>
          <a:xfrm>
            <a:off x="560600" y="5217581"/>
            <a:ext cx="1695645" cy="1247234"/>
          </a:xfrm>
          <a:prstGeom prst="rect">
            <a:avLst/>
          </a:prstGeom>
          <a:ln>
            <a:noFill/>
          </a:ln>
          <a:effectLst>
            <a:glow rad="101600">
              <a:srgbClr val="83D1F5">
                <a:satMod val="175000"/>
                <a:alpha val="40000"/>
              </a:srgbClr>
            </a:glow>
          </a:effectLst>
        </p:spPr>
      </p:pic>
      <p:sp>
        <p:nvSpPr>
          <p:cNvPr id="53251" name="Rectangle 3"/>
          <p:cNvSpPr>
            <a:spLocks noChangeArrowheads="1"/>
          </p:cNvSpPr>
          <p:nvPr/>
        </p:nvSpPr>
        <p:spPr bwMode="auto">
          <a:xfrm>
            <a:off x="627063" y="960439"/>
            <a:ext cx="8255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588" rIns="0" bIns="45588">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000" b="1" i="1" u="none" strike="noStrike" kern="1200" cap="none" spc="0" normalizeH="0" baseline="0" noProof="0">
                <a:ln>
                  <a:noFill/>
                </a:ln>
                <a:solidFill>
                  <a:srgbClr val="008ABF"/>
                </a:solidFill>
                <a:effectLst/>
                <a:uLnTx/>
                <a:uFillTx/>
                <a:latin typeface="Calibri Light" panose="020F0302020204030204" pitchFamily="34" charset="0"/>
                <a:ea typeface="맑은 고딕" panose="020B0503020000020004" pitchFamily="50" charset="-127"/>
                <a:cs typeface="Arial" panose="020B0604020202020204" pitchFamily="34" charset="0"/>
                <a:sym typeface="Arial" panose="020B0604020202020204" pitchFamily="34" charset="0"/>
              </a:rPr>
              <a:t>Enable and Secure </a:t>
            </a:r>
            <a:r>
              <a:rPr kumimoji="0" lang="en-US" altLang="ko-KR" sz="2000" b="0" i="0" u="none" strike="noStrike" kern="1200" cap="none" spc="0" normalizeH="0" baseline="0" noProof="0">
                <a:ln>
                  <a:noFill/>
                </a:ln>
                <a:solidFill>
                  <a:srgbClr val="7889FB"/>
                </a:solidFill>
                <a:effectLst/>
                <a:uLnTx/>
                <a:uFillTx/>
                <a:latin typeface="Calibri Light" panose="020F0302020204030204" pitchFamily="34" charset="0"/>
                <a:ea typeface="맑은 고딕" panose="020B0503020000020004" pitchFamily="50" charset="-127"/>
                <a:cs typeface="Arial" panose="020B0604020202020204" pitchFamily="34" charset="0"/>
                <a:sym typeface="Arial" panose="020B0604020202020204" pitchFamily="34" charset="0"/>
              </a:rPr>
              <a:t>Hybrid Cloud architectures with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000" b="1" i="1" u="none" strike="noStrike" kern="1200" cap="none" spc="0" normalizeH="0" baseline="0" noProof="0">
                <a:ln>
                  <a:noFill/>
                </a:ln>
                <a:solidFill>
                  <a:srgbClr val="008ABF"/>
                </a:solidFill>
                <a:effectLst/>
                <a:uLnTx/>
                <a:uFillTx/>
                <a:latin typeface="Calibri Light" panose="020F0302020204030204" pitchFamily="34" charset="0"/>
                <a:ea typeface="맑은 고딕" panose="020B0503020000020004" pitchFamily="50" charset="-127"/>
                <a:cs typeface="Arial" panose="020B0604020202020204" pitchFamily="34" charset="0"/>
                <a:sym typeface="Arial" panose="020B0604020202020204" pitchFamily="34" charset="0"/>
              </a:rPr>
              <a:t>edge connectivity and integration</a:t>
            </a:r>
            <a:r>
              <a:rPr kumimoji="0" lang="en-US" altLang="ko-KR" sz="2000" b="0" i="0" u="none" strike="noStrike" kern="1200" cap="none" spc="0" normalizeH="0" baseline="0" noProof="0">
                <a:ln>
                  <a:noFill/>
                </a:ln>
                <a:solidFill>
                  <a:srgbClr val="7889FB"/>
                </a:solidFill>
                <a:effectLst/>
                <a:uLnTx/>
                <a:uFillTx/>
                <a:latin typeface="Calibri Light" panose="020F0302020204030204" pitchFamily="34" charset="0"/>
                <a:ea typeface="맑은 고딕" panose="020B0503020000020004" pitchFamily="50" charset="-127"/>
                <a:cs typeface="Arial" panose="020B0604020202020204" pitchFamily="34" charset="0"/>
                <a:sym typeface="Arial" panose="020B0604020202020204" pitchFamily="34" charset="0"/>
              </a:rPr>
              <a:t> with DataPower Gateways. </a:t>
            </a:r>
            <a:endParaRPr kumimoji="0" lang="en-US" altLang="ko-KR" sz="2400" b="1" i="0" u="none" strike="noStrike" kern="1200" cap="none" spc="0" normalizeH="0" baseline="0" noProof="0">
              <a:ln>
                <a:noFill/>
              </a:ln>
              <a:solidFill>
                <a:srgbClr val="7889FB"/>
              </a:solidFill>
              <a:effectLst/>
              <a:uLnTx/>
              <a:uFillTx/>
              <a:latin typeface="Calibri Light" panose="020F0302020204030204" pitchFamily="34" charset="0"/>
              <a:ea typeface="맑은 고딕" panose="020B0503020000020004" pitchFamily="50" charset="-127"/>
              <a:cs typeface="Arial" panose="020B0604020202020204" pitchFamily="34" charset="0"/>
              <a:sym typeface="Arial" panose="020B0604020202020204" pitchFamily="34" charset="0"/>
            </a:endParaRPr>
          </a:p>
        </p:txBody>
      </p:sp>
      <p:sp>
        <p:nvSpPr>
          <p:cNvPr id="3" name="Rectangle 2"/>
          <p:cNvSpPr/>
          <p:nvPr/>
        </p:nvSpPr>
        <p:spPr>
          <a:xfrm>
            <a:off x="517525" y="1774826"/>
            <a:ext cx="8718550" cy="2398713"/>
          </a:xfrm>
          <a:prstGeom prst="rect">
            <a:avLst/>
          </a:prstGeom>
          <a:gradFill>
            <a:gsLst>
              <a:gs pos="0">
                <a:schemeClr val="accent1">
                  <a:tint val="100000"/>
                  <a:shade val="100000"/>
                  <a:satMod val="130000"/>
                  <a:alpha val="6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sp>
        <p:nvSpPr>
          <p:cNvPr id="4" name="Rectangle 3"/>
          <p:cNvSpPr/>
          <p:nvPr/>
        </p:nvSpPr>
        <p:spPr>
          <a:xfrm>
            <a:off x="549275" y="4643439"/>
            <a:ext cx="8718550" cy="2185987"/>
          </a:xfrm>
          <a:prstGeom prst="rect">
            <a:avLst/>
          </a:prstGeom>
          <a:gradFill>
            <a:gsLst>
              <a:gs pos="0">
                <a:schemeClr val="accent1">
                  <a:tint val="100000"/>
                  <a:shade val="100000"/>
                  <a:satMod val="130000"/>
                  <a:alpha val="2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grpSp>
        <p:nvGrpSpPr>
          <p:cNvPr id="53254" name="Group 45"/>
          <p:cNvGrpSpPr>
            <a:grpSpLocks/>
          </p:cNvGrpSpPr>
          <p:nvPr/>
        </p:nvGrpSpPr>
        <p:grpSpPr bwMode="auto">
          <a:xfrm>
            <a:off x="492126" y="1989139"/>
            <a:ext cx="8670925" cy="2027237"/>
            <a:chOff x="79968" y="1429972"/>
            <a:chExt cx="8670999" cy="2027102"/>
          </a:xfrm>
        </p:grpSpPr>
        <p:pic>
          <p:nvPicPr>
            <p:cNvPr id="8" name="Picture 7"/>
            <p:cNvPicPr>
              <a:picLocks noChangeAspect="1"/>
            </p:cNvPicPr>
            <p:nvPr/>
          </p:nvPicPr>
          <p:blipFill>
            <a:blip r:embed="rId2" cstate="email">
              <a:lum bright="-30000"/>
              <a:extLst>
                <a:ext uri="{28A0092B-C50C-407E-A947-70E740481C1C}">
                  <a14:useLocalDpi xmlns:a14="http://schemas.microsoft.com/office/drawing/2010/main"/>
                </a:ext>
              </a:extLst>
            </a:blip>
            <a:stretch>
              <a:fillRect/>
            </a:stretch>
          </p:blipFill>
          <p:spPr>
            <a:xfrm>
              <a:off x="1718095" y="1453543"/>
              <a:ext cx="2040043" cy="1500556"/>
            </a:xfrm>
            <a:prstGeom prst="rect">
              <a:avLst/>
            </a:prstGeom>
            <a:effectLst>
              <a:glow rad="101600">
                <a:srgbClr val="83D1F5">
                  <a:satMod val="175000"/>
                  <a:alpha val="40000"/>
                </a:srgbClr>
              </a:glow>
            </a:effectLst>
          </p:spPr>
        </p:pic>
        <p:pic>
          <p:nvPicPr>
            <p:cNvPr id="53317" name="Picture 4" descr="apim-bmix.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4052" y="2012430"/>
              <a:ext cx="406840" cy="38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8" name="Picture 65" descr="Enterprise-Archit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333" y="1625176"/>
              <a:ext cx="403867" cy="32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19" name="Picture 117" descr="Business-Lea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126" y="1429972"/>
              <a:ext cx="362086" cy="36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2" name="TextBox 35"/>
            <p:cNvSpPr txBox="1"/>
            <p:nvPr/>
          </p:nvSpPr>
          <p:spPr>
            <a:xfrm>
              <a:off x="1445230" y="1474419"/>
              <a:ext cx="877895" cy="271444"/>
            </a:xfrm>
            <a:prstGeom prst="rect">
              <a:avLst/>
            </a:prstGeom>
            <a:noFill/>
          </p:spPr>
          <p:txBody>
            <a:bodyPr wrap="none"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Developers</a:t>
              </a:r>
            </a:p>
          </p:txBody>
        </p:sp>
        <p:sp>
          <p:nvSpPr>
            <p:cNvPr id="13" name="Flowchart: Magnetic Disk 12"/>
            <p:cNvSpPr/>
            <p:nvPr/>
          </p:nvSpPr>
          <p:spPr>
            <a:xfrm>
              <a:off x="2408851" y="2514162"/>
              <a:ext cx="652468" cy="312717"/>
            </a:xfrm>
            <a:prstGeom prst="flowChartMagneticDisk">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맑은 고딕"/>
                  <a:ea typeface="+mn-ea"/>
                  <a:cs typeface="+mn-cs"/>
                </a:rPr>
                <a:t>MongoDB</a:t>
              </a:r>
            </a:p>
          </p:txBody>
        </p:sp>
        <p:pic>
          <p:nvPicPr>
            <p:cNvPr id="53322" name="Picture 13" descr="apim-bmix.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0550" y="2004220"/>
              <a:ext cx="406840" cy="38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23" name="Rectangle 113"/>
            <p:cNvSpPr>
              <a:spLocks noChangeArrowheads="1"/>
            </p:cNvSpPr>
            <p:nvPr/>
          </p:nvSpPr>
          <p:spPr bwMode="auto">
            <a:xfrm>
              <a:off x="503003" y="2903252"/>
              <a:ext cx="1648394" cy="39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85" tIns="44943" rIns="89885" bIns="44943">
              <a:spAutoFit/>
            </a:bodyPr>
            <a:lstStyle>
              <a:lvl1pPr defTabSz="898525">
                <a:defRPr sz="2200">
                  <a:solidFill>
                    <a:schemeClr val="hlink"/>
                  </a:solidFill>
                  <a:latin typeface="Arial" panose="020B0604020202020204" pitchFamily="34" charset="0"/>
                  <a:cs typeface="Arial" panose="020B0604020202020204" pitchFamily="34" charset="0"/>
                </a:defRPr>
              </a:lvl1pPr>
              <a:lvl2pPr marL="742950" indent="-285750" defTabSz="898525">
                <a:defRPr sz="2200">
                  <a:solidFill>
                    <a:schemeClr val="hlink"/>
                  </a:solidFill>
                  <a:latin typeface="Arial" panose="020B0604020202020204" pitchFamily="34" charset="0"/>
                  <a:cs typeface="Arial" panose="020B0604020202020204" pitchFamily="34" charset="0"/>
                </a:defRPr>
              </a:lvl2pPr>
              <a:lvl3pPr marL="1143000" indent="-228600" defTabSz="898525">
                <a:defRPr sz="2200">
                  <a:solidFill>
                    <a:schemeClr val="hlink"/>
                  </a:solidFill>
                  <a:latin typeface="Arial" panose="020B0604020202020204" pitchFamily="34" charset="0"/>
                  <a:cs typeface="Arial" panose="020B0604020202020204" pitchFamily="34" charset="0"/>
                </a:defRPr>
              </a:lvl3pPr>
              <a:lvl4pPr marL="1600200" indent="-228600" defTabSz="898525">
                <a:defRPr sz="2200">
                  <a:solidFill>
                    <a:schemeClr val="hlink"/>
                  </a:solidFill>
                  <a:latin typeface="Arial" panose="020B0604020202020204" pitchFamily="34" charset="0"/>
                  <a:cs typeface="Arial" panose="020B0604020202020204" pitchFamily="34" charset="0"/>
                </a:defRPr>
              </a:lvl4pPr>
              <a:lvl5pPr marL="2057400" indent="-228600" defTabSz="898525">
                <a:defRPr sz="2200">
                  <a:solidFill>
                    <a:schemeClr val="hlink"/>
                  </a:solidFill>
                  <a:latin typeface="Arial" panose="020B0604020202020204" pitchFamily="34" charset="0"/>
                  <a:cs typeface="Arial" panose="020B0604020202020204" pitchFamily="34" charset="0"/>
                </a:defRPr>
              </a:lvl5pPr>
              <a:lvl6pPr marL="25146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New Generation</a:t>
              </a:r>
            </a:p>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Mobile &amp; Web Apps</a:t>
              </a:r>
            </a:p>
          </p:txBody>
        </p:sp>
        <p:pic>
          <p:nvPicPr>
            <p:cNvPr id="53324" name="Picture 69" descr="MC90044132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479" y="1502016"/>
              <a:ext cx="411955" cy="42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25" name="Picture 17" descr="iPhone_Small_U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237126" y="2246857"/>
              <a:ext cx="342314" cy="65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326" name="Elbow Connector 18"/>
            <p:cNvCxnSpPr>
              <a:cxnSpLocks noChangeShapeType="1"/>
            </p:cNvCxnSpPr>
            <p:nvPr/>
          </p:nvCxnSpPr>
          <p:spPr bwMode="auto">
            <a:xfrm flipV="1">
              <a:off x="1599212" y="2255069"/>
              <a:ext cx="671338" cy="402847"/>
            </a:xfrm>
            <a:prstGeom prst="bentConnector3">
              <a:avLst>
                <a:gd name="adj1" fmla="val 53750"/>
              </a:avLst>
            </a:prstGeom>
            <a:noFill/>
            <a:ln w="254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53327" name="Elbow Connector 19"/>
            <p:cNvCxnSpPr>
              <a:cxnSpLocks noChangeShapeType="1"/>
            </p:cNvCxnSpPr>
            <p:nvPr/>
          </p:nvCxnSpPr>
          <p:spPr bwMode="auto">
            <a:xfrm>
              <a:off x="1418169" y="1860884"/>
              <a:ext cx="852381" cy="273293"/>
            </a:xfrm>
            <a:prstGeom prst="bentConnector3">
              <a:avLst>
                <a:gd name="adj1" fmla="val 53750"/>
              </a:avLst>
            </a:prstGeom>
            <a:noFill/>
            <a:ln w="254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pic>
          <p:nvPicPr>
            <p:cNvPr id="53328" name="Picture 7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3096" y="2081905"/>
              <a:ext cx="477508" cy="47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329" name="Elbow Connector 21"/>
            <p:cNvCxnSpPr>
              <a:cxnSpLocks noChangeShapeType="1"/>
            </p:cNvCxnSpPr>
            <p:nvPr/>
          </p:nvCxnSpPr>
          <p:spPr bwMode="auto">
            <a:xfrm>
              <a:off x="503004" y="2575052"/>
              <a:ext cx="734122" cy="190729"/>
            </a:xfrm>
            <a:prstGeom prst="bentConnector3">
              <a:avLst>
                <a:gd name="adj1" fmla="val 53750"/>
              </a:avLst>
            </a:prstGeom>
            <a:noFill/>
            <a:ln w="254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23" name="TextBox 35"/>
            <p:cNvSpPr txBox="1"/>
            <p:nvPr/>
          </p:nvSpPr>
          <p:spPr>
            <a:xfrm>
              <a:off x="79968" y="1860155"/>
              <a:ext cx="842970" cy="273032"/>
            </a:xfrm>
            <a:prstGeom prst="rect">
              <a:avLst/>
            </a:prstGeom>
            <a:noFill/>
          </p:spPr>
          <p:txBody>
            <a:bodyPr wrap="none"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Customers</a:t>
              </a:r>
            </a:p>
          </p:txBody>
        </p:sp>
        <p:sp>
          <p:nvSpPr>
            <p:cNvPr id="24" name="Rectangle 23"/>
            <p:cNvSpPr/>
            <p:nvPr/>
          </p:nvSpPr>
          <p:spPr>
            <a:xfrm>
              <a:off x="5871217" y="1474419"/>
              <a:ext cx="2879750" cy="198265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pic>
          <p:nvPicPr>
            <p:cNvPr id="25" name="Picture 24"/>
            <p:cNvPicPr>
              <a:picLocks noChangeAspect="1"/>
            </p:cNvPicPr>
            <p:nvPr/>
          </p:nvPicPr>
          <p:blipFill>
            <a:blip r:embed="rId2" cstate="email">
              <a:lum bright="-30000"/>
              <a:extLst>
                <a:ext uri="{28A0092B-C50C-407E-A947-70E740481C1C}">
                  <a14:useLocalDpi xmlns:a14="http://schemas.microsoft.com/office/drawing/2010/main"/>
                </a:ext>
              </a:extLst>
            </a:blip>
            <a:stretch>
              <a:fillRect/>
            </a:stretch>
          </p:blipFill>
          <p:spPr>
            <a:xfrm>
              <a:off x="6469254" y="1572338"/>
              <a:ext cx="2025041" cy="1489522"/>
            </a:xfrm>
            <a:prstGeom prst="rect">
              <a:avLst/>
            </a:prstGeom>
            <a:effectLst>
              <a:glow rad="101600">
                <a:srgbClr val="83D1F5">
                  <a:satMod val="175000"/>
                  <a:alpha val="40000"/>
                </a:srgbClr>
              </a:glow>
            </a:effectLst>
          </p:spPr>
        </p:pic>
        <p:sp>
          <p:nvSpPr>
            <p:cNvPr id="26" name="TextBox 35"/>
            <p:cNvSpPr txBox="1"/>
            <p:nvPr/>
          </p:nvSpPr>
          <p:spPr>
            <a:xfrm>
              <a:off x="5871217" y="1458545"/>
              <a:ext cx="995371" cy="425422"/>
            </a:xfrm>
            <a:prstGeom prst="rect">
              <a:avLst/>
            </a:prstGeom>
            <a:noFill/>
          </p:spPr>
          <p:txBody>
            <a:bodyPr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Enterprise Private Cloud</a:t>
              </a:r>
            </a:p>
          </p:txBody>
        </p:sp>
        <p:grpSp>
          <p:nvGrpSpPr>
            <p:cNvPr id="53334" name="Group 26"/>
            <p:cNvGrpSpPr>
              <a:grpSpLocks/>
            </p:cNvGrpSpPr>
            <p:nvPr/>
          </p:nvGrpSpPr>
          <p:grpSpPr bwMode="auto">
            <a:xfrm>
              <a:off x="7370848" y="2192701"/>
              <a:ext cx="959785" cy="726436"/>
              <a:chOff x="6877408" y="5389301"/>
              <a:chExt cx="1278351" cy="886813"/>
            </a:xfrm>
          </p:grpSpPr>
          <p:pic>
            <p:nvPicPr>
              <p:cNvPr id="53345" name="Picture 2" descr="Image result for ibm z system hardwa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V="1">
                <a:off x="7268391" y="5389301"/>
                <a:ext cx="475058" cy="6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46" name="TextBox 121"/>
              <p:cNvSpPr>
                <a:spLocks noChangeArrowheads="1"/>
              </p:cNvSpPr>
              <p:nvPr/>
            </p:nvSpPr>
            <p:spPr bwMode="auto">
              <a:xfrm>
                <a:off x="6877408" y="5949743"/>
                <a:ext cx="1278351" cy="32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897" tIns="40950" rIns="81897" bIns="40950">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PureSystems</a:t>
                </a:r>
              </a:p>
            </p:txBody>
          </p:sp>
        </p:grpSp>
        <p:grpSp>
          <p:nvGrpSpPr>
            <p:cNvPr id="53335" name="Group 29"/>
            <p:cNvGrpSpPr>
              <a:grpSpLocks/>
            </p:cNvGrpSpPr>
            <p:nvPr/>
          </p:nvGrpSpPr>
          <p:grpSpPr bwMode="auto">
            <a:xfrm>
              <a:off x="6899352" y="1914643"/>
              <a:ext cx="683297" cy="653525"/>
              <a:chOff x="7501976" y="4205636"/>
              <a:chExt cx="1162794" cy="975013"/>
            </a:xfrm>
          </p:grpSpPr>
          <p:sp>
            <p:nvSpPr>
              <p:cNvPr id="53343" name="TextBox 121"/>
              <p:cNvSpPr>
                <a:spLocks noChangeArrowheads="1"/>
              </p:cNvSpPr>
              <p:nvPr/>
            </p:nvSpPr>
            <p:spPr bwMode="auto">
              <a:xfrm>
                <a:off x="7501976" y="4781785"/>
                <a:ext cx="1162794" cy="3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897" tIns="40950" rIns="81897" bIns="40950">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ESB / IIB</a:t>
                </a:r>
              </a:p>
            </p:txBody>
          </p:sp>
          <p:pic>
            <p:nvPicPr>
              <p:cNvPr id="32" name="Picture 3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5400000">
                <a:off x="7735068" y="4279004"/>
                <a:ext cx="621794" cy="4750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53336" name="Picture 16" descr="IDG_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2110" y="2127309"/>
              <a:ext cx="874288" cy="16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37" name="Picture 16" descr="IDG_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2110" y="2414755"/>
              <a:ext cx="874288" cy="16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38" name="Picture 3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032110" y="2600865"/>
              <a:ext cx="943732" cy="36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p:cNvCxnSpPr/>
            <p:nvPr/>
          </p:nvCxnSpPr>
          <p:spPr>
            <a:xfrm>
              <a:off x="3191495" y="2120488"/>
              <a:ext cx="2840062" cy="126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191495" y="2280815"/>
              <a:ext cx="2840062" cy="21429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3" name="TextBox 35"/>
            <p:cNvSpPr txBox="1"/>
            <p:nvPr/>
          </p:nvSpPr>
          <p:spPr>
            <a:xfrm>
              <a:off x="3694737" y="2379234"/>
              <a:ext cx="1414474" cy="349227"/>
            </a:xfrm>
            <a:prstGeom prst="rect">
              <a:avLst/>
            </a:prstGeom>
            <a:noFill/>
          </p:spPr>
          <p:txBody>
            <a:bodyPr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Secured Bi-Directional</a:t>
              </a:r>
            </a:p>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 TLS Tunnel</a:t>
              </a:r>
            </a:p>
          </p:txBody>
        </p:sp>
        <p:sp>
          <p:nvSpPr>
            <p:cNvPr id="44" name="TextBox 35"/>
            <p:cNvSpPr txBox="1"/>
            <p:nvPr/>
          </p:nvSpPr>
          <p:spPr>
            <a:xfrm>
              <a:off x="4113840" y="1899841"/>
              <a:ext cx="995370" cy="225410"/>
            </a:xfrm>
            <a:prstGeom prst="rect">
              <a:avLst/>
            </a:prstGeom>
            <a:noFill/>
          </p:spPr>
          <p:txBody>
            <a:bodyPr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Text / Binary</a:t>
              </a:r>
            </a:p>
          </p:txBody>
        </p:sp>
      </p:grpSp>
      <p:sp>
        <p:nvSpPr>
          <p:cNvPr id="53255" name="Rectangle 113"/>
          <p:cNvSpPr>
            <a:spLocks noChangeArrowheads="1"/>
          </p:cNvSpPr>
          <p:nvPr/>
        </p:nvSpPr>
        <p:spPr bwMode="auto">
          <a:xfrm>
            <a:off x="2214563" y="1768476"/>
            <a:ext cx="18716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85" tIns="44943" rIns="89885" bIns="44943">
            <a:spAutoFit/>
          </a:bodyPr>
          <a:lstStyle>
            <a:lvl1pPr defTabSz="898525">
              <a:defRPr sz="2200">
                <a:solidFill>
                  <a:schemeClr val="hlink"/>
                </a:solidFill>
                <a:latin typeface="Arial" panose="020B0604020202020204" pitchFamily="34" charset="0"/>
                <a:cs typeface="Arial" panose="020B0604020202020204" pitchFamily="34" charset="0"/>
              </a:defRPr>
            </a:lvl1pPr>
            <a:lvl2pPr marL="742950" indent="-285750" defTabSz="898525">
              <a:defRPr sz="2200">
                <a:solidFill>
                  <a:schemeClr val="hlink"/>
                </a:solidFill>
                <a:latin typeface="Arial" panose="020B0604020202020204" pitchFamily="34" charset="0"/>
                <a:cs typeface="Arial" panose="020B0604020202020204" pitchFamily="34" charset="0"/>
              </a:defRPr>
            </a:lvl2pPr>
            <a:lvl3pPr marL="1143000" indent="-228600" defTabSz="898525">
              <a:defRPr sz="2200">
                <a:solidFill>
                  <a:schemeClr val="hlink"/>
                </a:solidFill>
                <a:latin typeface="Arial" panose="020B0604020202020204" pitchFamily="34" charset="0"/>
                <a:cs typeface="Arial" panose="020B0604020202020204" pitchFamily="34" charset="0"/>
              </a:defRPr>
            </a:lvl3pPr>
            <a:lvl4pPr marL="1600200" indent="-228600" defTabSz="898525">
              <a:defRPr sz="2200">
                <a:solidFill>
                  <a:schemeClr val="hlink"/>
                </a:solidFill>
                <a:latin typeface="Arial" panose="020B0604020202020204" pitchFamily="34" charset="0"/>
                <a:cs typeface="Arial" panose="020B0604020202020204" pitchFamily="34" charset="0"/>
              </a:defRPr>
            </a:lvl4pPr>
            <a:lvl5pPr marL="2057400" indent="-228600" defTabSz="898525">
              <a:defRPr sz="2200">
                <a:solidFill>
                  <a:schemeClr val="hlink"/>
                </a:solidFill>
                <a:latin typeface="Arial" panose="020B0604020202020204" pitchFamily="34" charset="0"/>
                <a:cs typeface="Arial" panose="020B0604020202020204" pitchFamily="34" charset="0"/>
              </a:defRPr>
            </a:lvl5pPr>
            <a:lvl6pPr marL="25146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en-US" sz="1000" b="1" i="1" u="none" strike="noStrike" kern="1200" cap="none" spc="0" normalizeH="0" baseline="0" noProof="0">
                <a:ln>
                  <a:noFill/>
                </a:ln>
                <a:solidFill>
                  <a:srgbClr val="008ABF"/>
                </a:solidFill>
                <a:effectLst/>
                <a:uLnTx/>
                <a:uFillTx/>
                <a:latin typeface="Arial" panose="020B0604020202020204" pitchFamily="34" charset="0"/>
                <a:ea typeface="MS PGothic" panose="020B0600070205080204" pitchFamily="34" charset="-128"/>
                <a:cs typeface="Arial" panose="020B0604020202020204" pitchFamily="34" charset="0"/>
              </a:rPr>
              <a:t>Systems of Engagement </a:t>
            </a:r>
          </a:p>
        </p:txBody>
      </p:sp>
      <p:sp>
        <p:nvSpPr>
          <p:cNvPr id="53256" name="Rectangle 113"/>
          <p:cNvSpPr>
            <a:spLocks noChangeArrowheads="1"/>
          </p:cNvSpPr>
          <p:nvPr/>
        </p:nvSpPr>
        <p:spPr bwMode="auto">
          <a:xfrm>
            <a:off x="6834188" y="1781176"/>
            <a:ext cx="18716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85" tIns="44943" rIns="89885" bIns="44943">
            <a:spAutoFit/>
          </a:bodyPr>
          <a:lstStyle>
            <a:lvl1pPr defTabSz="898525">
              <a:defRPr sz="2200">
                <a:solidFill>
                  <a:schemeClr val="hlink"/>
                </a:solidFill>
                <a:latin typeface="Arial" panose="020B0604020202020204" pitchFamily="34" charset="0"/>
                <a:cs typeface="Arial" panose="020B0604020202020204" pitchFamily="34" charset="0"/>
              </a:defRPr>
            </a:lvl1pPr>
            <a:lvl2pPr marL="742950" indent="-285750" defTabSz="898525">
              <a:defRPr sz="2200">
                <a:solidFill>
                  <a:schemeClr val="hlink"/>
                </a:solidFill>
                <a:latin typeface="Arial" panose="020B0604020202020204" pitchFamily="34" charset="0"/>
                <a:cs typeface="Arial" panose="020B0604020202020204" pitchFamily="34" charset="0"/>
              </a:defRPr>
            </a:lvl2pPr>
            <a:lvl3pPr marL="1143000" indent="-228600" defTabSz="898525">
              <a:defRPr sz="2200">
                <a:solidFill>
                  <a:schemeClr val="hlink"/>
                </a:solidFill>
                <a:latin typeface="Arial" panose="020B0604020202020204" pitchFamily="34" charset="0"/>
                <a:cs typeface="Arial" panose="020B0604020202020204" pitchFamily="34" charset="0"/>
              </a:defRPr>
            </a:lvl3pPr>
            <a:lvl4pPr marL="1600200" indent="-228600" defTabSz="898525">
              <a:defRPr sz="2200">
                <a:solidFill>
                  <a:schemeClr val="hlink"/>
                </a:solidFill>
                <a:latin typeface="Arial" panose="020B0604020202020204" pitchFamily="34" charset="0"/>
                <a:cs typeface="Arial" panose="020B0604020202020204" pitchFamily="34" charset="0"/>
              </a:defRPr>
            </a:lvl4pPr>
            <a:lvl5pPr marL="2057400" indent="-228600" defTabSz="898525">
              <a:defRPr sz="2200">
                <a:solidFill>
                  <a:schemeClr val="hlink"/>
                </a:solidFill>
                <a:latin typeface="Arial" panose="020B0604020202020204" pitchFamily="34" charset="0"/>
                <a:cs typeface="Arial" panose="020B0604020202020204" pitchFamily="34" charset="0"/>
              </a:defRPr>
            </a:lvl5pPr>
            <a:lvl6pPr marL="25146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89852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en-US" sz="1000" b="1" i="1" u="none" strike="noStrike" kern="1200" cap="none" spc="0" normalizeH="0" baseline="0" noProof="0">
                <a:ln>
                  <a:noFill/>
                </a:ln>
                <a:solidFill>
                  <a:srgbClr val="008ABF"/>
                </a:solidFill>
                <a:effectLst/>
                <a:uLnTx/>
                <a:uFillTx/>
                <a:latin typeface="Arial" panose="020B0604020202020204" pitchFamily="34" charset="0"/>
                <a:ea typeface="MS PGothic" panose="020B0600070205080204" pitchFamily="34" charset="-128"/>
                <a:cs typeface="Arial" panose="020B0604020202020204" pitchFamily="34" charset="0"/>
              </a:rPr>
              <a:t>Systems of Record </a:t>
            </a:r>
          </a:p>
        </p:txBody>
      </p:sp>
      <p:sp>
        <p:nvSpPr>
          <p:cNvPr id="51" name="Line Callout 1 (Accent Bar) 50"/>
          <p:cNvSpPr/>
          <p:nvPr/>
        </p:nvSpPr>
        <p:spPr>
          <a:xfrm rot="10800000">
            <a:off x="4367213" y="3478214"/>
            <a:ext cx="1154112" cy="479425"/>
          </a:xfrm>
          <a:prstGeom prst="accentCallout1">
            <a:avLst>
              <a:gd name="adj1" fmla="val 18750"/>
              <a:gd name="adj2" fmla="val -8333"/>
              <a:gd name="adj3" fmla="val 167769"/>
              <a:gd name="adj4" fmla="val -77875"/>
            </a:avLst>
          </a:prstGeom>
          <a:no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sp>
        <p:nvSpPr>
          <p:cNvPr id="53258" name="TextBox 52"/>
          <p:cNvSpPr txBox="1">
            <a:spLocks noChangeArrowheads="1"/>
          </p:cNvSpPr>
          <p:nvPr/>
        </p:nvSpPr>
        <p:spPr bwMode="auto">
          <a:xfrm>
            <a:off x="3995739" y="3248025"/>
            <a:ext cx="17430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Hybrid Cloud Policy Enforcement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Connectivity &amp; Scale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Data Filtering &amp; Transformation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Traffic Management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UX Optimization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7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sp>
        <p:nvSpPr>
          <p:cNvPr id="54" name="Rounded Rectangle 53"/>
          <p:cNvSpPr/>
          <p:nvPr/>
        </p:nvSpPr>
        <p:spPr>
          <a:xfrm>
            <a:off x="7146925" y="1414463"/>
            <a:ext cx="2089150" cy="277812"/>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맑은 고딕"/>
                <a:ea typeface="+mn-ea"/>
                <a:cs typeface="+mn-cs"/>
              </a:rPr>
              <a:t>2 Speed IT Enablement</a:t>
            </a:r>
          </a:p>
        </p:txBody>
      </p:sp>
      <p:sp>
        <p:nvSpPr>
          <p:cNvPr id="55" name="Rounded Rectangle 54"/>
          <p:cNvSpPr/>
          <p:nvPr/>
        </p:nvSpPr>
        <p:spPr>
          <a:xfrm>
            <a:off x="7146925" y="4281488"/>
            <a:ext cx="2089150" cy="277812"/>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err="1">
                <a:ln>
                  <a:noFill/>
                </a:ln>
                <a:solidFill>
                  <a:srgbClr val="000000"/>
                </a:solidFill>
                <a:effectLst/>
                <a:uLnTx/>
                <a:uFillTx/>
                <a:latin typeface="맑은 고딕"/>
                <a:ea typeface="+mn-ea"/>
                <a:cs typeface="+mn-cs"/>
              </a:rPr>
              <a:t>CloudBursting</a:t>
            </a:r>
            <a:endParaRPr kumimoji="0" lang="en-US" sz="1200" b="1" i="1" u="none" strike="noStrike" kern="1200" cap="none" spc="0" normalizeH="0" baseline="0" noProof="0" dirty="0">
              <a:ln>
                <a:noFill/>
              </a:ln>
              <a:solidFill>
                <a:srgbClr val="000000"/>
              </a:solidFill>
              <a:effectLst/>
              <a:uLnTx/>
              <a:uFillTx/>
              <a:latin typeface="맑은 고딕"/>
              <a:ea typeface="+mn-ea"/>
              <a:cs typeface="+mn-cs"/>
            </a:endParaRPr>
          </a:p>
        </p:txBody>
      </p:sp>
      <p:pic>
        <p:nvPicPr>
          <p:cNvPr id="57" name="Picture 56"/>
          <p:cNvPicPr>
            <a:picLocks noChangeAspect="1"/>
          </p:cNvPicPr>
          <p:nvPr/>
        </p:nvPicPr>
        <p:blipFill>
          <a:blip r:embed="rId2" cstate="email">
            <a:lum bright="-30000"/>
            <a:extLst>
              <a:ext uri="{28A0092B-C50C-407E-A947-70E740481C1C}">
                <a14:useLocalDpi xmlns:a14="http://schemas.microsoft.com/office/drawing/2010/main"/>
              </a:ext>
            </a:extLst>
          </a:blip>
          <a:stretch>
            <a:fillRect/>
          </a:stretch>
        </p:blipFill>
        <p:spPr>
          <a:xfrm>
            <a:off x="2120458" y="5289045"/>
            <a:ext cx="1802007" cy="1325469"/>
          </a:xfrm>
          <a:prstGeom prst="rect">
            <a:avLst/>
          </a:prstGeom>
          <a:ln>
            <a:noFill/>
          </a:ln>
          <a:effectLst>
            <a:glow rad="101600">
              <a:srgbClr val="83D1F5">
                <a:satMod val="175000"/>
                <a:alpha val="40000"/>
              </a:srgbClr>
            </a:glow>
          </a:effectLst>
        </p:spPr>
      </p:pic>
      <p:sp>
        <p:nvSpPr>
          <p:cNvPr id="63" name="Flowchart: Magnetic Disk 62"/>
          <p:cNvSpPr/>
          <p:nvPr/>
        </p:nvSpPr>
        <p:spPr>
          <a:xfrm>
            <a:off x="2660651" y="6183313"/>
            <a:ext cx="322263" cy="246062"/>
          </a:xfrm>
          <a:prstGeom prst="flowChartMagneticDisk">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pic>
        <p:nvPicPr>
          <p:cNvPr id="53263" name="Picture 66" descr="iPhone_Small_U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688138" y="4764088"/>
            <a:ext cx="18891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4" name="Picture 7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740400" y="4749801"/>
            <a:ext cx="47783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5"/>
          <p:cNvSpPr txBox="1"/>
          <p:nvPr/>
        </p:nvSpPr>
        <p:spPr>
          <a:xfrm>
            <a:off x="5568950" y="5224463"/>
            <a:ext cx="844550" cy="271462"/>
          </a:xfrm>
          <a:prstGeom prst="rect">
            <a:avLst/>
          </a:prstGeom>
          <a:noFill/>
        </p:spPr>
        <p:txBody>
          <a:bodyPr wrap="none"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Customers</a:t>
            </a:r>
          </a:p>
        </p:txBody>
      </p:sp>
      <p:sp>
        <p:nvSpPr>
          <p:cNvPr id="73" name="Rectangle 72"/>
          <p:cNvSpPr/>
          <p:nvPr/>
        </p:nvSpPr>
        <p:spPr>
          <a:xfrm>
            <a:off x="6434139" y="5676900"/>
            <a:ext cx="2801937" cy="11303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sp>
        <p:nvSpPr>
          <p:cNvPr id="75" name="TextBox 35"/>
          <p:cNvSpPr txBox="1"/>
          <p:nvPr/>
        </p:nvSpPr>
        <p:spPr>
          <a:xfrm>
            <a:off x="8339138" y="5686426"/>
            <a:ext cx="995362" cy="263525"/>
          </a:xfrm>
          <a:prstGeom prst="rect">
            <a:avLst/>
          </a:prstGeom>
          <a:noFill/>
        </p:spPr>
        <p:txBody>
          <a:bodyPr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Enterprise</a:t>
            </a:r>
          </a:p>
        </p:txBody>
      </p:sp>
      <p:grpSp>
        <p:nvGrpSpPr>
          <p:cNvPr id="53268" name="Group 76"/>
          <p:cNvGrpSpPr>
            <a:grpSpLocks/>
          </p:cNvGrpSpPr>
          <p:nvPr/>
        </p:nvGrpSpPr>
        <p:grpSpPr bwMode="auto">
          <a:xfrm>
            <a:off x="7543509" y="6191252"/>
            <a:ext cx="687973" cy="630046"/>
            <a:chOff x="7497158" y="4205636"/>
            <a:chExt cx="1172425" cy="939953"/>
          </a:xfrm>
        </p:grpSpPr>
        <p:sp>
          <p:nvSpPr>
            <p:cNvPr id="85" name="TextBox 121"/>
            <p:cNvSpPr>
              <a:spLocks noChangeArrowheads="1"/>
            </p:cNvSpPr>
            <p:nvPr/>
          </p:nvSpPr>
          <p:spPr bwMode="auto">
            <a:xfrm>
              <a:off x="7497158" y="4781148"/>
              <a:ext cx="1172425" cy="364441"/>
            </a:xfrm>
            <a:prstGeom prst="rect">
              <a:avLst/>
            </a:prstGeom>
            <a:noFill/>
            <a:ln>
              <a:noFill/>
            </a:ln>
            <a:extLst>
              <a:ext uri="{909E8E84-426E-40dd-AFC4-6F175D3DCCD1}"/>
              <a:ext uri="{91240B29-F687-4f45-9708-019B960494DF}"/>
            </a:extLst>
          </p:spPr>
          <p:txBody>
            <a:bodyPr wrap="none" lIns="81897" tIns="40950" rIns="81897" bIns="409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ESB / IIB</a:t>
              </a:r>
            </a:p>
          </p:txBody>
        </p:sp>
        <p:pic>
          <p:nvPicPr>
            <p:cNvPr id="86" name="Picture 8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5400000">
              <a:off x="7735068" y="4279004"/>
              <a:ext cx="621794" cy="4750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53269" name="Picture 16" descr="IDG_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5388" y="5978525"/>
            <a:ext cx="874712"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0" name="Picture 16" descr="IDG_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9601" y="5870575"/>
            <a:ext cx="874713"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1" name="Picture 79"/>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154239" y="5984876"/>
            <a:ext cx="6445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 name="Straight Arrow Connector 80"/>
          <p:cNvCxnSpPr/>
          <p:nvPr/>
        </p:nvCxnSpPr>
        <p:spPr>
          <a:xfrm flipV="1">
            <a:off x="3602038" y="5097463"/>
            <a:ext cx="1009650" cy="558800"/>
          </a:xfrm>
          <a:prstGeom prst="straightConnector1">
            <a:avLst/>
          </a:prstGeom>
          <a:ln>
            <a:solidFill>
              <a:schemeClr val="tx1"/>
            </a:solidFill>
            <a:prstDash val="sysDot"/>
            <a:headEnd type="arrow"/>
            <a:tailEnd type="arrow"/>
          </a:ln>
        </p:spPr>
        <p:style>
          <a:lnRef idx="2">
            <a:schemeClr val="accent1"/>
          </a:lnRef>
          <a:fillRef idx="0">
            <a:schemeClr val="accent1"/>
          </a:fillRef>
          <a:effectRef idx="1">
            <a:schemeClr val="accent1"/>
          </a:effectRef>
          <a:fontRef idx="minor">
            <a:schemeClr val="tx1"/>
          </a:fontRef>
        </p:style>
      </p:cxnSp>
      <p:pic>
        <p:nvPicPr>
          <p:cNvPr id="53273" name="Picture 8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9425" y="6089650"/>
            <a:ext cx="2428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4" name="Picture 8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62314" y="6191250"/>
            <a:ext cx="24447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lowchart: Magnetic Disk 90"/>
          <p:cNvSpPr/>
          <p:nvPr/>
        </p:nvSpPr>
        <p:spPr>
          <a:xfrm>
            <a:off x="2746376" y="6276976"/>
            <a:ext cx="322263" cy="246063"/>
          </a:xfrm>
          <a:prstGeom prst="flowChartMagneticDisk">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pic>
        <p:nvPicPr>
          <p:cNvPr id="53276" name="Picture 9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746375" y="1984375"/>
            <a:ext cx="730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7" name="Picture 16" descr="IDG_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0650" y="5834064"/>
            <a:ext cx="6731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8" name="Picture 16" descr="IDG_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5638" y="5922964"/>
            <a:ext cx="6731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9" name="Picture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66963" y="5373688"/>
            <a:ext cx="1225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3280" name="Group 95"/>
          <p:cNvGrpSpPr>
            <a:grpSpLocks/>
          </p:cNvGrpSpPr>
          <p:nvPr/>
        </p:nvGrpSpPr>
        <p:grpSpPr bwMode="auto">
          <a:xfrm>
            <a:off x="8239573" y="6100764"/>
            <a:ext cx="1027809" cy="751568"/>
            <a:chOff x="7438405" y="3134151"/>
            <a:chExt cx="1364093" cy="1103032"/>
          </a:xfrm>
        </p:grpSpPr>
        <p:pic>
          <p:nvPicPr>
            <p:cNvPr id="53312" name="Picture 9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39636" y="3134151"/>
              <a:ext cx="487466" cy="63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121"/>
            <p:cNvSpPr>
              <a:spLocks noChangeArrowheads="1"/>
            </p:cNvSpPr>
            <p:nvPr/>
          </p:nvSpPr>
          <p:spPr bwMode="auto">
            <a:xfrm>
              <a:off x="7438405" y="3697982"/>
              <a:ext cx="1364093" cy="539201"/>
            </a:xfrm>
            <a:prstGeom prst="rect">
              <a:avLst/>
            </a:prstGeom>
            <a:noFill/>
            <a:ln>
              <a:noFill/>
            </a:ln>
            <a:extLst>
              <a:ext uri="{909E8E84-426E-40dd-AFC4-6F175D3DCCD1}"/>
              <a:ext uri="{91240B29-F687-4f45-9708-019B960494DF}"/>
            </a:extLst>
          </p:spPr>
          <p:txBody>
            <a:bodyPr wrap="none" lIns="81897" tIns="40950" rIns="81897" bIns="409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Application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(WAS or 3</a:t>
              </a:r>
              <a:r>
                <a:rPr kumimoji="0" lang="en-US" sz="800" b="0" i="0" u="none" strike="noStrike" kern="1200" cap="none" spc="0" normalizeH="0" baseline="30000" noProof="0" dirty="0">
                  <a:ln>
                    <a:noFill/>
                  </a:ln>
                  <a:solidFill>
                    <a:srgbClr val="000000"/>
                  </a:solidFill>
                  <a:effectLst/>
                  <a:uLnTx/>
                  <a:uFillTx/>
                  <a:latin typeface="맑은 고딕"/>
                  <a:ea typeface="+mn-ea"/>
                  <a:cs typeface="+mn-cs"/>
                  <a:sym typeface="Calibri" panose="020F0502020204030204" pitchFamily="34" charset="0"/>
                </a:rPr>
                <a:t>rd</a:t>
              </a:r>
              <a:r>
                <a:rPr kumimoji="0" lang="en-US" sz="80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 party</a:t>
              </a:r>
              <a:r>
                <a:rPr kumimoji="0" lang="en-US" sz="1050" b="0" i="0" u="none" strike="noStrike" kern="1200" cap="none" spc="0" normalizeH="0" baseline="0" noProof="0" dirty="0">
                  <a:ln>
                    <a:noFill/>
                  </a:ln>
                  <a:solidFill>
                    <a:srgbClr val="000000"/>
                  </a:solidFill>
                  <a:effectLst/>
                  <a:uLnTx/>
                  <a:uFillTx/>
                  <a:latin typeface="맑은 고딕"/>
                  <a:ea typeface="+mn-ea"/>
                  <a:cs typeface="+mn-cs"/>
                  <a:sym typeface="Calibri" panose="020F0502020204030204" pitchFamily="34" charset="0"/>
                </a:rPr>
                <a:t>)</a:t>
              </a:r>
            </a:p>
          </p:txBody>
        </p:sp>
      </p:grpSp>
      <p:sp>
        <p:nvSpPr>
          <p:cNvPr id="99" name="Flowchart: Magnetic Disk 98"/>
          <p:cNvSpPr/>
          <p:nvPr/>
        </p:nvSpPr>
        <p:spPr>
          <a:xfrm>
            <a:off x="6735763" y="6329364"/>
            <a:ext cx="565150" cy="339725"/>
          </a:xfrm>
          <a:prstGeom prst="flowChartMagneticDisk">
            <a:avLst/>
          </a:prstGeom>
          <a:solidFill>
            <a:srgbClr val="92D050"/>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sp>
        <p:nvSpPr>
          <p:cNvPr id="100" name="Flowchart: Magnetic Disk 99"/>
          <p:cNvSpPr/>
          <p:nvPr/>
        </p:nvSpPr>
        <p:spPr>
          <a:xfrm>
            <a:off x="6821489" y="6421439"/>
            <a:ext cx="566737" cy="339725"/>
          </a:xfrm>
          <a:prstGeom prst="flowChartMagneticDisk">
            <a:avLst/>
          </a:prstGeom>
          <a:solidFill>
            <a:srgbClr val="92D050"/>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맑은 고딕"/>
                <a:ea typeface="+mn-ea"/>
                <a:cs typeface="+mn-cs"/>
              </a:rPr>
              <a:t>DB2</a:t>
            </a:r>
          </a:p>
        </p:txBody>
      </p:sp>
      <p:pic>
        <p:nvPicPr>
          <p:cNvPr id="53283" name="Picture 10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996114" y="6067426"/>
            <a:ext cx="6445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4" name="Picture 101" descr="iPhone_Small_U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840538" y="4916488"/>
            <a:ext cx="18891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5" name="Picture 69" descr="MC90044132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1688" y="4732338"/>
            <a:ext cx="4111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6" name="Picture 69" descr="MC90044132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7213" y="4732338"/>
            <a:ext cx="4127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7" name="Picture 104" descr="iPhone_Small_U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849813" y="4929188"/>
            <a:ext cx="18891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9" name="Straight Arrow Connector 108"/>
          <p:cNvCxnSpPr/>
          <p:nvPr/>
        </p:nvCxnSpPr>
        <p:spPr>
          <a:xfrm>
            <a:off x="6980239" y="5327650"/>
            <a:ext cx="511175" cy="49053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5062539" y="5073650"/>
            <a:ext cx="611187"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6211888" y="5073650"/>
            <a:ext cx="47625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3291" name="TextBox 117"/>
          <p:cNvSpPr txBox="1">
            <a:spLocks noChangeArrowheads="1"/>
          </p:cNvSpPr>
          <p:nvPr/>
        </p:nvSpPr>
        <p:spPr bwMode="auto">
          <a:xfrm>
            <a:off x="4702176" y="6127751"/>
            <a:ext cx="14509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Edge Security &amp; Integration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OAuth Security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Traffic Management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Intelligent Load Distribution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7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sp>
        <p:nvSpPr>
          <p:cNvPr id="119" name="Line Callout 1 (Accent Bar) 118"/>
          <p:cNvSpPr/>
          <p:nvPr/>
        </p:nvSpPr>
        <p:spPr>
          <a:xfrm rot="10800000">
            <a:off x="4837113" y="6148389"/>
            <a:ext cx="1154112" cy="479425"/>
          </a:xfrm>
          <a:prstGeom prst="accentCallout1">
            <a:avLst>
              <a:gd name="adj1" fmla="val 18750"/>
              <a:gd name="adj2" fmla="val -8333"/>
              <a:gd name="adj3" fmla="val 167769"/>
              <a:gd name="adj4" fmla="val -77875"/>
            </a:avLst>
          </a:prstGeom>
          <a:no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sp>
        <p:nvSpPr>
          <p:cNvPr id="53293" name="TextBox 119"/>
          <p:cNvSpPr txBox="1">
            <a:spLocks noChangeArrowheads="1"/>
          </p:cNvSpPr>
          <p:nvPr/>
        </p:nvSpPr>
        <p:spPr bwMode="auto">
          <a:xfrm>
            <a:off x="866776" y="6237289"/>
            <a:ext cx="14509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7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sp>
        <p:nvSpPr>
          <p:cNvPr id="121" name="Line Callout 1 (Accent Bar) 120"/>
          <p:cNvSpPr/>
          <p:nvPr/>
        </p:nvSpPr>
        <p:spPr>
          <a:xfrm rot="10800000">
            <a:off x="3016251" y="6167439"/>
            <a:ext cx="1154113" cy="479425"/>
          </a:xfrm>
          <a:prstGeom prst="accentCallout1">
            <a:avLst>
              <a:gd name="adj1" fmla="val 85502"/>
              <a:gd name="adj2" fmla="val -43353"/>
              <a:gd name="adj3" fmla="val 124857"/>
              <a:gd name="adj4" fmla="val 30489"/>
            </a:avLst>
          </a:prstGeom>
          <a:no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sp>
        <p:nvSpPr>
          <p:cNvPr id="122" name="TextBox 35"/>
          <p:cNvSpPr txBox="1"/>
          <p:nvPr/>
        </p:nvSpPr>
        <p:spPr>
          <a:xfrm>
            <a:off x="3262313" y="4973638"/>
            <a:ext cx="995362" cy="349250"/>
          </a:xfrm>
          <a:prstGeom prst="rect">
            <a:avLst/>
          </a:prstGeom>
          <a:noFill/>
        </p:spPr>
        <p:txBody>
          <a:bodyPr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Dynamic Traffic Distribution</a:t>
            </a:r>
          </a:p>
        </p:txBody>
      </p:sp>
      <p:sp>
        <p:nvSpPr>
          <p:cNvPr id="125" name="Flowchart: Magnetic Disk 124"/>
          <p:cNvSpPr/>
          <p:nvPr/>
        </p:nvSpPr>
        <p:spPr>
          <a:xfrm>
            <a:off x="1100138" y="6069014"/>
            <a:ext cx="303212" cy="211137"/>
          </a:xfrm>
          <a:prstGeom prst="flowChartMagneticDisk">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pic>
        <p:nvPicPr>
          <p:cNvPr id="53297" name="Picture 125"/>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593726" y="5849939"/>
            <a:ext cx="6064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8" name="Picture 1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58913" y="5957889"/>
            <a:ext cx="2286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9" name="Picture 1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03388" y="6061075"/>
            <a:ext cx="228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lowchart: Magnetic Disk 128"/>
          <p:cNvSpPr/>
          <p:nvPr/>
        </p:nvSpPr>
        <p:spPr>
          <a:xfrm>
            <a:off x="1187451" y="6161089"/>
            <a:ext cx="303213" cy="211137"/>
          </a:xfrm>
          <a:prstGeom prst="flowChartMagneticDisk">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FFFFFF"/>
              </a:solidFill>
              <a:effectLst/>
              <a:uLnTx/>
              <a:uFillTx/>
              <a:latin typeface="맑은 고딕"/>
              <a:ea typeface="MS PGothic" panose="020B0600070205080204" pitchFamily="34" charset="-128"/>
              <a:cs typeface="+mn-cs"/>
            </a:endParaRPr>
          </a:p>
        </p:txBody>
      </p:sp>
      <p:pic>
        <p:nvPicPr>
          <p:cNvPr id="53301" name="Picture 16" descr="IDG_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9826" y="5768975"/>
            <a:ext cx="633413"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02" name="Picture 16" descr="IDG_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50988" y="5849939"/>
            <a:ext cx="633412" cy="11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03" name="Picture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0600" y="5327651"/>
            <a:ext cx="7826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53304" name="Elbow Connector 133"/>
          <p:cNvCxnSpPr>
            <a:cxnSpLocks noChangeShapeType="1"/>
          </p:cNvCxnSpPr>
          <p:nvPr/>
        </p:nvCxnSpPr>
        <p:spPr bwMode="auto">
          <a:xfrm flipV="1">
            <a:off x="1817689" y="4908551"/>
            <a:ext cx="2751137" cy="665163"/>
          </a:xfrm>
          <a:prstGeom prst="bentConnector3">
            <a:avLst>
              <a:gd name="adj1" fmla="val 11958"/>
            </a:avLst>
          </a:prstGeom>
          <a:noFill/>
          <a:ln w="25400">
            <a:solidFill>
              <a:schemeClr val="tx1"/>
            </a:solidFill>
            <a:prstDash val="sysDot"/>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36" name="Straight Arrow Connector 135"/>
          <p:cNvCxnSpPr>
            <a:stCxn id="57" idx="3"/>
          </p:cNvCxnSpPr>
          <p:nvPr/>
        </p:nvCxnSpPr>
        <p:spPr>
          <a:xfrm flipV="1">
            <a:off x="3922714" y="5949950"/>
            <a:ext cx="3011487" cy="1588"/>
          </a:xfrm>
          <a:prstGeom prst="straightConnector1">
            <a:avLst/>
          </a:prstGeom>
          <a:ln>
            <a:solidFill>
              <a:schemeClr val="tx1"/>
            </a:solidFill>
            <a:prstDash val="sysDot"/>
            <a:headEnd type="arrow"/>
            <a:tailEnd type="arrow"/>
          </a:ln>
        </p:spPr>
        <p:style>
          <a:lnRef idx="2">
            <a:schemeClr val="accent1"/>
          </a:lnRef>
          <a:fillRef idx="0">
            <a:schemeClr val="accent1"/>
          </a:fillRef>
          <a:effectRef idx="1">
            <a:schemeClr val="accent1"/>
          </a:effectRef>
          <a:fontRef idx="minor">
            <a:schemeClr val="tx1"/>
          </a:fontRef>
        </p:style>
      </p:cxnSp>
      <p:sp>
        <p:nvSpPr>
          <p:cNvPr id="140" name="TextBox 35"/>
          <p:cNvSpPr txBox="1"/>
          <p:nvPr/>
        </p:nvSpPr>
        <p:spPr>
          <a:xfrm>
            <a:off x="4738688" y="5643563"/>
            <a:ext cx="1276350" cy="349250"/>
          </a:xfrm>
          <a:prstGeom prst="rect">
            <a:avLst/>
          </a:prstGeom>
          <a:noFill/>
        </p:spPr>
        <p:txBody>
          <a:bodyPr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SLA &amp; Management Traffic</a:t>
            </a:r>
          </a:p>
        </p:txBody>
      </p:sp>
      <p:pic>
        <p:nvPicPr>
          <p:cNvPr id="53307" name="Picture 7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91114" y="1795463"/>
            <a:ext cx="47783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308" name="Elbow Connector 141"/>
          <p:cNvCxnSpPr>
            <a:cxnSpLocks noChangeShapeType="1"/>
          </p:cNvCxnSpPr>
          <p:nvPr/>
        </p:nvCxnSpPr>
        <p:spPr bwMode="auto">
          <a:xfrm>
            <a:off x="5724526" y="2309814"/>
            <a:ext cx="709613" cy="384175"/>
          </a:xfrm>
          <a:prstGeom prst="bentConnector3">
            <a:avLst>
              <a:gd name="adj1" fmla="val 53750"/>
            </a:avLst>
          </a:prstGeom>
          <a:noFill/>
          <a:ln w="254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43" name="TextBox 35"/>
          <p:cNvSpPr txBox="1"/>
          <p:nvPr/>
        </p:nvSpPr>
        <p:spPr>
          <a:xfrm>
            <a:off x="4257676" y="1795463"/>
            <a:ext cx="842963" cy="273050"/>
          </a:xfrm>
          <a:prstGeom prst="rect">
            <a:avLst/>
          </a:prstGeom>
          <a:noFill/>
        </p:spPr>
        <p:txBody>
          <a:bodyPr wrap="none"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ndara" pitchFamily="34" charset="0"/>
                <a:ea typeface="+mn-ea"/>
                <a:cs typeface="Arial" pitchFamily="34" charset="0"/>
              </a:rPr>
              <a:t>Customers</a:t>
            </a:r>
          </a:p>
        </p:txBody>
      </p:sp>
      <p:sp>
        <p:nvSpPr>
          <p:cNvPr id="97"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53311" name="Title 1"/>
          <p:cNvSpPr txBox="1">
            <a:spLocks/>
          </p:cNvSpPr>
          <p:nvPr/>
        </p:nvSpPr>
        <p:spPr bwMode="auto">
          <a:xfrm>
            <a:off x="620714" y="596901"/>
            <a:ext cx="827563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ko-KR" altLang="en-US" sz="2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논리적 아키텍처 </a:t>
            </a:r>
            <a:r>
              <a:rPr kumimoji="0" lang="en-US" altLang="ko-KR" sz="2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Hybrid Cloud Integration</a:t>
            </a:r>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098068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04" name="Rectangle 39"/>
          <p:cNvSpPr>
            <a:spLocks noGrp="1" noChangeArrowheads="1"/>
          </p:cNvSpPr>
          <p:nvPr>
            <p:ph type="title" sz="quarter"/>
          </p:nvPr>
        </p:nvSpPr>
        <p:spPr/>
        <p:txBody>
          <a:bodyPr/>
          <a:lstStyle/>
          <a:p>
            <a:pPr eaLnBrk="1" hangingPunct="1">
              <a:defRPr/>
            </a:pPr>
            <a:r>
              <a:rPr lang="en-US" altLang="ko-KR" dirty="0">
                <a:solidFill>
                  <a:schemeClr val="tx1"/>
                </a:solidFill>
                <a:latin typeface="+mn-ea"/>
                <a:ea typeface="+mn-ea"/>
              </a:rPr>
              <a:t>Hybrid Cloud Integration</a:t>
            </a:r>
          </a:p>
        </p:txBody>
      </p:sp>
      <p:sp>
        <p:nvSpPr>
          <p:cNvPr id="22557"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8" name="Rectangle 7"/>
          <p:cNvSpPr/>
          <p:nvPr/>
        </p:nvSpPr>
        <p:spPr>
          <a:xfrm>
            <a:off x="860426" y="1143000"/>
            <a:ext cx="8380413" cy="530383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anchor="b"/>
          <a:lstStyle/>
          <a:p>
            <a:pPr marL="285750" marR="0" lvl="0" indent="-285750" algn="l" defTabSz="914400" rtl="0" eaLnBrk="1" fontAlgn="base" latinLnBrk="0" hangingPunct="1">
              <a:lnSpc>
                <a:spcPct val="100000"/>
              </a:lnSpc>
              <a:spcBef>
                <a:spcPts val="300"/>
              </a:spcBef>
              <a:spcAft>
                <a:spcPct val="0"/>
              </a:spcAft>
              <a:buClrTx/>
              <a:buSzPct val="120000"/>
              <a:buFont typeface="맑은 고딕" panose="020B0503020000020004" pitchFamily="50" charset="-127"/>
              <a:buChar char="▶"/>
              <a:tabLst/>
              <a:defRPr/>
            </a:pPr>
            <a:endPar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a:p>
            <a:pPr marL="285750" marR="0" lvl="0" indent="-285750" algn="l" defTabSz="914400" rtl="0" eaLnBrk="1" fontAlgn="base" latinLnBrk="0" hangingPunct="1">
              <a:lnSpc>
                <a:spcPct val="100000"/>
              </a:lnSpc>
              <a:spcBef>
                <a:spcPts val="300"/>
              </a:spcBef>
              <a:spcAft>
                <a:spcPct val="0"/>
              </a:spcAft>
              <a:buClrTx/>
              <a:buSzPct val="120000"/>
              <a:buFont typeface="맑은 고딕" panose="020B0503020000020004" pitchFamily="50" charset="-127"/>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Enterprise Level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클라우드 연계 성능 보장</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최고 수준의 보안성</a:t>
            </a:r>
            <a:endPar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a:p>
            <a:pPr marL="285750" marR="0" lvl="0" indent="-285750" algn="l" defTabSz="914400" rtl="0" eaLnBrk="1" fontAlgn="base" latinLnBrk="0" hangingPunct="1">
              <a:lnSpc>
                <a:spcPct val="100000"/>
              </a:lnSpc>
              <a:spcBef>
                <a:spcPts val="300"/>
              </a:spcBef>
              <a:spcAft>
                <a:spcPct val="0"/>
              </a:spcAft>
              <a:buClrTx/>
              <a:buSzPct val="120000"/>
              <a:buFont typeface="맑은 고딕" panose="020B0503020000020004" pitchFamily="50" charset="-127"/>
              <a:buChar char="▶"/>
              <a:tabLst/>
              <a:defRPr/>
            </a:pP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단일접점의 게이트웨이를 통해 </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DMZ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구간에서 인증</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불법차단</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유량 제어 등으로 보안을 강화</a:t>
            </a:r>
            <a:endPar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a:p>
            <a:pPr marL="285750" marR="0" lvl="0" indent="-285750" algn="l" defTabSz="914400" rtl="0" eaLnBrk="1" fontAlgn="base" latinLnBrk="0" hangingPunct="1">
              <a:lnSpc>
                <a:spcPct val="100000"/>
              </a:lnSpc>
              <a:spcBef>
                <a:spcPts val="300"/>
              </a:spcBef>
              <a:spcAft>
                <a:spcPct val="0"/>
              </a:spcAft>
              <a:buClrTx/>
              <a:buSzPct val="120000"/>
              <a:buFont typeface="맑은 고딕" panose="020B0503020000020004" pitchFamily="50" charset="-127"/>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DMZ</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구간에서 </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XML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메시지 수준의 보안 및 정책을 수립하여 외부로 노출되는 서비스들을 안전하게 보호</a:t>
            </a:r>
            <a:endPar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a:p>
            <a:pPr marL="285750" marR="0" lvl="0" indent="-285750" algn="l" defTabSz="914400" rtl="0" eaLnBrk="1" fontAlgn="base" latinLnBrk="0" hangingPunct="1">
              <a:lnSpc>
                <a:spcPct val="100000"/>
              </a:lnSpc>
              <a:spcBef>
                <a:spcPts val="300"/>
              </a:spcBef>
              <a:spcAft>
                <a:spcPct val="0"/>
              </a:spcAft>
              <a:buClrTx/>
              <a:buSzPct val="120000"/>
              <a:buFont typeface="맑은 고딕" panose="020B0503020000020004" pitchFamily="50" charset="-127"/>
              <a:buChar char="▶"/>
              <a:tabLst/>
              <a:defRPr/>
            </a:pP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다양한 최신 보안 표준</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(OAuth 2.0, OpenID Connect, Social Login, JWT, SAML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등</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준수를 통한 다양한 보안 지원</a:t>
            </a:r>
            <a:endPar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a:p>
            <a:pPr marL="285750" marR="0" lvl="0" indent="-285750" algn="l" defTabSz="914400" rtl="0" eaLnBrk="1" fontAlgn="base" latinLnBrk="0" hangingPunct="1">
              <a:lnSpc>
                <a:spcPct val="100000"/>
              </a:lnSpc>
              <a:spcBef>
                <a:spcPts val="300"/>
              </a:spcBef>
              <a:spcAft>
                <a:spcPct val="0"/>
              </a:spcAft>
              <a:buClrTx/>
              <a:buSzPct val="120000"/>
              <a:buFont typeface="맑은 고딕" panose="020B0503020000020004" pitchFamily="50" charset="-127"/>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SSL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통신</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 Web Service</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와 </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XML/JSON </a:t>
            </a:r>
            <a:r>
              <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기반 연계를 위한 가속기 기능을 활용하여 보다 빠른 성능 제공 </a:t>
            </a:r>
          </a:p>
          <a:p>
            <a:pPr marL="285750" marR="0" lvl="0" indent="-285750" algn="l" defTabSz="914400" rtl="0" eaLnBrk="1" fontAlgn="base" latinLnBrk="0" hangingPunct="1">
              <a:lnSpc>
                <a:spcPct val="100000"/>
              </a:lnSpc>
              <a:spcBef>
                <a:spcPts val="300"/>
              </a:spcBef>
              <a:spcAft>
                <a:spcPct val="0"/>
              </a:spcAft>
              <a:buClrTx/>
              <a:buSzPct val="120000"/>
              <a:buFont typeface="맑은 고딕" panose="020B0503020000020004" pitchFamily="50" charset="-127"/>
              <a:buChar char="▶"/>
              <a:tabLst/>
              <a:defRPr/>
            </a:pPr>
            <a:endParaRPr kumimoji="0" lang="en-US" altLang="ko-KR" sz="7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p:txBody>
      </p:sp>
      <p:sp>
        <p:nvSpPr>
          <p:cNvPr id="24" name="TextBox 414"/>
          <p:cNvSpPr txBox="1">
            <a:spLocks noChangeArrowheads="1"/>
          </p:cNvSpPr>
          <p:nvPr/>
        </p:nvSpPr>
        <p:spPr bwMode="auto">
          <a:xfrm>
            <a:off x="1273175" y="2346326"/>
            <a:ext cx="573088"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DMZ</a:t>
            </a:r>
            <a:endParaRPr kumimoji="0" lang="ko-KR" altLang="en-US"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 name="Rounded Rectangle 24"/>
          <p:cNvSpPr/>
          <p:nvPr/>
        </p:nvSpPr>
        <p:spPr>
          <a:xfrm>
            <a:off x="1973470" y="2240065"/>
            <a:ext cx="3472016" cy="1692188"/>
          </a:xfrm>
          <a:prstGeom prst="roundRect">
            <a:avLst/>
          </a:prstGeom>
          <a:gradFill flip="none" rotWithShape="1">
            <a:gsLst>
              <a:gs pos="1429">
                <a:schemeClr val="bg1"/>
              </a:gs>
              <a:gs pos="100000">
                <a:srgbClr val="FFCC66"/>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base" latinLnBrk="0" hangingPunct="1">
              <a:lnSpc>
                <a:spcPct val="90000"/>
              </a:lnSpc>
              <a:spcBef>
                <a:spcPts val="600"/>
              </a:spcBef>
              <a:spcAft>
                <a:spcPct val="0"/>
              </a:spcAft>
              <a:buClrTx/>
              <a:buSzPct val="120000"/>
              <a:buFontTx/>
              <a:buNone/>
              <a:tabLst/>
              <a:defRPr/>
            </a:pPr>
            <a:endParaRPr kumimoji="0" lang="ko-KR" altLang="en-US" sz="2200" b="1"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p:txBody>
      </p:sp>
      <p:sp>
        <p:nvSpPr>
          <p:cNvPr id="26" name="Rectangle 25"/>
          <p:cNvSpPr/>
          <p:nvPr/>
        </p:nvSpPr>
        <p:spPr>
          <a:xfrm>
            <a:off x="2354263" y="2362201"/>
            <a:ext cx="2654300" cy="44132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000000"/>
                </a:solidFill>
                <a:effectLst/>
                <a:uLnTx/>
                <a:uFillTx/>
                <a:latin typeface="맑은 고딕"/>
                <a:ea typeface="맑은 고딕" panose="020B0503020000020004" pitchFamily="50" charset="-127"/>
                <a:cs typeface="+mn-cs"/>
              </a:rPr>
              <a:t>DataPower</a:t>
            </a: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 </a:t>
            </a:r>
          </a:p>
          <a:p>
            <a:pPr marL="0" marR="0" lvl="0" indent="0" algn="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 Secure Gateway</a:t>
            </a:r>
            <a:endPar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p:txBody>
      </p:sp>
      <p:sp>
        <p:nvSpPr>
          <p:cNvPr id="27" name="Rectangle 26"/>
          <p:cNvSpPr/>
          <p:nvPr/>
        </p:nvSpPr>
        <p:spPr>
          <a:xfrm>
            <a:off x="2387600" y="3211514"/>
            <a:ext cx="1252538" cy="28733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Service</a:t>
            </a:r>
            <a:endPar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p:txBody>
      </p:sp>
      <p:sp>
        <p:nvSpPr>
          <p:cNvPr id="33" name="AutoShape 37" descr="Horizontal brick"/>
          <p:cNvSpPr>
            <a:spLocks noChangeArrowheads="1"/>
          </p:cNvSpPr>
          <p:nvPr/>
        </p:nvSpPr>
        <p:spPr bwMode="auto">
          <a:xfrm rot="5400000" flipH="1">
            <a:off x="4546600" y="-44450"/>
            <a:ext cx="46038" cy="6249988"/>
          </a:xfrm>
          <a:prstGeom prst="roundRect">
            <a:avLst>
              <a:gd name="adj" fmla="val 16667"/>
            </a:avLst>
          </a:prstGeom>
          <a:pattFill prst="horzBrick">
            <a:fgClr>
              <a:srgbClr val="FF0000">
                <a:alpha val="25098"/>
              </a:srgbClr>
            </a:fgClr>
            <a:bgClr>
              <a:srgbClr val="FFFFFF"/>
            </a:bgClr>
          </a:pattFill>
          <a:ln w="12700">
            <a:solidFill>
              <a:srgbClr val="D30028"/>
            </a:solidFill>
            <a:round/>
            <a:headEnd/>
            <a:tailEnd/>
          </a:ln>
        </p:spPr>
        <p:txBody>
          <a:bodyPr rot="10800000" vert="eaVert" wrap="none" lIns="73152" tIns="36576" rIns="73152" bIns="36576" anchor="ctr"/>
          <a:lstStyle>
            <a:lvl1pPr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0" algn="ctr" defTabSz="914400" rtl="0" eaLnBrk="1" fontAlgn="base" latinLnBrk="0" hangingPunct="1">
              <a:lnSpc>
                <a:spcPct val="90000"/>
              </a:lnSpc>
              <a:spcBef>
                <a:spcPct val="50000"/>
              </a:spcBef>
              <a:spcAft>
                <a:spcPct val="0"/>
              </a:spcAft>
              <a:buClrTx/>
              <a:buSzPct val="120000"/>
              <a:buFont typeface="맑은 고딕" panose="020B0503020000020004" pitchFamily="50" charset="-127"/>
              <a:buNone/>
              <a:tabLst/>
              <a:defRPr/>
            </a:pPr>
            <a:endParaRPr kumimoji="0" lang="en-US" altLang="en-US" sz="1400" b="0" i="0" u="none" strike="noStrike" kern="1200" cap="none" spc="0" normalizeH="0" baseline="-25000" noProof="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endParaRPr>
          </a:p>
        </p:txBody>
      </p:sp>
      <p:cxnSp>
        <p:nvCxnSpPr>
          <p:cNvPr id="34" name="Straight Connector 33"/>
          <p:cNvCxnSpPr/>
          <p:nvPr/>
        </p:nvCxnSpPr>
        <p:spPr>
          <a:xfrm flipH="1">
            <a:off x="3648075" y="1963738"/>
            <a:ext cx="1968500" cy="5635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58386" idx="2"/>
            <a:endCxn id="26" idx="0"/>
          </p:cNvCxnSpPr>
          <p:nvPr/>
        </p:nvCxnSpPr>
        <p:spPr>
          <a:xfrm flipH="1">
            <a:off x="3681414" y="1951038"/>
            <a:ext cx="219075" cy="4111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 Box 16"/>
          <p:cNvSpPr txBox="1">
            <a:spLocks noChangeArrowheads="1"/>
          </p:cNvSpPr>
          <p:nvPr/>
        </p:nvSpPr>
        <p:spPr bwMode="auto">
          <a:xfrm>
            <a:off x="6708776" y="3173413"/>
            <a:ext cx="3006725" cy="1339850"/>
          </a:xfrm>
          <a:prstGeom prst="rect">
            <a:avLst/>
          </a:prstGeom>
          <a:noFill/>
          <a:ln>
            <a:noFill/>
          </a:ln>
          <a:effectLst/>
          <a:extLst/>
        </p:spPr>
        <p:txBody>
          <a:bodyPr lIns="91432" tIns="45716" rIns="91432" bIns="45716">
            <a:spAutoFit/>
          </a:bodyPr>
          <a:lstStyle>
            <a:lvl1pPr marL="180975" indent="-180975" algn="l">
              <a:defRPr>
                <a:solidFill>
                  <a:schemeClr val="tx1"/>
                </a:solidFill>
                <a:latin typeface="Arial" pitchFamily="34" charset="0"/>
              </a:defRPr>
            </a:lvl1pPr>
            <a:lvl2pPr algn="l">
              <a:defRPr>
                <a:solidFill>
                  <a:schemeClr val="tx1"/>
                </a:solidFill>
                <a:latin typeface="Arial" pitchFamily="34" charset="0"/>
              </a:defRPr>
            </a:lvl2pPr>
            <a:lvl3pPr algn="l">
              <a:defRPr>
                <a:solidFill>
                  <a:schemeClr val="tx1"/>
                </a:solidFill>
                <a:latin typeface="Arial" pitchFamily="34" charset="0"/>
              </a:defRPr>
            </a:lvl3pPr>
            <a:lvl4pPr algn="l">
              <a:defRPr>
                <a:solidFill>
                  <a:schemeClr val="tx1"/>
                </a:solidFill>
                <a:latin typeface="Arial" pitchFamily="34" charset="0"/>
              </a:defRPr>
            </a:lvl4pPr>
            <a:lvl5pPr algn="l">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ts val="0"/>
              </a:spcAft>
              <a:buClrTx/>
              <a:buSzPct val="120000"/>
              <a:buFontTx/>
              <a:buNone/>
              <a:tabLst/>
              <a:defRPr/>
            </a:pPr>
            <a:r>
              <a:rPr kumimoji="0" lang="en-US" altLang="ko-KR" sz="900" b="1" i="0" u="sng"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r>
              <a:rPr kumimoji="0" lang="ko-KR" altLang="en-US" sz="900" b="1" i="0" u="sng"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공격 방지</a:t>
            </a:r>
            <a:endParaRPr kumimoji="0" lang="en-US" altLang="ko-KR" sz="900" b="1" i="0" u="sng"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2075" marR="0" lvl="0" indent="-92075" algn="l" defTabSz="914400" rtl="0" eaLnBrk="1" fontAlgn="auto" latinLnBrk="0" hangingPunct="1">
              <a:lnSpc>
                <a:spcPct val="100000"/>
              </a:lnSpc>
              <a:spcBef>
                <a:spcPts val="0"/>
              </a:spcBef>
              <a:spcAft>
                <a:spcPts val="0"/>
              </a:spcAft>
              <a:buClrTx/>
              <a:buSzPct val="120000"/>
              <a:buFontTx/>
              <a:buChar char="•"/>
              <a:tabLst/>
              <a:defRPr/>
            </a:pPr>
            <a:r>
              <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XML </a:t>
            </a:r>
            <a:r>
              <a:rPr kumimoji="0" lang="en-US" altLang="ko-KR" sz="800" b="0" i="0" u="none" strike="noStrike" kern="0" cap="none" spc="0" normalizeH="0" baseline="0" noProof="0" dirty="0" err="1">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DoS</a:t>
            </a:r>
            <a:endPar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2075" marR="0" lvl="0" indent="-92075" algn="l" defTabSz="914400" rtl="0" eaLnBrk="1" fontAlgn="auto" latinLnBrk="0" hangingPunct="1">
              <a:lnSpc>
                <a:spcPct val="100000"/>
              </a:lnSpc>
              <a:spcBef>
                <a:spcPts val="0"/>
              </a:spcBef>
              <a:spcAft>
                <a:spcPts val="0"/>
              </a:spcAft>
              <a:buClrTx/>
              <a:buSzPct val="120000"/>
              <a:buFontTx/>
              <a:buChar char="•"/>
              <a:tabLst/>
              <a:defRPr/>
            </a:pPr>
            <a:r>
              <a:rPr kumimoji="0" lang="ko-KR" altLang="en-US"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숨겨진 대용량 </a:t>
            </a:r>
            <a:r>
              <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p>
          <a:p>
            <a:pPr marL="92075" marR="0" lvl="0" indent="-92075" algn="l" defTabSz="914400" rtl="0" eaLnBrk="1" fontAlgn="auto" latinLnBrk="0" hangingPunct="1">
              <a:lnSpc>
                <a:spcPct val="100000"/>
              </a:lnSpc>
              <a:spcBef>
                <a:spcPts val="0"/>
              </a:spcBef>
              <a:spcAft>
                <a:spcPts val="0"/>
              </a:spcAft>
              <a:buClrTx/>
              <a:buSzPct val="120000"/>
              <a:buFontTx/>
              <a:buChar char="•"/>
              <a:tabLst/>
              <a:defRPr/>
            </a:pPr>
            <a:r>
              <a:rPr kumimoji="0" lang="ko-KR" altLang="en-US"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지나치게 긴 </a:t>
            </a:r>
            <a:r>
              <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Tag </a:t>
            </a:r>
            <a:r>
              <a:rPr kumimoji="0" lang="ko-KR" altLang="en-US"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정보</a:t>
            </a:r>
          </a:p>
          <a:p>
            <a:pPr marL="92075" marR="0" lvl="0" indent="-92075" algn="l" defTabSz="914400" rtl="0" eaLnBrk="1" fontAlgn="auto" latinLnBrk="0" hangingPunct="1">
              <a:lnSpc>
                <a:spcPct val="100000"/>
              </a:lnSpc>
              <a:spcBef>
                <a:spcPts val="0"/>
              </a:spcBef>
              <a:spcAft>
                <a:spcPts val="0"/>
              </a:spcAft>
              <a:buClrTx/>
              <a:buSzPct val="120000"/>
              <a:buFontTx/>
              <a:buChar char="•"/>
              <a:tabLst/>
              <a:defRPr/>
            </a:pPr>
            <a:r>
              <a:rPr kumimoji="0" lang="ko-KR" altLang="en-US"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의도적으로 복잡한 </a:t>
            </a:r>
            <a:r>
              <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p>
          <a:p>
            <a:pPr marL="92075" marR="0" lvl="0" indent="-92075" algn="l" defTabSz="914400" rtl="0" eaLnBrk="1" fontAlgn="auto" latinLnBrk="0" hangingPunct="1">
              <a:lnSpc>
                <a:spcPct val="100000"/>
              </a:lnSpc>
              <a:spcBef>
                <a:spcPts val="0"/>
              </a:spcBef>
              <a:spcAft>
                <a:spcPts val="0"/>
              </a:spcAft>
              <a:buClrTx/>
              <a:buSzPct val="120000"/>
              <a:buFontTx/>
              <a:buChar char="•"/>
              <a:tabLst/>
              <a:defRPr/>
            </a:pPr>
            <a:r>
              <a:rPr kumimoji="0" lang="ko-KR" altLang="en-US"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의도적인 </a:t>
            </a:r>
            <a:r>
              <a:rPr kumimoji="0" lang="ko-KR" altLang="en-US" sz="800" b="0" i="0" u="none" strike="noStrike" kern="0" cap="none" spc="0" normalizeH="0" baseline="0" noProof="0" dirty="0" err="1">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비대칭키</a:t>
            </a:r>
            <a:r>
              <a:rPr kumimoji="0" lang="ko-KR" altLang="en-US"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800" b="0" i="0" u="none" strike="noStrike" kern="0" cap="none" spc="0" normalizeH="0" baseline="0" noProof="0" dirty="0" err="1">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매칭</a:t>
            </a:r>
            <a:endParaRPr kumimoji="0" lang="ko-KR" altLang="en-US"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2075" marR="0" lvl="0" indent="-92075" algn="l" defTabSz="914400" rtl="0" eaLnBrk="1" fontAlgn="auto" latinLnBrk="0" hangingPunct="1">
              <a:lnSpc>
                <a:spcPct val="100000"/>
              </a:lnSpc>
              <a:spcBef>
                <a:spcPts val="0"/>
              </a:spcBef>
              <a:spcAft>
                <a:spcPts val="0"/>
              </a:spcAft>
              <a:buClrTx/>
              <a:buSzPct val="120000"/>
              <a:buFontTx/>
              <a:buChar char="•"/>
              <a:tabLst/>
              <a:defRPr/>
            </a:pPr>
            <a:r>
              <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Invalid XML</a:t>
            </a:r>
          </a:p>
          <a:p>
            <a:pPr marL="92075" marR="0" lvl="0" indent="-92075" algn="l" defTabSz="914400" rtl="0" eaLnBrk="1" fontAlgn="auto" latinLnBrk="0" hangingPunct="1">
              <a:lnSpc>
                <a:spcPct val="100000"/>
              </a:lnSpc>
              <a:spcBef>
                <a:spcPts val="0"/>
              </a:spcBef>
              <a:spcAft>
                <a:spcPts val="0"/>
              </a:spcAft>
              <a:buClrTx/>
              <a:buSzPct val="120000"/>
              <a:buFontTx/>
              <a:buChar char="•"/>
              <a:tabLst/>
              <a:defRPr/>
            </a:pPr>
            <a:r>
              <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SQL Injection</a:t>
            </a:r>
          </a:p>
          <a:p>
            <a:pPr marL="92075" marR="0" lvl="0" indent="-92075" algn="l" defTabSz="914400" rtl="0" eaLnBrk="1" fontAlgn="auto" latinLnBrk="0" hangingPunct="1">
              <a:lnSpc>
                <a:spcPct val="100000"/>
              </a:lnSpc>
              <a:spcBef>
                <a:spcPts val="0"/>
              </a:spcBef>
              <a:spcAft>
                <a:spcPts val="0"/>
              </a:spcAft>
              <a:buClrTx/>
              <a:buSzPct val="120000"/>
              <a:buFontTx/>
              <a:buChar char="•"/>
              <a:tabLst/>
              <a:defRPr/>
            </a:pPr>
            <a:r>
              <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Dictionary Attack</a:t>
            </a:r>
          </a:p>
          <a:p>
            <a:pPr marL="92075" marR="0" lvl="0" indent="-92075" algn="l" defTabSz="914400" rtl="0" eaLnBrk="1" fontAlgn="auto" latinLnBrk="0" hangingPunct="1">
              <a:lnSpc>
                <a:spcPct val="100000"/>
              </a:lnSpc>
              <a:spcBef>
                <a:spcPts val="0"/>
              </a:spcBef>
              <a:spcAft>
                <a:spcPts val="0"/>
              </a:spcAft>
              <a:buClrTx/>
              <a:buSzPct val="120000"/>
              <a:buFontTx/>
              <a:buChar char="•"/>
              <a:tabLst/>
              <a:defRPr/>
            </a:pPr>
            <a:r>
              <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Replay Attack </a:t>
            </a:r>
            <a:r>
              <a:rPr kumimoji="0" lang="ko-KR" altLang="en-US"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rPr>
              <a:t>등</a:t>
            </a:r>
            <a:endParaRPr kumimoji="0" lang="en-US" altLang="ko-KR" sz="800" b="0" i="0" u="none" strike="noStrike" kern="0" cap="none" spc="0" normalizeH="0" baseline="0" noProof="0" dirty="0">
              <a:ln>
                <a:noFill/>
              </a:ln>
              <a:solidFill>
                <a:srgbClr val="333333"/>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7" name="Text Box 10"/>
          <p:cNvSpPr txBox="1">
            <a:spLocks noChangeArrowheads="1"/>
          </p:cNvSpPr>
          <p:nvPr/>
        </p:nvSpPr>
        <p:spPr bwMode="auto">
          <a:xfrm>
            <a:off x="2314576" y="2867025"/>
            <a:ext cx="217011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576" rIns="36000" bIns="36576" anchor="ctr">
            <a:spAutoFit/>
          </a:bodyPr>
          <a:lstStyle>
            <a:lvl1pPr algn="ctr">
              <a:lnSpc>
                <a:spcPct val="90000"/>
              </a:lnSpc>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1pPr>
            <a:lvl2pPr marL="742950" indent="-285750" algn="ctr">
              <a:lnSpc>
                <a:spcPct val="90000"/>
              </a:lnSpc>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2pPr>
            <a:lvl3pPr marL="1143000" indent="-228600" algn="ctr">
              <a:lnSpc>
                <a:spcPct val="90000"/>
              </a:lnSpc>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3pPr>
            <a:lvl4pPr marL="1600200" indent="-228600" algn="ctr">
              <a:lnSpc>
                <a:spcPct val="90000"/>
              </a:lnSpc>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4pPr>
            <a:lvl5pPr marL="2057400" indent="-228600" algn="ctr">
              <a:lnSpc>
                <a:spcPct val="90000"/>
              </a:lnSpc>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ko-KR" altLang="en-US" sz="900" b="0" i="0" u="none" strike="noStrike" kern="1200" cap="none" spc="0" normalizeH="0" baseline="0" noProof="0">
                <a:ln>
                  <a:noFill/>
                </a:ln>
                <a:solidFill>
                  <a:srgbClr val="0000FF"/>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 기밀성</a:t>
            </a:r>
            <a:r>
              <a:rPr kumimoji="0" lang="en-US" altLang="ko-KR" sz="900" b="0" i="0" u="none" strike="noStrike" kern="1200" cap="none" spc="0" normalizeH="0" baseline="0" noProof="0">
                <a:ln>
                  <a:noFill/>
                </a:ln>
                <a:solidFill>
                  <a:srgbClr val="0000FF"/>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900" b="0" i="0" u="none" strike="noStrike" kern="1200" cap="none" spc="0" normalizeH="0" baseline="0" noProof="0">
                <a:ln>
                  <a:noFill/>
                </a:ln>
                <a:solidFill>
                  <a:srgbClr val="0000FF"/>
                </a:solidFill>
                <a:effectLst/>
                <a:uLnTx/>
                <a:uFillTx/>
                <a:latin typeface="맑은 고딕" panose="020B0503020000020004" pitchFamily="50" charset="-127"/>
                <a:ea typeface="맑은 고딕" panose="020B0503020000020004" pitchFamily="50" charset="-127"/>
                <a:cs typeface="Arial" panose="020B0604020202020204" pitchFamily="34" charset="0"/>
              </a:rPr>
              <a:t>무결성</a:t>
            </a:r>
            <a:r>
              <a:rPr kumimoji="0" lang="en-US" altLang="ko-KR" sz="900" b="0" i="0" u="none" strike="noStrike" kern="1200" cap="none" spc="0" normalizeH="0" baseline="0" noProof="0">
                <a:ln>
                  <a:noFill/>
                </a:ln>
                <a:solidFill>
                  <a:srgbClr val="0000FF"/>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900" b="0" i="0" u="none" strike="noStrike" kern="1200" cap="none" spc="0" normalizeH="0" baseline="0" noProof="0">
                <a:ln>
                  <a:noFill/>
                </a:ln>
                <a:solidFill>
                  <a:srgbClr val="0000FF"/>
                </a:solidFill>
                <a:effectLst/>
                <a:uLnTx/>
                <a:uFillTx/>
                <a:latin typeface="맑은 고딕" panose="020B0503020000020004" pitchFamily="50" charset="-127"/>
                <a:ea typeface="맑은 고딕" panose="020B0503020000020004" pitchFamily="50" charset="-127"/>
                <a:cs typeface="Arial" panose="020B0604020202020204" pitchFamily="34" charset="0"/>
              </a:rPr>
              <a:t>부인방지 등 지원</a:t>
            </a:r>
            <a:endParaRPr kumimoji="0" lang="en-US" altLang="ko-KR" sz="900" b="0" i="0" u="none" strike="noStrike" kern="1200" cap="none" spc="0" normalizeH="0" baseline="0" noProof="0">
              <a:ln>
                <a:noFill/>
              </a:ln>
              <a:solidFill>
                <a:srgbClr val="0000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46" name="Straight Connector 45"/>
          <p:cNvCxnSpPr>
            <a:endCxn id="67" idx="0"/>
          </p:cNvCxnSpPr>
          <p:nvPr/>
        </p:nvCxnSpPr>
        <p:spPr>
          <a:xfrm>
            <a:off x="3709989" y="3932239"/>
            <a:ext cx="9525" cy="244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385" name="Picture 37" descr="cotton-cloud.png"/>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779964" y="1411288"/>
            <a:ext cx="17367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6" name="Picture 37" descr="cotton-cloud.png"/>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032125" y="1411288"/>
            <a:ext cx="1735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52"/>
          <p:cNvSpPr/>
          <p:nvPr/>
        </p:nvSpPr>
        <p:spPr>
          <a:xfrm>
            <a:off x="3848101" y="3211514"/>
            <a:ext cx="1249363" cy="28733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rPr>
              <a:t>Data</a:t>
            </a:r>
            <a:endParaRPr kumimoji="0" lang="ko-KR" altLang="en-US" sz="1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endParaRPr>
          </a:p>
        </p:txBody>
      </p:sp>
      <p:sp>
        <p:nvSpPr>
          <p:cNvPr id="54" name="Flowchart: Magnetic Disk 53"/>
          <p:cNvSpPr/>
          <p:nvPr/>
        </p:nvSpPr>
        <p:spPr>
          <a:xfrm>
            <a:off x="3967163" y="3463925"/>
            <a:ext cx="601662" cy="179388"/>
          </a:xfrm>
          <a:prstGeom prst="flowChartMagneticDisk">
            <a:avLst/>
          </a:prstGeom>
          <a:solidFill>
            <a:schemeClr val="bg1"/>
          </a:solidFill>
          <a:ln>
            <a:solidFill>
              <a:schemeClr val="bg1">
                <a:lumMod val="75000"/>
              </a:schemeClr>
            </a:solidFill>
            <a:prstDash val="sysDash"/>
          </a:ln>
        </p:spPr>
        <p:txBody>
          <a:bodyPr lIns="36000" tIns="36000" rIns="36000" bIns="36000" anchor="ctr"/>
          <a:lstStyle>
            <a:lvl1pPr marL="12700"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12700" marR="0" lvl="0" indent="0" algn="ctr" defTabSz="914400" rtl="0" eaLnBrk="1" fontAlgn="base" latinLnBrk="0" hangingPunct="1">
              <a:lnSpc>
                <a:spcPts val="1325"/>
              </a:lnSpc>
              <a:spcBef>
                <a:spcPct val="0"/>
              </a:spcBef>
              <a:spcAft>
                <a:spcPct val="0"/>
              </a:spcAft>
              <a:buClrTx/>
              <a:buSzPct val="120000"/>
              <a:buFontTx/>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DB</a:t>
            </a:r>
            <a:endParaRPr kumimoji="0" lang="ko-KR" altLang="en-US"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5" name="Flowchart: Document 54"/>
          <p:cNvSpPr/>
          <p:nvPr/>
        </p:nvSpPr>
        <p:spPr>
          <a:xfrm>
            <a:off x="4611688" y="3463925"/>
            <a:ext cx="603250" cy="179388"/>
          </a:xfrm>
          <a:prstGeom prst="flowChartDocument">
            <a:avLst/>
          </a:prstGeom>
          <a:solidFill>
            <a:schemeClr val="bg1"/>
          </a:solidFill>
          <a:ln>
            <a:solidFill>
              <a:schemeClr val="bg1">
                <a:lumMod val="75000"/>
              </a:schemeClr>
            </a:solidFill>
            <a:prstDash val="sysDash"/>
          </a:ln>
        </p:spPr>
        <p:txBody>
          <a:bodyPr lIns="36000" tIns="36000" rIns="36000" bIns="36000" anchor="ctr"/>
          <a:lstStyle>
            <a:lvl1pPr marL="12700"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12700" marR="0" lvl="0" indent="0" algn="ctr" defTabSz="914400" rtl="0" eaLnBrk="1" fontAlgn="base" latinLnBrk="0" hangingPunct="1">
              <a:lnSpc>
                <a:spcPts val="1325"/>
              </a:lnSpc>
              <a:spcBef>
                <a:spcPct val="0"/>
              </a:spcBef>
              <a:spcAft>
                <a:spcPct val="0"/>
              </a:spcAft>
              <a:buClrTx/>
              <a:buSzPct val="120000"/>
              <a:buFontTx/>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File</a:t>
            </a:r>
            <a:endParaRPr kumimoji="0" lang="ko-KR" altLang="en-US"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7" name="TextBox 414"/>
          <p:cNvSpPr txBox="1">
            <a:spLocks noChangeArrowheads="1"/>
          </p:cNvSpPr>
          <p:nvPr/>
        </p:nvSpPr>
        <p:spPr bwMode="auto">
          <a:xfrm>
            <a:off x="3484563" y="2024063"/>
            <a:ext cx="5715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TLS</a:t>
            </a:r>
            <a:endParaRPr kumimoji="0" lang="ko-KR" altLang="en-US"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8" name="AutoShape 37" descr="Horizontal brick"/>
          <p:cNvSpPr>
            <a:spLocks noChangeArrowheads="1"/>
          </p:cNvSpPr>
          <p:nvPr/>
        </p:nvSpPr>
        <p:spPr bwMode="auto">
          <a:xfrm rot="5400000" flipH="1">
            <a:off x="4542632" y="-1102518"/>
            <a:ext cx="53975" cy="6249988"/>
          </a:xfrm>
          <a:prstGeom prst="roundRect">
            <a:avLst>
              <a:gd name="adj" fmla="val 16667"/>
            </a:avLst>
          </a:prstGeom>
          <a:pattFill prst="horzBrick">
            <a:fgClr>
              <a:srgbClr val="FF0000">
                <a:alpha val="25098"/>
              </a:srgbClr>
            </a:fgClr>
            <a:bgClr>
              <a:srgbClr val="FFFFFF"/>
            </a:bgClr>
          </a:pattFill>
          <a:ln w="12700">
            <a:solidFill>
              <a:srgbClr val="D30028"/>
            </a:solidFill>
            <a:round/>
            <a:headEnd/>
            <a:tailEnd/>
          </a:ln>
        </p:spPr>
        <p:txBody>
          <a:bodyPr rot="10800000" vert="eaVert" wrap="none" lIns="73152" tIns="36576" rIns="73152" bIns="36576" anchor="ctr"/>
          <a:lstStyle>
            <a:lvl1pPr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0" algn="ctr" defTabSz="914400" rtl="0" eaLnBrk="1" fontAlgn="base" latinLnBrk="0" hangingPunct="1">
              <a:lnSpc>
                <a:spcPct val="90000"/>
              </a:lnSpc>
              <a:spcBef>
                <a:spcPct val="50000"/>
              </a:spcBef>
              <a:spcAft>
                <a:spcPct val="0"/>
              </a:spcAft>
              <a:buClrTx/>
              <a:buSzPct val="120000"/>
              <a:buFont typeface="맑은 고딕" panose="020B0503020000020004" pitchFamily="50" charset="-127"/>
              <a:buNone/>
              <a:tabLst/>
              <a:defRPr/>
            </a:pPr>
            <a:endParaRPr kumimoji="0" lang="en-US" altLang="en-US" sz="1400" b="0" i="0" u="none" strike="noStrike" kern="1200" cap="none" spc="0" normalizeH="0" baseline="-25000" noProof="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endParaRPr>
          </a:p>
        </p:txBody>
      </p:sp>
      <p:sp>
        <p:nvSpPr>
          <p:cNvPr id="59" name="Oval 58"/>
          <p:cNvSpPr/>
          <p:nvPr/>
        </p:nvSpPr>
        <p:spPr bwMode="auto">
          <a:xfrm>
            <a:off x="7339013" y="2598739"/>
            <a:ext cx="1041400" cy="541337"/>
          </a:xfrm>
          <a:prstGeom prst="ellipse">
            <a:avLst/>
          </a:prstGeom>
          <a:solidFill>
            <a:srgbClr val="CCECFF">
              <a:alpha val="49804"/>
            </a:srgbClr>
          </a:solidFill>
          <a:ln w="6350" cap="flat" cmpd="sng" algn="ctr">
            <a:solidFill>
              <a:srgbClr val="0070C0"/>
            </a:solidFill>
            <a:prstDash val="solid"/>
            <a:round/>
            <a:headEnd type="none" w="med" len="med"/>
            <a:tailEnd type="none" w="med" len="med"/>
          </a:ln>
          <a:effectLst/>
        </p:spPr>
        <p:txBody>
          <a:bodyPr wrap="none"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XML/JSON</a:t>
            </a:r>
            <a:br>
              <a:rPr kumimoji="0" lang="en-US" altLang="ko-KR"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가속기</a:t>
            </a:r>
            <a:endParaRPr kumimoji="0" lang="en-US" altLang="ko-KR"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ko-KR" altLang="en-US" sz="800" b="0"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성능</a:t>
            </a:r>
            <a:endPar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0" name="Oval 59"/>
          <p:cNvSpPr/>
          <p:nvPr/>
        </p:nvSpPr>
        <p:spPr bwMode="auto">
          <a:xfrm>
            <a:off x="6188075" y="1806575"/>
            <a:ext cx="1041400" cy="541338"/>
          </a:xfrm>
          <a:prstGeom prst="ellipse">
            <a:avLst/>
          </a:prstGeom>
          <a:solidFill>
            <a:schemeClr val="bg1">
              <a:lumMod val="85000"/>
              <a:alpha val="50000"/>
            </a:schemeClr>
          </a:solidFill>
          <a:ln w="6350" cap="flat" cmpd="sng" algn="ctr">
            <a:solidFill>
              <a:srgbClr val="0070C0"/>
            </a:solidFill>
            <a:prstDash val="solid"/>
            <a:round/>
            <a:headEnd type="none" w="med" len="med"/>
            <a:tailEnd type="none" w="med" len="med"/>
          </a:ln>
          <a:effectLst/>
        </p:spPr>
        <p:txBody>
          <a:bodyPr wrap="none"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단일접점</a:t>
            </a:r>
            <a:b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en-US" altLang="ko-KR"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Proxy</a:t>
            </a:r>
          </a:p>
        </p:txBody>
      </p:sp>
      <p:sp>
        <p:nvSpPr>
          <p:cNvPr id="61" name="Oval 60"/>
          <p:cNvSpPr/>
          <p:nvPr/>
        </p:nvSpPr>
        <p:spPr bwMode="auto">
          <a:xfrm>
            <a:off x="7929563" y="2203450"/>
            <a:ext cx="1041400" cy="539750"/>
          </a:xfrm>
          <a:prstGeom prst="ellipse">
            <a:avLst/>
          </a:prstGeom>
          <a:solidFill>
            <a:srgbClr val="CCECFF">
              <a:alpha val="49804"/>
            </a:srgbClr>
          </a:solidFill>
          <a:ln w="6350" cap="flat" cmpd="sng" algn="ctr">
            <a:solidFill>
              <a:srgbClr val="0070C0"/>
            </a:solidFill>
            <a:prstDash val="solid"/>
            <a:round/>
            <a:headEnd type="none" w="med" len="med"/>
            <a:tailEnd type="none" w="med" len="med"/>
          </a:ln>
          <a:effectLst/>
        </p:spPr>
        <p:txBody>
          <a:bodyPr wrap="none"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br>
              <a:rPr kumimoji="0" lang="en-US" altLang="ko-KR"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공격방지</a:t>
            </a:r>
          </a:p>
        </p:txBody>
      </p:sp>
      <p:sp>
        <p:nvSpPr>
          <p:cNvPr id="62" name="Oval 61"/>
          <p:cNvSpPr/>
          <p:nvPr/>
        </p:nvSpPr>
        <p:spPr bwMode="auto">
          <a:xfrm>
            <a:off x="7339013" y="1806575"/>
            <a:ext cx="1041400" cy="541338"/>
          </a:xfrm>
          <a:prstGeom prst="ellipse">
            <a:avLst/>
          </a:prstGeom>
          <a:solidFill>
            <a:schemeClr val="bg1">
              <a:lumMod val="85000"/>
              <a:alpha val="50000"/>
            </a:schemeClr>
          </a:solidFill>
          <a:ln w="6350" cap="flat" cmpd="sng" algn="ctr">
            <a:solidFill>
              <a:srgbClr val="0070C0"/>
            </a:solidFill>
            <a:prstDash val="solid"/>
            <a:round/>
            <a:headEnd type="none" w="med" len="med"/>
            <a:tailEnd type="none" w="med" len="med"/>
          </a:ln>
          <a:effectLst/>
        </p:spPr>
        <p:txBody>
          <a:bodyPr wrap="none"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인증</a:t>
            </a:r>
            <a:endParaRPr kumimoji="0" lang="ko-KR" altLang="en-US" sz="800" b="0"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3" name="Oval 62"/>
          <p:cNvSpPr/>
          <p:nvPr/>
        </p:nvSpPr>
        <p:spPr bwMode="auto">
          <a:xfrm>
            <a:off x="6775450" y="2203450"/>
            <a:ext cx="1041400" cy="539750"/>
          </a:xfrm>
          <a:prstGeom prst="ellipse">
            <a:avLst/>
          </a:prstGeom>
          <a:solidFill>
            <a:schemeClr val="bg1">
              <a:lumMod val="85000"/>
              <a:alpha val="50000"/>
            </a:schemeClr>
          </a:solidFill>
          <a:ln w="6350" cap="flat" cmpd="sng" algn="ctr">
            <a:solidFill>
              <a:srgbClr val="0070C0"/>
            </a:solidFill>
            <a:prstDash val="solid"/>
            <a:round/>
            <a:headEnd type="none" w="med" len="med"/>
            <a:tailEnd type="none" w="med" len="med"/>
          </a:ln>
          <a:effectLst/>
        </p:spPr>
        <p:txBody>
          <a:bodyPr wrap="none"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a:t>
            </a:r>
            <a:b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암복호화</a:t>
            </a:r>
          </a:p>
        </p:txBody>
      </p:sp>
      <p:sp>
        <p:nvSpPr>
          <p:cNvPr id="64" name="Oval 63"/>
          <p:cNvSpPr/>
          <p:nvPr/>
        </p:nvSpPr>
        <p:spPr bwMode="auto">
          <a:xfrm>
            <a:off x="5621338" y="2203450"/>
            <a:ext cx="1041400" cy="539750"/>
          </a:xfrm>
          <a:prstGeom prst="ellipse">
            <a:avLst/>
          </a:prstGeom>
          <a:solidFill>
            <a:srgbClr val="CCECFF">
              <a:alpha val="49804"/>
            </a:srgbClr>
          </a:solidFill>
          <a:ln w="6350" cap="flat" cmpd="sng" algn="ctr">
            <a:solidFill>
              <a:srgbClr val="0070C0"/>
            </a:solidFill>
            <a:prstDash val="solid"/>
            <a:round/>
            <a:headEnd type="none" w="med" len="med"/>
            <a:tailEnd type="none" w="med" len="med"/>
          </a:ln>
          <a:effectLst/>
        </p:spPr>
        <p:txBody>
          <a:bodyPr wrap="none"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유량제어</a:t>
            </a:r>
          </a:p>
        </p:txBody>
      </p:sp>
      <p:sp>
        <p:nvSpPr>
          <p:cNvPr id="65" name="Oval 64"/>
          <p:cNvSpPr/>
          <p:nvPr/>
        </p:nvSpPr>
        <p:spPr bwMode="auto">
          <a:xfrm>
            <a:off x="6188075" y="2598739"/>
            <a:ext cx="1041400" cy="541337"/>
          </a:xfrm>
          <a:prstGeom prst="ellipse">
            <a:avLst/>
          </a:prstGeom>
          <a:solidFill>
            <a:srgbClr val="CCECFF">
              <a:alpha val="49804"/>
            </a:srgbClr>
          </a:solidFill>
          <a:ln w="6350" cap="flat" cmpd="sng" algn="ctr">
            <a:solidFill>
              <a:srgbClr val="0070C0"/>
            </a:solidFill>
            <a:prstDash val="solid"/>
            <a:round/>
            <a:headEnd type="none" w="med" len="med"/>
            <a:tailEnd type="none" w="med" len="med"/>
          </a:ln>
          <a:effectLst/>
        </p:spPr>
        <p:txBody>
          <a:bodyPr wrap="none"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SSL</a:t>
            </a:r>
            <a:br>
              <a:rPr kumimoji="0" lang="en-US" altLang="ko-KR"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ko-KR" altLang="en-US"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가속기</a:t>
            </a:r>
            <a:endParaRPr kumimoji="0" lang="en-US" altLang="ko-KR" sz="1000" b="1"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ko-KR" altLang="en-US" sz="800" b="0" i="0" u="none" strike="noStrike" kern="1200" cap="none" spc="0" normalizeH="0" baseline="0" noProof="0" dirty="0">
                <a:ln>
                  <a:noFill/>
                </a:ln>
                <a:solidFill>
                  <a:srgbClr val="0033CC"/>
                </a:solidFill>
                <a:effectLst/>
                <a:uLnTx/>
                <a:uFillTx/>
                <a:latin typeface="맑은 고딕" panose="020B0503020000020004" pitchFamily="50" charset="-127"/>
                <a:ea typeface="맑은 고딕" panose="020B0503020000020004" pitchFamily="50" charset="-127"/>
                <a:cs typeface="Arial" panose="020B0604020202020204" pitchFamily="34" charset="0"/>
              </a:rPr>
              <a:t>성능</a:t>
            </a:r>
          </a:p>
        </p:txBody>
      </p:sp>
      <p:sp>
        <p:nvSpPr>
          <p:cNvPr id="66" name="타원 59"/>
          <p:cNvSpPr/>
          <p:nvPr/>
        </p:nvSpPr>
        <p:spPr bwMode="auto">
          <a:xfrm>
            <a:off x="2736850" y="3679825"/>
            <a:ext cx="2082800" cy="179388"/>
          </a:xfrm>
          <a:prstGeom prst="rect">
            <a:avLst/>
          </a:prstGeom>
          <a:solidFill>
            <a:schemeClr val="bg1"/>
          </a:solidFill>
          <a:ln w="9525" cap="flat" cmpd="sng" algn="ctr">
            <a:solidFill>
              <a:schemeClr val="bg1">
                <a:lumMod val="50000"/>
              </a:schemeClr>
            </a:solidFill>
            <a:prstDash val="solid"/>
            <a:round/>
            <a:headEnd type="none" w="med" len="med"/>
            <a:tailEnd type="none" w="med" len="med"/>
          </a:ln>
          <a:effectLst/>
        </p:spPr>
        <p:txBody>
          <a:bodyPr lIns="36000" tIns="36000" rIns="36000" bIns="36000"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EAI / ESB</a:t>
            </a:r>
            <a:endParaRPr kumimoji="0" lang="ko-KR" altLang="en-US" sz="1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7" name="타원 59"/>
          <p:cNvSpPr/>
          <p:nvPr/>
        </p:nvSpPr>
        <p:spPr bwMode="auto">
          <a:xfrm>
            <a:off x="1984376" y="4176713"/>
            <a:ext cx="3471863" cy="252412"/>
          </a:xfrm>
          <a:prstGeom prst="rect">
            <a:avLst/>
          </a:prstGeom>
          <a:solidFill>
            <a:schemeClr val="bg1"/>
          </a:solidFill>
          <a:ln w="9525" cap="flat" cmpd="sng" algn="ctr">
            <a:solidFill>
              <a:schemeClr val="bg1">
                <a:lumMod val="50000"/>
              </a:schemeClr>
            </a:solidFill>
            <a:prstDash val="solid"/>
            <a:round/>
            <a:headEnd type="none" w="med" len="med"/>
            <a:tailEnd type="none" w="med" len="med"/>
          </a:ln>
          <a:effectLst/>
        </p:spPr>
        <p:txBody>
          <a:bodyPr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1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Enterprise System</a:t>
            </a:r>
            <a:endParaRPr kumimoji="0" lang="ko-KR" altLang="en-US" sz="11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41" name="Straight Connector 40"/>
          <p:cNvCxnSpPr>
            <a:endCxn id="26" idx="0"/>
          </p:cNvCxnSpPr>
          <p:nvPr/>
        </p:nvCxnSpPr>
        <p:spPr>
          <a:xfrm>
            <a:off x="2036763" y="1800226"/>
            <a:ext cx="1644650" cy="5619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402" name="Picture 16" descr="IDG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064" y="2492375"/>
            <a:ext cx="1000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51238" y="1466850"/>
            <a:ext cx="658812" cy="400050"/>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IaaS</a:t>
            </a:r>
            <a:endParaRPr kumimoji="0" lang="ko-KR" altLang="en-US" sz="2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2" name="TextBox 41"/>
          <p:cNvSpPr txBox="1"/>
          <p:nvPr/>
        </p:nvSpPr>
        <p:spPr>
          <a:xfrm>
            <a:off x="5316538" y="1466850"/>
            <a:ext cx="728662" cy="400050"/>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SaaS</a:t>
            </a:r>
            <a:endParaRPr kumimoji="0" lang="ko-KR" altLang="en-US" sz="2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58405" name="Picture 37" descr="cotton-cloud.png"/>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941639" y="1411288"/>
            <a:ext cx="17351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p:cNvSpPr txBox="1"/>
          <p:nvPr/>
        </p:nvSpPr>
        <p:spPr>
          <a:xfrm>
            <a:off x="3460751" y="1468438"/>
            <a:ext cx="727075" cy="400050"/>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PaaS</a:t>
            </a:r>
            <a:endParaRPr kumimoji="0" lang="ko-KR" altLang="en-US" sz="2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58407" name="Picture 37" descr="cotton-cloud.png"/>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023939" y="1411288"/>
            <a:ext cx="17351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p:cNvSpPr txBox="1"/>
          <p:nvPr/>
        </p:nvSpPr>
        <p:spPr>
          <a:xfrm>
            <a:off x="1543051" y="1468438"/>
            <a:ext cx="658813" cy="400050"/>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IaaS</a:t>
            </a:r>
            <a:endParaRPr kumimoji="0" lang="ko-KR" altLang="en-US" sz="2000" b="0"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425395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FB375EF-249C-4CE7-947B-2B371707D980}"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37</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30723" name="Rectangle 2"/>
          <p:cNvSpPr>
            <a:spLocks noGrp="1" noChangeArrowheads="1"/>
          </p:cNvSpPr>
          <p:nvPr>
            <p:ph type="title"/>
          </p:nvPr>
        </p:nvSpPr>
        <p:spPr/>
        <p:txBody>
          <a:bodyPr/>
          <a:lstStyle/>
          <a:p>
            <a:pPr eaLnBrk="1" hangingPunct="1">
              <a:defRPr/>
            </a:pPr>
            <a:r>
              <a:rPr lang="en-US" altLang="ko-KR" dirty="0">
                <a:solidFill>
                  <a:schemeClr val="tx1"/>
                </a:solidFill>
                <a:latin typeface="+mn-ea"/>
                <a:ea typeface="+mn-ea"/>
              </a:rPr>
              <a:t>Secure Gateway Client on </a:t>
            </a:r>
            <a:r>
              <a:rPr lang="en-US" altLang="ko-KR" dirty="0" err="1">
                <a:solidFill>
                  <a:schemeClr val="tx1"/>
                </a:solidFill>
                <a:latin typeface="+mn-ea"/>
                <a:ea typeface="+mn-ea"/>
              </a:rPr>
              <a:t>DataPower</a:t>
            </a:r>
            <a:endParaRPr lang="en-US" altLang="ko-KR" dirty="0">
              <a:solidFill>
                <a:schemeClr val="tx1"/>
              </a:solidFill>
              <a:latin typeface="+mn-ea"/>
              <a:ea typeface="+mn-ea"/>
            </a:endParaRPr>
          </a:p>
        </p:txBody>
      </p:sp>
      <p:sp>
        <p:nvSpPr>
          <p:cNvPr id="30724"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30731" name="Rectangle 4"/>
          <p:cNvSpPr>
            <a:spLocks noChangeArrowheads="1"/>
          </p:cNvSpPr>
          <p:nvPr/>
        </p:nvSpPr>
        <p:spPr bwMode="gray">
          <a:xfrm>
            <a:off x="609600" y="4433888"/>
            <a:ext cx="461803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marL="180975" indent="-18097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en-US" altLang="ko-KR" sz="1300" b="1"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 Enterprise Level</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성능 보장 및 </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DMZ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배포를 위한 최고 수준 보안 지원</a:t>
            </a:r>
            <a:endPar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별도의 제품 설치가 필요없이 </a:t>
            </a:r>
            <a:r>
              <a:rPr kumimoji="0" lang="en-US" altLang="ko-KR" sz="1300" b="1"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내의  </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Built-In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서비스의 구성만으로 </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Secure Gateway Client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즉시 구성</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실행 가능</a:t>
            </a:r>
            <a:endPar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en-US" altLang="ko-KR" sz="1300" b="1"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WebService</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호출의 경우 </a:t>
            </a:r>
            <a:r>
              <a:rPr kumimoji="0" lang="en-US" altLang="ko-KR" sz="1300" b="1"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상의 </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Proxy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서비스와 연계하여 부하분산 및 유량제어 지원</a:t>
            </a:r>
            <a:endPar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732" name="Rectangle 2"/>
          <p:cNvSpPr txBox="1">
            <a:spLocks noChangeArrowheads="1"/>
          </p:cNvSpPr>
          <p:nvPr/>
        </p:nvSpPr>
        <p:spPr bwMode="auto">
          <a:xfrm>
            <a:off x="646113" y="995364"/>
            <a:ext cx="8604250"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just" defTabSz="914400" rtl="0" eaLnBrk="1" fontAlgn="base" latinLnBrk="0" hangingPunct="1">
              <a:lnSpc>
                <a:spcPct val="110000"/>
              </a:lnSpc>
              <a:spcBef>
                <a:spcPct val="30000"/>
              </a:spcBef>
              <a:spcAft>
                <a:spcPct val="0"/>
              </a:spcAft>
              <a:buClrTx/>
              <a:buSzTx/>
              <a:buFont typeface="Wingdings" panose="05000000000000000000" pitchFamily="2" charset="2"/>
              <a:buNone/>
              <a:tabLst/>
              <a:defRPr/>
            </a:pPr>
            <a:r>
              <a:rPr kumimoji="0" lang="en-US" altLang="ko-KR" sz="14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Bluemix</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와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On-Premise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시스템 사이에서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Secure </a:t>
            </a:r>
            <a:r>
              <a:rPr kumimoji="0" lang="en-US" altLang="ko-KR" sz="14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WebSocket</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Tunnel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을 통한 암호화된 통신 지원</a:t>
            </a:r>
          </a:p>
        </p:txBody>
      </p:sp>
      <p:sp>
        <p:nvSpPr>
          <p:cNvPr id="45" name="Rounded Rectangle 44"/>
          <p:cNvSpPr/>
          <p:nvPr/>
        </p:nvSpPr>
        <p:spPr bwMode="auto">
          <a:xfrm>
            <a:off x="5775326" y="1477963"/>
            <a:ext cx="3451225" cy="2660650"/>
          </a:xfrm>
          <a:prstGeom prst="roundRect">
            <a:avLst>
              <a:gd name="adj" fmla="val 9240"/>
            </a:avLst>
          </a:prstGeom>
          <a:solidFill>
            <a:srgbClr val="FDFDFD"/>
          </a:solidFill>
          <a:ln w="57150" cap="flat" cmpd="sng" algn="ctr">
            <a:solidFill>
              <a:srgbClr val="00649D"/>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b"/>
          <a:lstStyle/>
          <a:p>
            <a:pPr marL="0" marR="0" lvl="0" indent="0" algn="ctr" defTabSz="61436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On-premise environment</a:t>
            </a:r>
          </a:p>
        </p:txBody>
      </p:sp>
      <p:sp>
        <p:nvSpPr>
          <p:cNvPr id="46" name="Rounded Rectangle 45"/>
          <p:cNvSpPr/>
          <p:nvPr/>
        </p:nvSpPr>
        <p:spPr bwMode="auto">
          <a:xfrm>
            <a:off x="1335089" y="1477964"/>
            <a:ext cx="3290887" cy="2682875"/>
          </a:xfrm>
          <a:prstGeom prst="roundRect">
            <a:avLst>
              <a:gd name="adj" fmla="val 9240"/>
            </a:avLst>
          </a:prstGeom>
          <a:solidFill>
            <a:srgbClr val="FDFDFD"/>
          </a:solidFill>
          <a:ln w="57150" cap="flat" cmpd="sng" algn="ctr">
            <a:solidFill>
              <a:srgbClr val="00649D"/>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b"/>
          <a:lstStyle/>
          <a:p>
            <a:pPr marL="0" marR="0" lvl="0" indent="0" algn="ctr" defTabSz="61436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Bluemix environment</a:t>
            </a:r>
          </a:p>
        </p:txBody>
      </p:sp>
      <p:sp>
        <p:nvSpPr>
          <p:cNvPr id="56329" name="Rounded Rectangle 47"/>
          <p:cNvSpPr>
            <a:spLocks noChangeArrowheads="1"/>
          </p:cNvSpPr>
          <p:nvPr/>
        </p:nvSpPr>
        <p:spPr bwMode="auto">
          <a:xfrm>
            <a:off x="1601789" y="1843089"/>
            <a:ext cx="1639887" cy="1798637"/>
          </a:xfrm>
          <a:prstGeom prst="roundRect">
            <a:avLst>
              <a:gd name="adj" fmla="val 9523"/>
            </a:avLst>
          </a:prstGeom>
          <a:solidFill>
            <a:srgbClr val="FDFDFD"/>
          </a:solidFill>
          <a:ln w="12700" algn="ctr">
            <a:solidFill>
              <a:srgbClr val="0000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defTabSz="614363">
              <a:defRPr sz="2200">
                <a:solidFill>
                  <a:schemeClr val="hlink"/>
                </a:solidFill>
                <a:latin typeface="Arial" panose="020B0604020202020204" pitchFamily="34" charset="0"/>
                <a:cs typeface="Arial" panose="020B0604020202020204" pitchFamily="34" charset="0"/>
              </a:defRPr>
            </a:lvl1pPr>
            <a:lvl2pPr marL="742950" indent="-285750" defTabSz="614363">
              <a:defRPr sz="2200">
                <a:solidFill>
                  <a:schemeClr val="hlink"/>
                </a:solidFill>
                <a:latin typeface="Arial" panose="020B0604020202020204" pitchFamily="34" charset="0"/>
                <a:cs typeface="Arial" panose="020B0604020202020204" pitchFamily="34" charset="0"/>
              </a:defRPr>
            </a:lvl2pPr>
            <a:lvl3pPr marL="1143000" indent="-228600" defTabSz="614363">
              <a:defRPr sz="2200">
                <a:solidFill>
                  <a:schemeClr val="hlink"/>
                </a:solidFill>
                <a:latin typeface="Arial" panose="020B0604020202020204" pitchFamily="34" charset="0"/>
                <a:cs typeface="Arial" panose="020B0604020202020204" pitchFamily="34" charset="0"/>
              </a:defRPr>
            </a:lvl3pPr>
            <a:lvl4pPr marL="1600200" indent="-228600" defTabSz="614363">
              <a:defRPr sz="2200">
                <a:solidFill>
                  <a:schemeClr val="hlink"/>
                </a:solidFill>
                <a:latin typeface="Arial" panose="020B0604020202020204" pitchFamily="34" charset="0"/>
                <a:cs typeface="Arial" panose="020B0604020202020204" pitchFamily="34" charset="0"/>
              </a:defRPr>
            </a:lvl4pPr>
            <a:lvl5pPr marL="2057400" indent="-228600" defTabSz="614363">
              <a:defRPr sz="2200">
                <a:solidFill>
                  <a:schemeClr val="hlink"/>
                </a:solidFill>
                <a:latin typeface="Arial" panose="020B0604020202020204" pitchFamily="34" charset="0"/>
                <a:cs typeface="Arial" panose="020B0604020202020204" pitchFamily="34" charset="0"/>
              </a:defRPr>
            </a:lvl5pPr>
            <a:lvl6pPr marL="2514600" indent="-228600" defTabSz="614363"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614363"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614363"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614363"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ko-KR" sz="2000" b="1"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endParaRPr>
          </a:p>
        </p:txBody>
      </p:sp>
      <p:pic>
        <p:nvPicPr>
          <p:cNvPr id="563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550" y="2474914"/>
            <a:ext cx="1443038"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31" name="Picture 5" descr="http://thumbs.dreamstime.com/t/generic-smartphone-202591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3" y="2366964"/>
            <a:ext cx="6223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332" name="Straight Arrow Connector 57"/>
          <p:cNvCxnSpPr>
            <a:cxnSpLocks noChangeShapeType="1"/>
          </p:cNvCxnSpPr>
          <p:nvPr/>
        </p:nvCxnSpPr>
        <p:spPr bwMode="auto">
          <a:xfrm flipV="1">
            <a:off x="1112839" y="2746376"/>
            <a:ext cx="460375" cy="9525"/>
          </a:xfrm>
          <a:prstGeom prst="straightConnector1">
            <a:avLst/>
          </a:prstGeom>
          <a:noFill/>
          <a:ln w="38100"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56333" name="Curved Connector 58"/>
          <p:cNvCxnSpPr>
            <a:cxnSpLocks noChangeShapeType="1"/>
            <a:endCxn id="56330" idx="1"/>
          </p:cNvCxnSpPr>
          <p:nvPr/>
        </p:nvCxnSpPr>
        <p:spPr bwMode="auto">
          <a:xfrm flipV="1">
            <a:off x="7496176" y="2832101"/>
            <a:ext cx="206375" cy="3175"/>
          </a:xfrm>
          <a:prstGeom prst="curvedConnector3">
            <a:avLst>
              <a:gd name="adj1" fmla="val 50000"/>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cxnSp>
      <p:grpSp>
        <p:nvGrpSpPr>
          <p:cNvPr id="56334" name="Group 72"/>
          <p:cNvGrpSpPr>
            <a:grpSpLocks/>
          </p:cNvGrpSpPr>
          <p:nvPr/>
        </p:nvGrpSpPr>
        <p:grpSpPr bwMode="auto">
          <a:xfrm>
            <a:off x="1746250" y="1931989"/>
            <a:ext cx="571500" cy="511175"/>
            <a:chOff x="2075599" y="1129080"/>
            <a:chExt cx="868048" cy="868048"/>
          </a:xfrm>
        </p:grpSpPr>
        <p:sp>
          <p:nvSpPr>
            <p:cNvPr id="56376" name="AutoShape 13"/>
            <p:cNvSpPr>
              <a:spLocks noChangeAspect="1" noChangeArrowheads="1"/>
            </p:cNvSpPr>
            <p:nvPr/>
          </p:nvSpPr>
          <p:spPr bwMode="auto">
            <a:xfrm>
              <a:off x="2075599" y="1129080"/>
              <a:ext cx="868048" cy="86804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59 w 21600"/>
                <a:gd name="T25" fmla="*/ 3146 h 21600"/>
                <a:gd name="T26" fmla="*/ 18441 w 21600"/>
                <a:gd name="T27" fmla="*/ 1845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99" y="10800"/>
                  </a:moveTo>
                  <a:cubicBezTo>
                    <a:pt x="999" y="16213"/>
                    <a:pt x="5387" y="20601"/>
                    <a:pt x="10800" y="20601"/>
                  </a:cubicBezTo>
                  <a:cubicBezTo>
                    <a:pt x="16213" y="20601"/>
                    <a:pt x="20601" y="16213"/>
                    <a:pt x="20601" y="10800"/>
                  </a:cubicBezTo>
                  <a:cubicBezTo>
                    <a:pt x="20601" y="5387"/>
                    <a:pt x="16213" y="999"/>
                    <a:pt x="10800" y="999"/>
                  </a:cubicBezTo>
                  <a:cubicBezTo>
                    <a:pt x="5387" y="999"/>
                    <a:pt x="999" y="5387"/>
                    <a:pt x="999" y="10800"/>
                  </a:cubicBezTo>
                  <a:close/>
                </a:path>
              </a:pathLst>
            </a:custGeom>
            <a:solidFill>
              <a:srgbClr val="00AED1"/>
            </a:solidFill>
            <a:ln w="9525">
              <a:solidFill>
                <a:srgbClr val="00AED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pic>
          <p:nvPicPr>
            <p:cNvPr id="56377" name="Picture 79" descr="SDK for Node.js™: Develop, deploy, and scale server-side JavaScript® apps with ease. The IBM SDK for Node.js™ provides enhanced performance, security, and serviceabil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498" y="1324979"/>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335" name="Group 73"/>
          <p:cNvGrpSpPr>
            <a:grpSpLocks/>
          </p:cNvGrpSpPr>
          <p:nvPr/>
        </p:nvGrpSpPr>
        <p:grpSpPr bwMode="auto">
          <a:xfrm>
            <a:off x="3521075" y="2471738"/>
            <a:ext cx="1155700" cy="817562"/>
            <a:chOff x="4461661" y="1176149"/>
            <a:chExt cx="1683666" cy="1189230"/>
          </a:xfrm>
        </p:grpSpPr>
        <p:sp>
          <p:nvSpPr>
            <p:cNvPr id="56372" name="Text Box 11"/>
            <p:cNvSpPr txBox="1">
              <a:spLocks noChangeAspect="1" noChangeArrowheads="1"/>
            </p:cNvSpPr>
            <p:nvPr/>
          </p:nvSpPr>
          <p:spPr bwMode="auto">
            <a:xfrm>
              <a:off x="4461661" y="2006795"/>
              <a:ext cx="1683666" cy="35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191919"/>
                  </a:solidFill>
                  <a:effectLst/>
                  <a:uLnTx/>
                  <a:uFillTx/>
                  <a:latin typeface="맑은 고딕" panose="020B0503020000020004" pitchFamily="50" charset="-127"/>
                  <a:ea typeface="맑은 고딕" panose="020B0503020000020004" pitchFamily="50" charset="-127"/>
                  <a:cs typeface="Arial" panose="020B0604020202020204" pitchFamily="34" charset="0"/>
                </a:rPr>
                <a:t>Secure Gateway</a:t>
              </a:r>
            </a:p>
          </p:txBody>
        </p:sp>
        <p:grpSp>
          <p:nvGrpSpPr>
            <p:cNvPr id="56373" name="Group 75"/>
            <p:cNvGrpSpPr>
              <a:grpSpLocks/>
            </p:cNvGrpSpPr>
            <p:nvPr/>
          </p:nvGrpSpPr>
          <p:grpSpPr bwMode="auto">
            <a:xfrm>
              <a:off x="4804690" y="1176149"/>
              <a:ext cx="963101" cy="810557"/>
              <a:chOff x="4804690" y="1176149"/>
              <a:chExt cx="963101" cy="810557"/>
            </a:xfrm>
          </p:grpSpPr>
          <p:sp>
            <p:nvSpPr>
              <p:cNvPr id="56374" name="AutoShape 13"/>
              <p:cNvSpPr>
                <a:spLocks noChangeAspect="1" noChangeArrowheads="1"/>
              </p:cNvSpPr>
              <p:nvPr/>
            </p:nvSpPr>
            <p:spPr bwMode="auto">
              <a:xfrm>
                <a:off x="4804690" y="1176149"/>
                <a:ext cx="963101" cy="810557"/>
              </a:xfrm>
              <a:prstGeom prst="hexagon">
                <a:avLst>
                  <a:gd name="adj" fmla="val 29705"/>
                  <a:gd name="vf" fmla="val 115470"/>
                </a:avLst>
              </a:prstGeom>
              <a:noFill/>
              <a:ln w="38100">
                <a:solidFill>
                  <a:srgbClr val="00AED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2400" b="0" i="0" u="none" strike="noStrike" kern="1200" cap="none" spc="0" normalizeH="0" baseline="0" noProof="0">
                  <a:ln>
                    <a:noFill/>
                  </a:ln>
                  <a:solidFill>
                    <a:srgbClr val="191919"/>
                  </a:solidFill>
                  <a:effectLst/>
                  <a:uLnTx/>
                  <a:uFillTx/>
                  <a:latin typeface="HelvNeue Light for IBM"/>
                  <a:ea typeface="굴림" panose="020B0600000101010101" pitchFamily="50" charset="-127"/>
                  <a:cs typeface="Arial" panose="020B0604020202020204" pitchFamily="34" charset="0"/>
                </a:endParaRPr>
              </a:p>
            </p:txBody>
          </p:sp>
          <p:pic>
            <p:nvPicPr>
              <p:cNvPr id="56375" name="Picture 77" descr="Secure Gateway: IBM Secure Gateway for Bluemix enables users to integrate cloud services with enterprise systems on premis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4337" y="1325749"/>
                <a:ext cx="503802" cy="50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6336" name="Group 88"/>
          <p:cNvGrpSpPr>
            <a:grpSpLocks/>
          </p:cNvGrpSpPr>
          <p:nvPr/>
        </p:nvGrpSpPr>
        <p:grpSpPr bwMode="auto">
          <a:xfrm>
            <a:off x="1871663" y="2533650"/>
            <a:ext cx="520700" cy="496888"/>
            <a:chOff x="691879" y="1132355"/>
            <a:chExt cx="868048" cy="868048"/>
          </a:xfrm>
        </p:grpSpPr>
        <p:sp>
          <p:nvSpPr>
            <p:cNvPr id="56370" name="AutoShape 13"/>
            <p:cNvSpPr>
              <a:spLocks noChangeAspect="1" noChangeArrowheads="1"/>
            </p:cNvSpPr>
            <p:nvPr/>
          </p:nvSpPr>
          <p:spPr bwMode="auto">
            <a:xfrm>
              <a:off x="691879" y="1132355"/>
              <a:ext cx="868048" cy="86804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59 w 21600"/>
                <a:gd name="T25" fmla="*/ 3146 h 21600"/>
                <a:gd name="T26" fmla="*/ 18441 w 21600"/>
                <a:gd name="T27" fmla="*/ 1845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99" y="10800"/>
                  </a:moveTo>
                  <a:cubicBezTo>
                    <a:pt x="999" y="16213"/>
                    <a:pt x="5387" y="20601"/>
                    <a:pt x="10800" y="20601"/>
                  </a:cubicBezTo>
                  <a:cubicBezTo>
                    <a:pt x="16213" y="20601"/>
                    <a:pt x="20601" y="16213"/>
                    <a:pt x="20601" y="10800"/>
                  </a:cubicBezTo>
                  <a:cubicBezTo>
                    <a:pt x="20601" y="5387"/>
                    <a:pt x="16213" y="999"/>
                    <a:pt x="10800" y="999"/>
                  </a:cubicBezTo>
                  <a:cubicBezTo>
                    <a:pt x="5387" y="999"/>
                    <a:pt x="999" y="5387"/>
                    <a:pt x="999" y="10800"/>
                  </a:cubicBezTo>
                  <a:close/>
                </a:path>
              </a:pathLst>
            </a:custGeom>
            <a:solidFill>
              <a:srgbClr val="00AED1"/>
            </a:solidFill>
            <a:ln w="9525">
              <a:solidFill>
                <a:srgbClr val="00AED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pic>
          <p:nvPicPr>
            <p:cNvPr id="56371" name="Picture 90" descr="Liberty for Java™: Develop, deploy, and scale Java web apps with ease. IBM WebSphere Liberty Profile is a highly composable, ultra-fast, ultra-light profile of IBM WebSphere Application Server designed for the clou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192" y="1324979"/>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337"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3539" y="1235076"/>
            <a:ext cx="1227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8" name="Line 36"/>
          <p:cNvSpPr>
            <a:spLocks noChangeShapeType="1"/>
          </p:cNvSpPr>
          <p:nvPr/>
        </p:nvSpPr>
        <p:spPr bwMode="auto">
          <a:xfrm>
            <a:off x="4433888" y="2762251"/>
            <a:ext cx="1554162" cy="3175"/>
          </a:xfrm>
          <a:prstGeom prst="line">
            <a:avLst/>
          </a:prstGeom>
          <a:noFill/>
          <a:ln w="25400">
            <a:solidFill>
              <a:srgbClr val="000080"/>
            </a:solidFill>
            <a:round/>
            <a:headEnd type="triangle" w="lg" len="lg"/>
            <a:tailEnd type="triangle"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56339" name="Line 36"/>
          <p:cNvSpPr>
            <a:spLocks noChangeShapeType="1"/>
          </p:cNvSpPr>
          <p:nvPr/>
        </p:nvSpPr>
        <p:spPr bwMode="auto">
          <a:xfrm>
            <a:off x="3254376" y="2762250"/>
            <a:ext cx="485775" cy="7938"/>
          </a:xfrm>
          <a:prstGeom prst="line">
            <a:avLst/>
          </a:prstGeom>
          <a:noFill/>
          <a:ln w="25400">
            <a:solidFill>
              <a:srgbClr val="000080"/>
            </a:solidFill>
            <a:round/>
            <a:headEnd type="triangle" w="lg" len="lg"/>
            <a:tailEnd type="triangle"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grpSp>
        <p:nvGrpSpPr>
          <p:cNvPr id="56340" name="Group 21"/>
          <p:cNvGrpSpPr>
            <a:grpSpLocks/>
          </p:cNvGrpSpPr>
          <p:nvPr/>
        </p:nvGrpSpPr>
        <p:grpSpPr bwMode="auto">
          <a:xfrm>
            <a:off x="4645025" y="2619376"/>
            <a:ext cx="1092200" cy="250825"/>
            <a:chOff x="4263236" y="2934490"/>
            <a:chExt cx="1092232" cy="251828"/>
          </a:xfrm>
        </p:grpSpPr>
        <p:grpSp>
          <p:nvGrpSpPr>
            <p:cNvPr id="56366" name="Group 94"/>
            <p:cNvGrpSpPr>
              <a:grpSpLocks/>
            </p:cNvGrpSpPr>
            <p:nvPr/>
          </p:nvGrpSpPr>
          <p:grpSpPr bwMode="auto">
            <a:xfrm>
              <a:off x="4275220" y="2934490"/>
              <a:ext cx="1080248" cy="251828"/>
              <a:chOff x="4736773" y="2943497"/>
              <a:chExt cx="1251830" cy="251828"/>
            </a:xfrm>
          </p:grpSpPr>
          <p:sp>
            <p:nvSpPr>
              <p:cNvPr id="56368" name="Can 95"/>
              <p:cNvSpPr>
                <a:spLocks noChangeArrowheads="1"/>
              </p:cNvSpPr>
              <p:nvPr/>
            </p:nvSpPr>
            <p:spPr bwMode="auto">
              <a:xfrm rot="5400000">
                <a:off x="5244972" y="2451694"/>
                <a:ext cx="235432" cy="1251830"/>
              </a:xfrm>
              <a:prstGeom prst="can">
                <a:avLst>
                  <a:gd name="adj" fmla="val 25010"/>
                </a:avLst>
              </a:prstGeom>
              <a:solidFill>
                <a:srgbClr val="FFFFFF"/>
              </a:solidFill>
              <a:ln w="9525" algn="ctr">
                <a:solidFill>
                  <a:srgbClr val="010000"/>
                </a:solidFill>
                <a:round/>
                <a:headEnd/>
                <a:tailEnd/>
              </a:ln>
            </p:spPr>
            <p:txBody>
              <a:bodyPr lIns="0" tIns="0" rIns="0" bIns="0"/>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CA" altLang="ko-KR" sz="2000" b="0" i="0" u="none" strike="noStrike" kern="1200" cap="none" spc="0" normalizeH="0" baseline="0" noProof="0">
                  <a:ln>
                    <a:noFill/>
                  </a:ln>
                  <a:solidFill>
                    <a:srgbClr val="191919"/>
                  </a:solidFill>
                  <a:effectLst/>
                  <a:uLnTx/>
                  <a:uFillTx/>
                  <a:latin typeface="HelvNeue Light for IBM"/>
                  <a:ea typeface="굴림" panose="020B0600000101010101" pitchFamily="50" charset="-127"/>
                  <a:cs typeface="Arial" panose="020B0604020202020204" pitchFamily="34" charset="0"/>
                </a:endParaRPr>
              </a:p>
            </p:txBody>
          </p:sp>
          <p:sp>
            <p:nvSpPr>
              <p:cNvPr id="56369" name="Text Box 13"/>
              <p:cNvSpPr txBox="1">
                <a:spLocks noChangeArrowheads="1"/>
              </p:cNvSpPr>
              <p:nvPr/>
            </p:nvSpPr>
            <p:spPr bwMode="auto">
              <a:xfrm>
                <a:off x="4785276" y="2943497"/>
                <a:ext cx="11313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ko-KR" sz="1000" b="1" i="0" u="none" strike="noStrike" kern="1200" cap="none" spc="0" normalizeH="0" baseline="0" noProof="0">
                  <a:ln>
                    <a:noFill/>
                  </a:ln>
                  <a:solidFill>
                    <a:srgbClr val="191919"/>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56367" name="TextBox 20"/>
            <p:cNvSpPr txBox="1">
              <a:spLocks noChangeArrowheads="1"/>
            </p:cNvSpPr>
            <p:nvPr/>
          </p:nvSpPr>
          <p:spPr bwMode="auto">
            <a:xfrm>
              <a:off x="4263236" y="2950886"/>
              <a:ext cx="10502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9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Secured Tunnel</a:t>
              </a:r>
              <a:endParaRPr kumimoji="0" lang="ko-KR" altLang="en-US" sz="9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grpSp>
      <p:pic>
        <p:nvPicPr>
          <p:cNvPr id="56341" name="Picture 2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28305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42" name="Group 136"/>
          <p:cNvGrpSpPr>
            <a:grpSpLocks/>
          </p:cNvGrpSpPr>
          <p:nvPr/>
        </p:nvGrpSpPr>
        <p:grpSpPr bwMode="auto">
          <a:xfrm>
            <a:off x="1776413" y="3121025"/>
            <a:ext cx="501650" cy="431800"/>
            <a:chOff x="7572817" y="1177188"/>
            <a:chExt cx="963101" cy="810557"/>
          </a:xfrm>
        </p:grpSpPr>
        <p:sp>
          <p:nvSpPr>
            <p:cNvPr id="56364" name="AutoShape 13"/>
            <p:cNvSpPr>
              <a:spLocks noChangeAspect="1" noChangeArrowheads="1"/>
            </p:cNvSpPr>
            <p:nvPr/>
          </p:nvSpPr>
          <p:spPr bwMode="auto">
            <a:xfrm>
              <a:off x="7572817" y="1177188"/>
              <a:ext cx="963101" cy="810557"/>
            </a:xfrm>
            <a:prstGeom prst="hexagon">
              <a:avLst>
                <a:gd name="adj" fmla="val 29705"/>
                <a:gd name="vf" fmla="val 115470"/>
              </a:avLst>
            </a:prstGeom>
            <a:noFill/>
            <a:ln w="38100">
              <a:solidFill>
                <a:srgbClr val="00AED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2400" b="0" i="0" u="none" strike="noStrike" kern="1200" cap="none" spc="0" normalizeH="0" baseline="0" noProof="0">
                <a:ln>
                  <a:noFill/>
                </a:ln>
                <a:solidFill>
                  <a:srgbClr val="191919"/>
                </a:solidFill>
                <a:effectLst/>
                <a:uLnTx/>
                <a:uFillTx/>
                <a:latin typeface="HelvNeue Light for IBM"/>
                <a:ea typeface="굴림" panose="020B0600000101010101" pitchFamily="50" charset="-127"/>
                <a:cs typeface="Arial" panose="020B0604020202020204" pitchFamily="34" charset="0"/>
              </a:endParaRPr>
            </a:p>
          </p:txBody>
        </p:sp>
        <p:pic>
          <p:nvPicPr>
            <p:cNvPr id="56365" name="Picture 12" descr="WebSphere Application Server: Allows you to quickly get up and running on a pre-configured WebSphere Application Server installation in a hosted cloud environment on Bluemix."/>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7276" y="1304977"/>
              <a:ext cx="554182" cy="55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343" name="Group 28673"/>
          <p:cNvGrpSpPr>
            <a:grpSpLocks/>
          </p:cNvGrpSpPr>
          <p:nvPr/>
        </p:nvGrpSpPr>
        <p:grpSpPr bwMode="auto">
          <a:xfrm>
            <a:off x="2532063" y="2052638"/>
            <a:ext cx="569912" cy="520700"/>
            <a:chOff x="4415448" y="3860983"/>
            <a:chExt cx="441260" cy="440476"/>
          </a:xfrm>
        </p:grpSpPr>
        <p:pic>
          <p:nvPicPr>
            <p:cNvPr id="56362" name="Picture 2867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93105" y="3942659"/>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63" name="Oval 28672"/>
            <p:cNvSpPr>
              <a:spLocks noChangeArrowheads="1"/>
            </p:cNvSpPr>
            <p:nvPr/>
          </p:nvSpPr>
          <p:spPr bwMode="auto">
            <a:xfrm>
              <a:off x="4415448" y="3860983"/>
              <a:ext cx="441260" cy="440476"/>
            </a:xfrm>
            <a:prstGeom prst="ellipse">
              <a:avLst/>
            </a:prstGeom>
            <a:noFill/>
            <a:ln w="28575" algn="ctr">
              <a:solidFill>
                <a:srgbClr val="00CCFF"/>
              </a:solidFill>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grpSp>
      <p:pic>
        <p:nvPicPr>
          <p:cNvPr id="56344" name="Picture 2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185151" y="3243263"/>
            <a:ext cx="6334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45" name="Group 28678"/>
          <p:cNvGrpSpPr>
            <a:grpSpLocks/>
          </p:cNvGrpSpPr>
          <p:nvPr/>
        </p:nvGrpSpPr>
        <p:grpSpPr bwMode="auto">
          <a:xfrm>
            <a:off x="8145464" y="2081214"/>
            <a:ext cx="1000125" cy="307975"/>
            <a:chOff x="9444616" y="2704944"/>
            <a:chExt cx="999467" cy="307778"/>
          </a:xfrm>
        </p:grpSpPr>
        <p:sp>
          <p:nvSpPr>
            <p:cNvPr id="56360" name="TextBox 109"/>
            <p:cNvSpPr txBox="1">
              <a:spLocks noChangeArrowheads="1"/>
            </p:cNvSpPr>
            <p:nvPr/>
          </p:nvSpPr>
          <p:spPr bwMode="auto">
            <a:xfrm>
              <a:off x="9444616" y="2704945"/>
              <a:ext cx="751942" cy="307777"/>
            </a:xfrm>
            <a:prstGeom prst="rect">
              <a:avLst/>
            </a:prstGeom>
            <a:solidFill>
              <a:schemeClr val="bg1">
                <a:alpha val="79999"/>
              </a:schemeClr>
            </a:solidFill>
            <a:ln w="9525">
              <a:solidFill>
                <a:srgbClr val="000000"/>
              </a:solidFill>
              <a:miter lim="800000"/>
              <a:headEnd/>
              <a:tailEnd/>
            </a:ln>
          </p:spPr>
          <p:txBody>
            <a:bodyPr>
              <a:spAutoFit/>
            </a:bodyPr>
            <a:lstStyle>
              <a:lvl1pPr defTabSz="457200">
                <a:defRPr sz="2200">
                  <a:solidFill>
                    <a:schemeClr val="hlink"/>
                  </a:solidFill>
                  <a:latin typeface="Arial" panose="020B0604020202020204" pitchFamily="34" charset="0"/>
                  <a:cs typeface="Arial" panose="020B0604020202020204" pitchFamily="34" charset="0"/>
                </a:defRPr>
              </a:lvl1pPr>
              <a:lvl2pPr marL="742950" indent="-285750" defTabSz="457200">
                <a:defRPr sz="2200">
                  <a:solidFill>
                    <a:schemeClr val="hlink"/>
                  </a:solidFill>
                  <a:latin typeface="Arial" panose="020B0604020202020204" pitchFamily="34" charset="0"/>
                  <a:cs typeface="Arial" panose="020B0604020202020204" pitchFamily="34" charset="0"/>
                </a:defRPr>
              </a:lvl2pPr>
              <a:lvl3pPr marL="1143000" indent="-228600" defTabSz="457200">
                <a:defRPr sz="2200">
                  <a:solidFill>
                    <a:schemeClr val="hlink"/>
                  </a:solidFill>
                  <a:latin typeface="Arial" panose="020B0604020202020204" pitchFamily="34" charset="0"/>
                  <a:cs typeface="Arial" panose="020B0604020202020204" pitchFamily="34" charset="0"/>
                </a:defRPr>
              </a:lvl3pPr>
              <a:lvl4pPr marL="1600200" indent="-228600" defTabSz="457200">
                <a:defRPr sz="2200">
                  <a:solidFill>
                    <a:schemeClr val="hlink"/>
                  </a:solidFill>
                  <a:latin typeface="Arial" panose="020B0604020202020204" pitchFamily="34" charset="0"/>
                  <a:cs typeface="Arial" panose="020B0604020202020204" pitchFamily="34" charset="0"/>
                </a:defRPr>
              </a:lvl4pPr>
              <a:lvl5pPr marL="2057400" indent="-228600" defTabSz="457200">
                <a:defRPr sz="2200">
                  <a:solidFill>
                    <a:schemeClr val="hlink"/>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맑은 고딕" panose="020B0503020000020004" pitchFamily="50" charset="-127"/>
                  <a:cs typeface="Arial" panose="020B0604020202020204" pitchFamily="34" charset="0"/>
                </a:rPr>
                <a:t>Splunk</a:t>
              </a:r>
              <a:endParaRPr kumimoji="0" lang="en-US" altLang="en-US" sz="1600" b="1" i="0" u="none" strike="noStrike" kern="1200" cap="none" spc="0" normalizeH="0" baseline="0" noProof="0">
                <a:ln>
                  <a:noFill/>
                </a:ln>
                <a:solidFill>
                  <a:srgbClr val="000000"/>
                </a:solidFill>
                <a:effectLst/>
                <a:uLnTx/>
                <a:uFillTx/>
                <a:latin typeface="Calibri" panose="020F0502020204030204" pitchFamily="34" charset="0"/>
                <a:ea typeface="맑은 고딕" panose="020B0503020000020004" pitchFamily="50" charset="-127"/>
                <a:cs typeface="Arial" panose="020B0604020202020204" pitchFamily="34" charset="0"/>
              </a:endParaRPr>
            </a:p>
          </p:txBody>
        </p:sp>
        <p:pic>
          <p:nvPicPr>
            <p:cNvPr id="56361" name="Picture 4" descr="https://pbs.twimg.com/profile_images/618840808184111105/vICOrL2U_400x400.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36306" y="2704944"/>
              <a:ext cx="3077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346" name="Picture 28680"/>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45475" y="1716088"/>
            <a:ext cx="8636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7" name="Picture 16" descr="IDG_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62675" y="2708276"/>
            <a:ext cx="1100138"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8" name="Text Box 11"/>
          <p:cNvSpPr txBox="1">
            <a:spLocks noChangeAspect="1" noChangeArrowheads="1"/>
          </p:cNvSpPr>
          <p:nvPr/>
        </p:nvSpPr>
        <p:spPr bwMode="auto">
          <a:xfrm>
            <a:off x="6035675" y="3195638"/>
            <a:ext cx="1550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191919"/>
                </a:solidFill>
                <a:effectLst/>
                <a:uLnTx/>
                <a:uFillTx/>
                <a:latin typeface="맑은 고딕" panose="020B0503020000020004" pitchFamily="50" charset="-127"/>
                <a:ea typeface="맑은 고딕" panose="020B0503020000020004" pitchFamily="50" charset="-127"/>
                <a:cs typeface="Arial" panose="020B0604020202020204" pitchFamily="34" charset="0"/>
              </a:rPr>
              <a:t>Secure Gateway Client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191919"/>
                </a:solidFill>
                <a:effectLst/>
                <a:uLnTx/>
                <a:uFillTx/>
                <a:latin typeface="맑은 고딕" panose="020B0503020000020004" pitchFamily="50" charset="-127"/>
                <a:ea typeface="맑은 고딕" panose="020B0503020000020004" pitchFamily="50" charset="-127"/>
                <a:cs typeface="Arial" panose="020B0604020202020204" pitchFamily="34" charset="0"/>
              </a:rPr>
              <a:t>On DataPower</a:t>
            </a:r>
          </a:p>
        </p:txBody>
      </p:sp>
      <p:pic>
        <p:nvPicPr>
          <p:cNvPr id="56349" name="Picture 29"/>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956300" y="2343150"/>
            <a:ext cx="146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0" name="Picture 29"/>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31076" y="2343150"/>
            <a:ext cx="1444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1" name="Text Box 11"/>
          <p:cNvSpPr txBox="1">
            <a:spLocks noChangeAspect="1" noChangeArrowheads="1"/>
          </p:cNvSpPr>
          <p:nvPr/>
        </p:nvSpPr>
        <p:spPr bwMode="auto">
          <a:xfrm>
            <a:off x="6473825" y="2058988"/>
            <a:ext cx="482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191919"/>
                </a:solidFill>
                <a:effectLst/>
                <a:uLnTx/>
                <a:uFillTx/>
                <a:latin typeface="맑은 고딕" panose="020B0503020000020004" pitchFamily="50" charset="-127"/>
                <a:ea typeface="맑은 고딕" panose="020B0503020000020004" pitchFamily="50" charset="-127"/>
                <a:cs typeface="Arial" panose="020B0604020202020204" pitchFamily="34" charset="0"/>
              </a:rPr>
              <a:t>DMZ</a:t>
            </a:r>
          </a:p>
        </p:txBody>
      </p:sp>
      <p:sp>
        <p:nvSpPr>
          <p:cNvPr id="56352" name="Rounded Rectangle 60"/>
          <p:cNvSpPr>
            <a:spLocks noChangeArrowheads="1"/>
          </p:cNvSpPr>
          <p:nvPr/>
        </p:nvSpPr>
        <p:spPr bwMode="auto">
          <a:xfrm>
            <a:off x="5867401" y="1976439"/>
            <a:ext cx="1725613" cy="1665287"/>
          </a:xfrm>
          <a:prstGeom prst="roundRect">
            <a:avLst>
              <a:gd name="adj" fmla="val 16667"/>
            </a:avLst>
          </a:prstGeom>
          <a:noFill/>
          <a:ln w="28575"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pic>
        <p:nvPicPr>
          <p:cNvPr id="56353" name="Picture 1"/>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22964" y="4435475"/>
            <a:ext cx="3024187" cy="2147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56354" name="Straight Arrow Connector 51"/>
          <p:cNvCxnSpPr>
            <a:cxnSpLocks noChangeShapeType="1"/>
          </p:cNvCxnSpPr>
          <p:nvPr/>
        </p:nvCxnSpPr>
        <p:spPr bwMode="auto">
          <a:xfrm>
            <a:off x="2074863" y="1716088"/>
            <a:ext cx="2055812" cy="0"/>
          </a:xfrm>
          <a:prstGeom prst="straightConnector1">
            <a:avLst/>
          </a:prstGeom>
          <a:noFill/>
          <a:ln w="12700"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56355" name="TextBox 52"/>
          <p:cNvSpPr txBox="1">
            <a:spLocks noChangeArrowheads="1"/>
          </p:cNvSpPr>
          <p:nvPr/>
        </p:nvSpPr>
        <p:spPr bwMode="auto">
          <a:xfrm>
            <a:off x="2544763" y="1479551"/>
            <a:ext cx="13589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Application TLS</a:t>
            </a:r>
          </a:p>
        </p:txBody>
      </p:sp>
      <p:cxnSp>
        <p:nvCxnSpPr>
          <p:cNvPr id="56356" name="Straight Arrow Connector 53"/>
          <p:cNvCxnSpPr>
            <a:cxnSpLocks noChangeShapeType="1"/>
          </p:cNvCxnSpPr>
          <p:nvPr/>
        </p:nvCxnSpPr>
        <p:spPr bwMode="auto">
          <a:xfrm>
            <a:off x="6145214" y="1716088"/>
            <a:ext cx="2054225" cy="0"/>
          </a:xfrm>
          <a:prstGeom prst="straightConnector1">
            <a:avLst/>
          </a:prstGeom>
          <a:noFill/>
          <a:ln w="12700"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56357" name="TextBox 54"/>
          <p:cNvSpPr txBox="1">
            <a:spLocks noChangeArrowheads="1"/>
          </p:cNvSpPr>
          <p:nvPr/>
        </p:nvSpPr>
        <p:spPr bwMode="auto">
          <a:xfrm>
            <a:off x="6615113" y="1479551"/>
            <a:ext cx="946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Client TLS</a:t>
            </a:r>
          </a:p>
        </p:txBody>
      </p:sp>
      <p:sp>
        <p:nvSpPr>
          <p:cNvPr id="56" name="Flowchart: Document 55"/>
          <p:cNvSpPr/>
          <p:nvPr/>
        </p:nvSpPr>
        <p:spPr bwMode="auto">
          <a:xfrm>
            <a:off x="7304089" y="1776413"/>
            <a:ext cx="731837" cy="469900"/>
          </a:xfrm>
          <a:prstGeom prst="flowChartDocumen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charset="0"/>
              <a:ea typeface="맑은 고딕" panose="020B0503020000020004" pitchFamily="50" charset="-127"/>
              <a:cs typeface="Arial" panose="020B0604020202020204" pitchFamily="34" charset="0"/>
            </a:endParaRPr>
          </a:p>
        </p:txBody>
      </p:sp>
      <p:sp>
        <p:nvSpPr>
          <p:cNvPr id="56359" name="TextBox 56"/>
          <p:cNvSpPr txBox="1">
            <a:spLocks noChangeArrowheads="1"/>
          </p:cNvSpPr>
          <p:nvPr/>
        </p:nvSpPr>
        <p:spPr bwMode="auto">
          <a:xfrm>
            <a:off x="7324725" y="1720850"/>
            <a:ext cx="6413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Access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Control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List</a:t>
            </a:r>
            <a:endParaRPr kumimoji="0" lang="ko-KR" altLang="en-US" sz="10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646503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bwMode="auto">
          <a:xfrm>
            <a:off x="687388" y="1050926"/>
            <a:ext cx="8513762" cy="576263"/>
          </a:xfrm>
          <a:prstGeom prst="rect">
            <a:avLst/>
          </a:prstGeom>
          <a:noFill/>
          <a:ln w="9525">
            <a:noFill/>
            <a:miter lim="800000"/>
            <a:headEnd/>
            <a:tailEnd/>
          </a:ln>
        </p:spPr>
        <p:txBody>
          <a:bodyPr lIns="0" tIns="44682" rIns="89358" bIns="44682"/>
          <a:lstStyle/>
          <a:p>
            <a:pPr marL="0" marR="0" lvl="0" indent="0" algn="l" defTabSz="893667" rtl="0" eaLnBrk="0" fontAlgn="auto" latinLnBrk="0" hangingPunct="0">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SaaS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도입현황 및 문제점</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시장동향 및 사례를 참조하여 </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Cloud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서비스에 대한 전사 표준 </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Connectivity &amp; Integration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제공을 통해 </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Hybrid Integration Platform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구축</a:t>
            </a:r>
          </a:p>
        </p:txBody>
      </p:sp>
      <p:sp>
        <p:nvSpPr>
          <p:cNvPr id="60419" name="Title 1"/>
          <p:cNvSpPr>
            <a:spLocks noGrp="1"/>
          </p:cNvSpPr>
          <p:nvPr>
            <p:ph type="title"/>
          </p:nvPr>
        </p:nvSpPr>
        <p:spPr>
          <a:xfrm>
            <a:off x="620713" y="620714"/>
            <a:ext cx="7886700" cy="530225"/>
          </a:xfrm>
        </p:spPr>
        <p:txBody>
          <a:bodyPr/>
          <a:lstStyle/>
          <a:p>
            <a:r>
              <a:rPr lang="ko-KR" altLang="en-US">
                <a:solidFill>
                  <a:schemeClr val="tx1"/>
                </a:solidFill>
              </a:rPr>
              <a:t>사례 </a:t>
            </a:r>
            <a:r>
              <a:rPr lang="en-US" altLang="ko-KR">
                <a:solidFill>
                  <a:schemeClr val="tx1"/>
                </a:solidFill>
              </a:rPr>
              <a:t>– S </a:t>
            </a:r>
            <a:r>
              <a:rPr lang="ko-KR" altLang="en-US">
                <a:solidFill>
                  <a:schemeClr val="tx1"/>
                </a:solidFill>
              </a:rPr>
              <a:t>전자 </a:t>
            </a:r>
          </a:p>
        </p:txBody>
      </p:sp>
      <p:sp>
        <p:nvSpPr>
          <p:cNvPr id="13"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grpSp>
        <p:nvGrpSpPr>
          <p:cNvPr id="60421" name="Group 14"/>
          <p:cNvGrpSpPr>
            <a:grpSpLocks/>
          </p:cNvGrpSpPr>
          <p:nvPr/>
        </p:nvGrpSpPr>
        <p:grpSpPr bwMode="auto">
          <a:xfrm>
            <a:off x="687388" y="1741489"/>
            <a:ext cx="8513762" cy="4613275"/>
            <a:chOff x="562708" y="1740878"/>
            <a:chExt cx="8078666" cy="4411626"/>
          </a:xfrm>
        </p:grpSpPr>
        <p:grpSp>
          <p:nvGrpSpPr>
            <p:cNvPr id="60422" name="Group 37"/>
            <p:cNvGrpSpPr>
              <a:grpSpLocks/>
            </p:cNvGrpSpPr>
            <p:nvPr/>
          </p:nvGrpSpPr>
          <p:grpSpPr bwMode="auto">
            <a:xfrm>
              <a:off x="562708" y="1830266"/>
              <a:ext cx="4324790" cy="3155529"/>
              <a:chOff x="206375" y="2297113"/>
              <a:chExt cx="4891586" cy="4714146"/>
            </a:xfrm>
          </p:grpSpPr>
          <p:sp>
            <p:nvSpPr>
              <p:cNvPr id="38" name="TextBox 37"/>
              <p:cNvSpPr txBox="1"/>
              <p:nvPr/>
            </p:nvSpPr>
            <p:spPr bwMode="auto">
              <a:xfrm>
                <a:off x="3656800" y="3376927"/>
                <a:ext cx="324931" cy="241894"/>
              </a:xfrm>
              <a:prstGeom prst="rect">
                <a:avLst/>
              </a:prstGeom>
              <a:noFill/>
            </p:spPr>
            <p:txBody>
              <a:bodyPr wrap="none" lIns="33231" tIns="33231" rIns="33231" bIns="33231">
                <a:spAutoFit/>
              </a:body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Batch</a:t>
                </a:r>
                <a:endParaRPr kumimoji="0" lang="ko-KR" altLang="en-US"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60441" name="Group 194"/>
              <p:cNvGrpSpPr>
                <a:grpSpLocks/>
              </p:cNvGrpSpPr>
              <p:nvPr/>
            </p:nvGrpSpPr>
            <p:grpSpPr bwMode="auto">
              <a:xfrm>
                <a:off x="1368425" y="2297113"/>
                <a:ext cx="3303588" cy="1116012"/>
                <a:chOff x="1475656" y="1340768"/>
                <a:chExt cx="3255389" cy="1139544"/>
              </a:xfrm>
            </p:grpSpPr>
            <p:pic>
              <p:nvPicPr>
                <p:cNvPr id="60478" name="Picture 37" descr="cotton-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340768"/>
                  <a:ext cx="3255389" cy="113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79" name="Picture 19" descr="505229_eloqua_logo_red_RGB_451x80">
                  <a:hlinkClick r:id="rId4"/>
                </p:cNvPr>
                <p:cNvPicPr>
                  <a:picLocks noChangeAspect="1" noChangeArrowheads="1"/>
                </p:cNvPicPr>
                <p:nvPr/>
              </p:nvPicPr>
              <p:blipFill>
                <a:blip r:embed="rId5">
                  <a:clrChange>
                    <a:clrFrom>
                      <a:srgbClr val="FFF7FF"/>
                    </a:clrFrom>
                    <a:clrTo>
                      <a:srgbClr val="FFF7FF">
                        <a:alpha val="0"/>
                      </a:srgbClr>
                    </a:clrTo>
                  </a:clrChange>
                  <a:extLst>
                    <a:ext uri="{28A0092B-C50C-407E-A947-70E740481C1C}">
                      <a14:useLocalDpi xmlns:a14="http://schemas.microsoft.com/office/drawing/2010/main" val="0"/>
                    </a:ext>
                  </a:extLst>
                </a:blip>
                <a:srcRect/>
                <a:stretch>
                  <a:fillRect/>
                </a:stretch>
              </p:blipFill>
              <p:spPr bwMode="auto">
                <a:xfrm>
                  <a:off x="2282773" y="1741040"/>
                  <a:ext cx="552801" cy="1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80" name="Picture 39" descr="sf_logo_cmy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58777" y="1998112"/>
                  <a:ext cx="833103" cy="27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81" name="Picture 5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77839" y="1556792"/>
                  <a:ext cx="77625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82" name="Picture 4" descr="Kinaxis - Know Sooner. Act Fast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63888" y="1987878"/>
                  <a:ext cx="720000" cy="21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8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937" y="1860923"/>
                  <a:ext cx="699847" cy="41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0" name="Straight Connector 39"/>
              <p:cNvCxnSpPr/>
              <p:nvPr/>
            </p:nvCxnSpPr>
            <p:spPr bwMode="auto">
              <a:xfrm>
                <a:off x="342678" y="3642278"/>
                <a:ext cx="4755283" cy="0"/>
              </a:xfrm>
              <a:prstGeom prst="line">
                <a:avLst/>
              </a:prstGeom>
              <a:ln w="127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41" name="AutoShape 956"/>
              <p:cNvSpPr>
                <a:spLocks noChangeArrowheads="1"/>
              </p:cNvSpPr>
              <p:nvPr/>
            </p:nvSpPr>
            <p:spPr bwMode="auto">
              <a:xfrm rot="5400000">
                <a:off x="2408622" y="3461734"/>
                <a:ext cx="458126" cy="293052"/>
              </a:xfrm>
              <a:prstGeom prst="leftRightArrow">
                <a:avLst>
                  <a:gd name="adj1" fmla="val 45306"/>
                  <a:gd name="adj2" fmla="val 25066"/>
                </a:avLst>
              </a:prstGeom>
              <a:gradFill rotWithShape="1">
                <a:gsLst>
                  <a:gs pos="0">
                    <a:srgbClr val="CCECFF"/>
                  </a:gs>
                  <a:gs pos="100000">
                    <a:srgbClr val="FFFFFF"/>
                  </a:gs>
                </a:gsLst>
                <a:lin ang="2700000" scaled="1"/>
              </a:gradFill>
              <a:ln w="6350" algn="ctr">
                <a:solidFill>
                  <a:srgbClr val="95AAD3"/>
                </a:solidFill>
                <a:miter lim="800000"/>
                <a:headEnd/>
                <a:tailEnd/>
              </a:ln>
            </p:spPr>
            <p:txBody>
              <a:bodyPr wrap="none" anchor="ctr"/>
              <a:lstStyle>
                <a:lvl1pPr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endParaRPr kumimoji="0" lang="ko-KR" altLang="en-US" sz="1108" b="0" i="0" u="none" strike="noStrike" kern="1200" cap="none" spc="0" normalizeH="0" baseline="0" noProof="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2" name="AutoShape 956"/>
              <p:cNvSpPr>
                <a:spLocks noChangeArrowheads="1"/>
              </p:cNvSpPr>
              <p:nvPr/>
            </p:nvSpPr>
            <p:spPr bwMode="auto">
              <a:xfrm rot="5400000">
                <a:off x="3117399" y="3468537"/>
                <a:ext cx="458126" cy="293052"/>
              </a:xfrm>
              <a:prstGeom prst="leftRightArrow">
                <a:avLst>
                  <a:gd name="adj1" fmla="val 45306"/>
                  <a:gd name="adj2" fmla="val 25066"/>
                </a:avLst>
              </a:prstGeom>
              <a:gradFill rotWithShape="1">
                <a:gsLst>
                  <a:gs pos="0">
                    <a:srgbClr val="CCECFF"/>
                  </a:gs>
                  <a:gs pos="100000">
                    <a:srgbClr val="FFFFFF"/>
                  </a:gs>
                </a:gsLst>
                <a:lin ang="2700000" scaled="1"/>
              </a:gradFill>
              <a:ln w="6350" algn="ctr">
                <a:solidFill>
                  <a:srgbClr val="95AAD3"/>
                </a:solidFill>
                <a:miter lim="800000"/>
                <a:headEnd/>
                <a:tailEnd/>
              </a:ln>
            </p:spPr>
            <p:txBody>
              <a:bodyPr wrap="none" anchor="ctr"/>
              <a:lstStyle>
                <a:lvl1pPr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endParaRPr kumimoji="0" lang="ko-KR" altLang="en-US" sz="1108" b="0" i="0" u="none" strike="noStrike" kern="1200" cap="none" spc="0" normalizeH="0" baseline="0" noProof="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 name="TextBox 42"/>
              <p:cNvSpPr txBox="1"/>
              <p:nvPr/>
            </p:nvSpPr>
            <p:spPr bwMode="auto">
              <a:xfrm>
                <a:off x="1800356" y="3376927"/>
                <a:ext cx="534823" cy="241894"/>
              </a:xfrm>
              <a:prstGeom prst="rect">
                <a:avLst/>
              </a:prstGeom>
              <a:noFill/>
            </p:spPr>
            <p:txBody>
              <a:bodyPr wrap="none" lIns="33231" tIns="33231" rIns="33231" bIns="33231">
                <a:spAutoFit/>
              </a:body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Real-Time</a:t>
                </a:r>
                <a:endParaRPr kumimoji="0" lang="ko-KR" altLang="en-US"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4" name="타원 59"/>
              <p:cNvSpPr/>
              <p:nvPr/>
            </p:nvSpPr>
            <p:spPr bwMode="auto">
              <a:xfrm>
                <a:off x="1206500" y="4027830"/>
                <a:ext cx="3857385" cy="2252076"/>
              </a:xfrm>
              <a:prstGeom prst="rect">
                <a:avLst/>
              </a:prstGeom>
              <a:solidFill>
                <a:schemeClr val="bg1">
                  <a:lumMod val="20000"/>
                  <a:lumOff val="80000"/>
                </a:schemeClr>
              </a:solidFill>
              <a:ln w="9525" cap="flat" cmpd="sng" algn="ctr">
                <a:solidFill>
                  <a:schemeClr val="bg1">
                    <a:lumMod val="50000"/>
                  </a:schemeClr>
                </a:solidFill>
                <a:prstDash val="solid"/>
                <a:round/>
                <a:headEnd type="none" w="med" len="med"/>
                <a:tailEnd type="none" w="med" len="med"/>
              </a:ln>
              <a:effectLst/>
            </p:spPr>
            <p:txBody>
              <a:bodyPr lIns="33231" tIns="33231" rIns="33231" bIns="33231" anchor="ctr"/>
              <a:lstStyle/>
              <a:p>
                <a:pPr marL="0" marR="0" lvl="0" indent="0" algn="l"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endParaRPr kumimoji="0" lang="en-US" altLang="ko-KR" sz="1477"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5" name="object 24"/>
              <p:cNvSpPr/>
              <p:nvPr/>
            </p:nvSpPr>
            <p:spPr bwMode="auto">
              <a:xfrm>
                <a:off x="1516590" y="3873609"/>
                <a:ext cx="3155423" cy="460394"/>
              </a:xfrm>
              <a:prstGeom prst="roundRect">
                <a:avLst/>
              </a:prstGeom>
              <a:solidFill>
                <a:schemeClr val="accent5"/>
              </a:solidFill>
              <a:ln>
                <a:solidFill>
                  <a:schemeClr val="tx1">
                    <a:lumMod val="65000"/>
                    <a:lumOff val="35000"/>
                  </a:schemeClr>
                </a:solidFill>
              </a:ln>
            </p:spPr>
            <p:txBody>
              <a:bodyPr lIns="33231" tIns="33231" rIns="33231" bIns="33231" anchor="ctr"/>
              <a:lstStyle/>
              <a:p>
                <a:pPr marL="11723" marR="0" lvl="0" indent="0" algn="ctr" defTabSz="914400" rtl="0" eaLnBrk="1" fontAlgn="base" latinLnBrk="0" hangingPunct="1">
                  <a:lnSpc>
                    <a:spcPct val="90000"/>
                  </a:lnSpc>
                  <a:spcBef>
                    <a:spcPct val="0"/>
                  </a:spcBef>
                  <a:spcAft>
                    <a:spcPct val="0"/>
                  </a:spcAft>
                  <a:buClrTx/>
                  <a:buSzPct val="120000"/>
                  <a:buFontTx/>
                  <a:buNone/>
                  <a:tabLst/>
                  <a:defRPr/>
                </a:pPr>
                <a:r>
                  <a:rPr kumimoji="0" lang="en-US" altLang="ko-KR" sz="1015" b="1" i="0" u="none" strike="noStrike" kern="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Secure Gateway</a:t>
                </a:r>
              </a:p>
              <a:p>
                <a:pPr marL="11723" marR="0" lvl="0" indent="0" algn="ctr" defTabSz="914400" rtl="0" eaLnBrk="1" fontAlgn="base" latinLnBrk="0" hangingPunct="1">
                  <a:lnSpc>
                    <a:spcPct val="90000"/>
                  </a:lnSpc>
                  <a:spcBef>
                    <a:spcPct val="0"/>
                  </a:spcBef>
                  <a:spcAft>
                    <a:spcPct val="0"/>
                  </a:spcAft>
                  <a:buClrTx/>
                  <a:buSzPct val="120000"/>
                  <a:buFontTx/>
                  <a:buNone/>
                  <a:tabLst/>
                  <a:defRPr/>
                </a:pPr>
                <a:r>
                  <a:rPr kumimoji="0" lang="en-US" altLang="ko-KR" sz="831" b="0" i="0" u="none" strike="noStrike" kern="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HTTP / Web Service / FTP</a:t>
                </a:r>
                <a:endParaRPr kumimoji="0" lang="ko-KR" altLang="en-US" sz="831" b="0" i="0" u="none" strike="noStrike" kern="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6" name="object 18"/>
              <p:cNvSpPr/>
              <p:nvPr/>
            </p:nvSpPr>
            <p:spPr bwMode="auto">
              <a:xfrm>
                <a:off x="1381991" y="4703680"/>
                <a:ext cx="1133021" cy="532968"/>
              </a:xfrm>
              <a:prstGeom prst="roundRect">
                <a:avLst/>
              </a:prstGeom>
              <a:solidFill>
                <a:schemeClr val="accent5"/>
              </a:solidFill>
              <a:ln>
                <a:solidFill>
                  <a:schemeClr val="bg1">
                    <a:lumMod val="50000"/>
                  </a:schemeClr>
                </a:solidFill>
              </a:ln>
            </p:spPr>
            <p:txBody>
              <a:bodyPr lIns="33231" tIns="33231" rIns="33231" bIns="33231" anchor="ctr"/>
              <a:lstStyle>
                <a:lvl1pPr marL="12700"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12700" marR="0" lvl="0" indent="0" algn="ctr" defTabSz="914400" rtl="0" eaLnBrk="1" fontAlgn="base" latinLnBrk="0" hangingPunct="1">
                  <a:lnSpc>
                    <a:spcPts val="1223"/>
                  </a:lnSpc>
                  <a:spcBef>
                    <a:spcPct val="0"/>
                  </a:spcBef>
                  <a:spcAft>
                    <a:spcPct val="0"/>
                  </a:spcAft>
                  <a:buClrTx/>
                  <a:buSzPct val="120000"/>
                  <a:buFontTx/>
                  <a:buNone/>
                  <a:tabLst/>
                  <a:defRPr/>
                </a:pPr>
                <a:r>
                  <a:rPr kumimoji="0" lang="en-US" altLang="ko-KR" sz="1015"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Integration Engine - SaaS</a:t>
                </a:r>
                <a:endParaRPr kumimoji="0" lang="ko-KR" altLang="ko-KR" sz="1015"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7" name="object 18"/>
              <p:cNvSpPr/>
              <p:nvPr/>
            </p:nvSpPr>
            <p:spPr bwMode="auto">
              <a:xfrm>
                <a:off x="2808065" y="4703680"/>
                <a:ext cx="914937" cy="532968"/>
              </a:xfrm>
              <a:prstGeom prst="roundRect">
                <a:avLst/>
              </a:prstGeom>
              <a:solidFill>
                <a:schemeClr val="accent3">
                  <a:lumMod val="40000"/>
                  <a:lumOff val="60000"/>
                </a:schemeClr>
              </a:solidFill>
              <a:ln>
                <a:solidFill>
                  <a:schemeClr val="bg1">
                    <a:lumMod val="50000"/>
                  </a:schemeClr>
                </a:solidFill>
                <a:prstDash val="dash"/>
              </a:ln>
            </p:spPr>
            <p:txBody>
              <a:bodyPr lIns="33231" tIns="33231" rIns="33231" bIns="33231"/>
              <a:lstStyle>
                <a:lvl1pPr indent="12700"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12700" algn="l" defTabSz="914400" rtl="0" eaLnBrk="1" fontAlgn="base" latinLnBrk="0" hangingPunct="1">
                  <a:lnSpc>
                    <a:spcPts val="1223"/>
                  </a:lnSpc>
                  <a:spcBef>
                    <a:spcPct val="0"/>
                  </a:spcBef>
                  <a:spcAft>
                    <a:spcPct val="0"/>
                  </a:spcAft>
                  <a:buClrTx/>
                  <a:buSzPct val="120000"/>
                  <a:buFontTx/>
                  <a:buNone/>
                  <a:tabLst/>
                  <a:defRPr/>
                </a:pPr>
                <a:r>
                  <a:rPr kumimoji="0" lang="en-US" altLang="ko-KR" sz="1015"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Data</a:t>
                </a:r>
                <a:endParaRPr kumimoji="0" lang="ko-KR" altLang="ko-KR" sz="1015"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8" name="Flowchart: Magnetic Disk 47"/>
              <p:cNvSpPr/>
              <p:nvPr/>
            </p:nvSpPr>
            <p:spPr bwMode="auto">
              <a:xfrm>
                <a:off x="3240828" y="4971299"/>
                <a:ext cx="247050" cy="247206"/>
              </a:xfrm>
              <a:prstGeom prst="flowChartMagneticDisk">
                <a:avLst/>
              </a:prstGeom>
              <a:solidFill>
                <a:srgbClr val="6699FF"/>
              </a:solidFill>
              <a:ln>
                <a:solidFill>
                  <a:schemeClr val="bg1"/>
                </a:solidFill>
                <a:prstDash val="sysDash"/>
              </a:ln>
            </p:spPr>
            <p:txBody>
              <a:bodyPr wrap="none" lIns="33231" tIns="33231" rIns="33231" bIns="33231" anchor="ctr"/>
              <a:lstStyle>
                <a:lvl1pPr marL="12700"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12700" marR="0" lvl="0" indent="0" algn="ctr" defTabSz="914400" rtl="0" eaLnBrk="1" fontAlgn="base" latinLnBrk="0" hangingPunct="1">
                  <a:lnSpc>
                    <a:spcPts val="1223"/>
                  </a:lnSpc>
                  <a:spcBef>
                    <a:spcPct val="0"/>
                  </a:spcBef>
                  <a:spcAft>
                    <a:spcPct val="0"/>
                  </a:spcAft>
                  <a:buClrTx/>
                  <a:buSzPct val="120000"/>
                  <a:buFontTx/>
                  <a:buNone/>
                  <a:tabLst/>
                  <a:defRPr/>
                </a:pPr>
                <a:r>
                  <a:rPr kumimoji="0" lang="en-US" altLang="ko-KR" sz="831"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DB</a:t>
                </a:r>
                <a:endParaRPr kumimoji="0" lang="ko-KR" altLang="en-US" sz="831"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9" name="object 19"/>
              <p:cNvSpPr/>
              <p:nvPr/>
            </p:nvSpPr>
            <p:spPr bwMode="auto">
              <a:xfrm>
                <a:off x="3942790" y="4703680"/>
                <a:ext cx="729223" cy="532968"/>
              </a:xfrm>
              <a:prstGeom prst="roundRect">
                <a:avLst/>
              </a:prstGeom>
              <a:solidFill>
                <a:srgbClr val="99CCFF"/>
              </a:solidFill>
              <a:ln>
                <a:solidFill>
                  <a:schemeClr val="bg1">
                    <a:lumMod val="50000"/>
                  </a:schemeClr>
                </a:solidFill>
              </a:ln>
            </p:spPr>
            <p:txBody>
              <a:bodyPr lIns="33231" tIns="33231" rIns="33231" bIns="33231" anchor="ctr"/>
              <a:lstStyle>
                <a:lvl1pPr marL="12700"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1270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ko-KR" altLang="en-US" sz="969"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모니터링</a:t>
                </a:r>
                <a:endParaRPr kumimoji="0" lang="ko-KR" altLang="en-US" sz="969"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0" name="Flowchart: Document 49"/>
              <p:cNvSpPr/>
              <p:nvPr/>
            </p:nvSpPr>
            <p:spPr bwMode="auto">
              <a:xfrm>
                <a:off x="3513435" y="4982638"/>
                <a:ext cx="247050" cy="244939"/>
              </a:xfrm>
              <a:prstGeom prst="flowChartDocument">
                <a:avLst/>
              </a:prstGeom>
              <a:solidFill>
                <a:srgbClr val="6699FF"/>
              </a:solidFill>
              <a:ln>
                <a:solidFill>
                  <a:schemeClr val="bg1"/>
                </a:solidFill>
                <a:prstDash val="sysDash"/>
              </a:ln>
            </p:spPr>
            <p:txBody>
              <a:bodyPr wrap="none" lIns="33231" tIns="33231" rIns="33231" bIns="33231" anchor="ctr"/>
              <a:lstStyle>
                <a:lvl1pPr marL="12700"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12700" marR="0" lvl="0" indent="0" algn="ctr" defTabSz="914400" rtl="0" eaLnBrk="1" fontAlgn="base" latinLnBrk="0" hangingPunct="1">
                  <a:lnSpc>
                    <a:spcPts val="1223"/>
                  </a:lnSpc>
                  <a:spcBef>
                    <a:spcPct val="0"/>
                  </a:spcBef>
                  <a:spcAft>
                    <a:spcPct val="0"/>
                  </a:spcAft>
                  <a:buClrTx/>
                  <a:buSzPct val="120000"/>
                  <a:buFontTx/>
                  <a:buNone/>
                  <a:tabLst/>
                  <a:defRPr/>
                </a:pPr>
                <a:r>
                  <a:rPr kumimoji="0" lang="en-US" altLang="ko-KR" sz="831"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File</a:t>
                </a:r>
                <a:endParaRPr kumimoji="0" lang="ko-KR" altLang="en-US" sz="831"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51" name="Straight Arrow Connector 50"/>
              <p:cNvCxnSpPr>
                <a:endCxn id="46" idx="0"/>
              </p:cNvCxnSpPr>
              <p:nvPr/>
            </p:nvCxnSpPr>
            <p:spPr bwMode="auto">
              <a:xfrm flipH="1">
                <a:off x="1949354" y="4374826"/>
                <a:ext cx="713889" cy="328854"/>
              </a:xfrm>
              <a:prstGeom prst="straightConnector1">
                <a:avLst/>
              </a:prstGeom>
              <a:solidFill>
                <a:schemeClr val="bg1"/>
              </a:solidFill>
              <a:ln w="6350" cap="flat" cmpd="sng" algn="ctr">
                <a:solidFill>
                  <a:schemeClr val="bg1">
                    <a:lumMod val="65000"/>
                  </a:schemeClr>
                </a:solidFill>
                <a:prstDash val="solid"/>
                <a:round/>
                <a:headEnd type="triangle"/>
                <a:tailEnd type="triangle"/>
              </a:ln>
              <a:effectLst/>
            </p:spPr>
          </p:cxnSp>
          <p:cxnSp>
            <p:nvCxnSpPr>
              <p:cNvPr id="52" name="Straight Arrow Connector 51"/>
              <p:cNvCxnSpPr>
                <a:endCxn id="47" idx="0"/>
              </p:cNvCxnSpPr>
              <p:nvPr/>
            </p:nvCxnSpPr>
            <p:spPr bwMode="auto">
              <a:xfrm>
                <a:off x="2663243" y="4386167"/>
                <a:ext cx="603142" cy="317513"/>
              </a:xfrm>
              <a:prstGeom prst="straightConnector1">
                <a:avLst/>
              </a:prstGeom>
              <a:solidFill>
                <a:schemeClr val="bg1"/>
              </a:solidFill>
              <a:ln w="6350" cap="flat" cmpd="sng" algn="ctr">
                <a:solidFill>
                  <a:schemeClr val="bg1">
                    <a:lumMod val="65000"/>
                  </a:schemeClr>
                </a:solidFill>
                <a:prstDash val="solid"/>
                <a:round/>
                <a:headEnd type="triangle"/>
                <a:tailEnd type="triangle"/>
              </a:ln>
              <a:effectLst/>
            </p:spPr>
          </p:cxnSp>
          <p:cxnSp>
            <p:nvCxnSpPr>
              <p:cNvPr id="53" name="Straight Arrow Connector 52"/>
              <p:cNvCxnSpPr>
                <a:stCxn id="46" idx="3"/>
                <a:endCxn id="47" idx="1"/>
              </p:cNvCxnSpPr>
              <p:nvPr/>
            </p:nvCxnSpPr>
            <p:spPr bwMode="auto">
              <a:xfrm>
                <a:off x="2515012" y="4969030"/>
                <a:ext cx="293052" cy="0"/>
              </a:xfrm>
              <a:prstGeom prst="straightConnector1">
                <a:avLst/>
              </a:prstGeom>
              <a:solidFill>
                <a:schemeClr val="bg1"/>
              </a:solidFill>
              <a:ln w="6350" cap="flat" cmpd="sng" algn="ctr">
                <a:solidFill>
                  <a:schemeClr val="bg1">
                    <a:lumMod val="65000"/>
                  </a:schemeClr>
                </a:solidFill>
                <a:prstDash val="solid"/>
                <a:round/>
                <a:headEnd type="triangle"/>
                <a:tailEnd type="triangle"/>
              </a:ln>
              <a:effectLst/>
            </p:spPr>
          </p:cxnSp>
          <p:cxnSp>
            <p:nvCxnSpPr>
              <p:cNvPr id="54" name="Straight Arrow Connector 87"/>
              <p:cNvCxnSpPr>
                <a:stCxn id="45" idx="3"/>
                <a:endCxn id="49" idx="3"/>
              </p:cNvCxnSpPr>
              <p:nvPr/>
            </p:nvCxnSpPr>
            <p:spPr bwMode="auto">
              <a:xfrm>
                <a:off x="4672013" y="4102672"/>
                <a:ext cx="1704" cy="866358"/>
              </a:xfrm>
              <a:prstGeom prst="bentConnector3">
                <a:avLst>
                  <a:gd name="adj1" fmla="val 14395466"/>
                </a:avLst>
              </a:prstGeom>
              <a:solidFill>
                <a:schemeClr val="bg1"/>
              </a:solidFill>
              <a:ln w="6350" cap="flat" cmpd="sng" algn="ctr">
                <a:solidFill>
                  <a:schemeClr val="bg1">
                    <a:lumMod val="65000"/>
                  </a:schemeClr>
                </a:solidFill>
                <a:prstDash val="sysDash"/>
                <a:round/>
                <a:headEnd type="none"/>
                <a:tailEnd type="triangle"/>
              </a:ln>
              <a:effectLst/>
            </p:spPr>
          </p:cxnSp>
          <p:sp>
            <p:nvSpPr>
              <p:cNvPr id="55" name="TextBox 54"/>
              <p:cNvSpPr txBox="1"/>
              <p:nvPr/>
            </p:nvSpPr>
            <p:spPr bwMode="auto">
              <a:xfrm>
                <a:off x="2839438" y="3669493"/>
                <a:ext cx="230307" cy="241894"/>
              </a:xfrm>
              <a:prstGeom prst="rect">
                <a:avLst/>
              </a:prstGeom>
              <a:noFill/>
            </p:spPr>
            <p:txBody>
              <a:bodyPr wrap="none" lIns="33231" tIns="33231" rIns="33231" bIns="33231">
                <a:spAutoFit/>
              </a:body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SSL</a:t>
                </a:r>
                <a:endParaRPr kumimoji="0" lang="ko-KR" altLang="en-US"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6" name="TextBox 55"/>
              <p:cNvSpPr txBox="1"/>
              <p:nvPr/>
            </p:nvSpPr>
            <p:spPr bwMode="auto">
              <a:xfrm>
                <a:off x="3660111" y="5549626"/>
                <a:ext cx="521059" cy="241894"/>
              </a:xfrm>
              <a:prstGeom prst="rect">
                <a:avLst/>
              </a:prstGeom>
              <a:noFill/>
            </p:spPr>
            <p:txBody>
              <a:bodyPr wrap="none" lIns="33231" tIns="33231" rIns="33231" bIns="33231">
                <a:spAutoFit/>
              </a:body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Batch/ETL</a:t>
                </a:r>
                <a:endParaRPr kumimoji="0" lang="ko-KR" altLang="en-US"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7" name="TextBox 56"/>
              <p:cNvSpPr txBox="1"/>
              <p:nvPr/>
            </p:nvSpPr>
            <p:spPr bwMode="auto">
              <a:xfrm>
                <a:off x="2028664" y="5556430"/>
                <a:ext cx="534823" cy="241894"/>
              </a:xfrm>
              <a:prstGeom prst="rect">
                <a:avLst/>
              </a:prstGeom>
              <a:noFill/>
            </p:spPr>
            <p:txBody>
              <a:bodyPr wrap="none" lIns="33231" tIns="33231" rIns="33231" bIns="33231">
                <a:spAutoFit/>
              </a:body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Real-Time</a:t>
                </a:r>
                <a:endParaRPr kumimoji="0" lang="ko-KR" altLang="en-US" sz="738"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8" name="타원 59"/>
              <p:cNvSpPr/>
              <p:nvPr/>
            </p:nvSpPr>
            <p:spPr bwMode="auto">
              <a:xfrm>
                <a:off x="1368361" y="5921570"/>
                <a:ext cx="3422917" cy="267618"/>
              </a:xfrm>
              <a:prstGeom prst="rect">
                <a:avLst/>
              </a:prstGeom>
              <a:solidFill>
                <a:schemeClr val="accent4">
                  <a:lumMod val="20000"/>
                  <a:lumOff val="80000"/>
                </a:schemeClr>
              </a:solidFill>
              <a:ln w="9525" cap="flat" cmpd="sng" algn="ctr">
                <a:solidFill>
                  <a:schemeClr val="bg1">
                    <a:lumMod val="50000"/>
                  </a:schemeClr>
                </a:solidFill>
                <a:prstDash val="solid"/>
                <a:round/>
                <a:headEnd type="none" w="med" len="med"/>
                <a:tailEnd type="none" w="med" len="med"/>
              </a:ln>
              <a:effectLst/>
            </p:spPr>
            <p:txBody>
              <a:bodyPr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969"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rPr>
                  <a:t>Integration Engine / Message &amp; Event HUB – EAI</a:t>
                </a:r>
                <a:endParaRPr kumimoji="0" lang="ko-KR" altLang="en-US" sz="969" b="0"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9" name="타원 59"/>
              <p:cNvSpPr/>
              <p:nvPr/>
            </p:nvSpPr>
            <p:spPr bwMode="auto">
              <a:xfrm>
                <a:off x="1206500" y="6447735"/>
                <a:ext cx="3857385" cy="519362"/>
              </a:xfrm>
              <a:prstGeom prst="rect">
                <a:avLst/>
              </a:prstGeom>
              <a:noFill/>
              <a:ln w="9525" cap="flat" cmpd="sng" algn="ctr">
                <a:solidFill>
                  <a:schemeClr val="bg1">
                    <a:lumMod val="50000"/>
                  </a:schemeClr>
                </a:solidFill>
                <a:prstDash val="solid"/>
                <a:round/>
                <a:headEnd type="none" w="med" len="med"/>
                <a:tailEnd type="none" w="med" len="med"/>
              </a:ln>
              <a:effectLst/>
            </p:spPr>
            <p:txBody>
              <a:bodyPr anchor="ctr"/>
              <a:lstStyle/>
              <a:p>
                <a:pPr marL="0" marR="0" lvl="0" indent="0" algn="l"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endParaRPr kumimoji="0" lang="ko-KR" altLang="en-US" sz="1015" b="1" i="0" u="none" strike="noStrike" kern="1200" cap="none" spc="0" normalizeH="0" baseline="0" noProof="0" dirty="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0" name="Rectangle 59"/>
              <p:cNvSpPr/>
              <p:nvPr/>
            </p:nvSpPr>
            <p:spPr bwMode="auto">
              <a:xfrm>
                <a:off x="1385399" y="6649584"/>
                <a:ext cx="420836" cy="24493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rPr>
                  <a:t>ERP</a:t>
                </a:r>
                <a:endParaRPr kumimoji="0" lang="ko-KR" altLang="en-US"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endParaRPr>
              </a:p>
            </p:txBody>
          </p:sp>
          <p:sp>
            <p:nvSpPr>
              <p:cNvPr id="61" name="Rectangle 60"/>
              <p:cNvSpPr/>
              <p:nvPr/>
            </p:nvSpPr>
            <p:spPr bwMode="auto">
              <a:xfrm>
                <a:off x="1901647" y="6649584"/>
                <a:ext cx="424245" cy="24493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rPr>
                  <a:t>SCM</a:t>
                </a:r>
                <a:endParaRPr kumimoji="0" lang="ko-KR" altLang="en-US"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endParaRPr>
              </a:p>
            </p:txBody>
          </p:sp>
          <p:sp>
            <p:nvSpPr>
              <p:cNvPr id="62" name="Rectangle 61"/>
              <p:cNvSpPr/>
              <p:nvPr/>
            </p:nvSpPr>
            <p:spPr bwMode="auto">
              <a:xfrm>
                <a:off x="3457210" y="6649584"/>
                <a:ext cx="422540" cy="24493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rPr>
                  <a:t>---</a:t>
                </a:r>
                <a:endParaRPr kumimoji="0" lang="ko-KR" altLang="en-US"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endParaRPr>
              </a:p>
            </p:txBody>
          </p:sp>
          <p:sp>
            <p:nvSpPr>
              <p:cNvPr id="63" name="Rectangle 62"/>
              <p:cNvSpPr/>
              <p:nvPr/>
            </p:nvSpPr>
            <p:spPr bwMode="auto">
              <a:xfrm>
                <a:off x="2937553" y="6649584"/>
                <a:ext cx="422540" cy="24493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rPr>
                  <a:t>MES</a:t>
                </a:r>
                <a:endParaRPr kumimoji="0" lang="ko-KR" altLang="en-US"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endParaRPr>
              </a:p>
            </p:txBody>
          </p:sp>
          <p:sp>
            <p:nvSpPr>
              <p:cNvPr id="64" name="Rectangle 63"/>
              <p:cNvSpPr/>
              <p:nvPr/>
            </p:nvSpPr>
            <p:spPr bwMode="auto">
              <a:xfrm>
                <a:off x="3973458" y="6649584"/>
                <a:ext cx="424245" cy="24493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rPr>
                  <a:t>MDM</a:t>
                </a:r>
                <a:endParaRPr kumimoji="0" lang="ko-KR" altLang="en-US"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endParaRPr>
              </a:p>
            </p:txBody>
          </p:sp>
          <p:sp>
            <p:nvSpPr>
              <p:cNvPr id="65" name="Rectangle 64"/>
              <p:cNvSpPr/>
              <p:nvPr/>
            </p:nvSpPr>
            <p:spPr bwMode="auto">
              <a:xfrm>
                <a:off x="2419600" y="6649584"/>
                <a:ext cx="424245" cy="24493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rPr>
                  <a:t>CRM</a:t>
                </a:r>
                <a:endParaRPr kumimoji="0" lang="ko-KR" altLang="en-US"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endParaRPr>
              </a:p>
            </p:txBody>
          </p:sp>
          <p:sp>
            <p:nvSpPr>
              <p:cNvPr id="66" name="Rectangle 65"/>
              <p:cNvSpPr/>
              <p:nvPr/>
            </p:nvSpPr>
            <p:spPr bwMode="auto">
              <a:xfrm>
                <a:off x="4493115" y="6649584"/>
                <a:ext cx="422540" cy="24493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rPr>
                  <a:t>HR</a:t>
                </a:r>
                <a:endParaRPr kumimoji="0" lang="ko-KR" altLang="en-US" sz="831"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endParaRPr>
              </a:p>
            </p:txBody>
          </p:sp>
          <p:cxnSp>
            <p:nvCxnSpPr>
              <p:cNvPr id="67" name="Straight Arrow Connector 87"/>
              <p:cNvCxnSpPr/>
              <p:nvPr/>
            </p:nvCxnSpPr>
            <p:spPr bwMode="auto">
              <a:xfrm rot="16200000" flipH="1">
                <a:off x="3166155" y="4093122"/>
                <a:ext cx="11339" cy="2284784"/>
              </a:xfrm>
              <a:prstGeom prst="bentConnector3">
                <a:avLst>
                  <a:gd name="adj1" fmla="val 1800000"/>
                </a:avLst>
              </a:prstGeom>
              <a:solidFill>
                <a:schemeClr val="bg1"/>
              </a:solidFill>
              <a:ln w="6350" cap="flat" cmpd="sng" algn="ctr">
                <a:solidFill>
                  <a:schemeClr val="bg1">
                    <a:lumMod val="65000"/>
                  </a:schemeClr>
                </a:solidFill>
                <a:prstDash val="sysDash"/>
                <a:round/>
                <a:headEnd type="none"/>
                <a:tailEnd type="triangle"/>
              </a:ln>
              <a:effectLst/>
            </p:spPr>
          </p:cxnSp>
          <p:cxnSp>
            <p:nvCxnSpPr>
              <p:cNvPr id="68" name="Straight Arrow Connector 87"/>
              <p:cNvCxnSpPr/>
              <p:nvPr/>
            </p:nvCxnSpPr>
            <p:spPr bwMode="auto">
              <a:xfrm rot="16200000" flipH="1">
                <a:off x="3788039" y="4715007"/>
                <a:ext cx="11339" cy="1041016"/>
              </a:xfrm>
              <a:prstGeom prst="bentConnector3">
                <a:avLst>
                  <a:gd name="adj1" fmla="val 1800000"/>
                </a:avLst>
              </a:prstGeom>
              <a:solidFill>
                <a:schemeClr val="bg1"/>
              </a:solidFill>
              <a:ln w="6350" cap="flat" cmpd="sng" algn="ctr">
                <a:solidFill>
                  <a:schemeClr val="bg1">
                    <a:lumMod val="65000"/>
                  </a:schemeClr>
                </a:solidFill>
                <a:prstDash val="sysDash"/>
                <a:round/>
                <a:headEnd type="none"/>
                <a:tailEnd type="triangle"/>
              </a:ln>
              <a:effectLst/>
            </p:spPr>
          </p:cxnSp>
          <p:cxnSp>
            <p:nvCxnSpPr>
              <p:cNvPr id="69" name="Straight Connector 68"/>
              <p:cNvCxnSpPr>
                <a:stCxn id="58" idx="2"/>
              </p:cNvCxnSpPr>
              <p:nvPr/>
            </p:nvCxnSpPr>
            <p:spPr bwMode="auto">
              <a:xfrm>
                <a:off x="3078968" y="6189188"/>
                <a:ext cx="85190" cy="97523"/>
              </a:xfrm>
              <a:prstGeom prst="line">
                <a:avLst/>
              </a:prstGeom>
              <a:solidFill>
                <a:schemeClr val="bg1"/>
              </a:solidFill>
              <a:ln w="6350" cap="flat" cmpd="sng" algn="ctr">
                <a:solidFill>
                  <a:schemeClr val="bg1">
                    <a:lumMod val="50000"/>
                  </a:schemeClr>
                </a:solidFill>
                <a:prstDash val="solid"/>
                <a:round/>
                <a:headEnd type="none" w="med" len="med"/>
                <a:tailEnd type="none" w="med" len="med"/>
              </a:ln>
              <a:effectLst/>
            </p:spPr>
          </p:cxnSp>
          <p:sp>
            <p:nvSpPr>
              <p:cNvPr id="70" name="Rectangle 104"/>
              <p:cNvSpPr>
                <a:spLocks noChangeArrowheads="1"/>
              </p:cNvSpPr>
              <p:nvPr/>
            </p:nvSpPr>
            <p:spPr bwMode="auto">
              <a:xfrm>
                <a:off x="206375" y="4721825"/>
                <a:ext cx="1175616" cy="78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맑은 고딕" panose="020B0503020000020004" pitchFamily="50" charset="-127"/>
                  </a:defRPr>
                </a:lvl1pPr>
                <a:lvl2pPr marL="742950" indent="-285750">
                  <a:defRPr>
                    <a:solidFill>
                      <a:schemeClr val="tx1"/>
                    </a:solidFill>
                    <a:latin typeface="Arial" panose="020B0604020202020204" pitchFamily="34" charset="0"/>
                    <a:ea typeface="맑은 고딕" panose="020B0503020000020004" pitchFamily="50" charset="-127"/>
                  </a:defRPr>
                </a:lvl2pPr>
                <a:lvl3pPr marL="1143000" indent="-228600">
                  <a:defRPr>
                    <a:solidFill>
                      <a:schemeClr val="tx1"/>
                    </a:solidFill>
                    <a:latin typeface="Arial" panose="020B0604020202020204" pitchFamily="34" charset="0"/>
                    <a:ea typeface="맑은 고딕" panose="020B0503020000020004" pitchFamily="50" charset="-127"/>
                  </a:defRPr>
                </a:lvl3pPr>
                <a:lvl4pPr marL="1600200" indent="-228600">
                  <a:defRPr>
                    <a:solidFill>
                      <a:schemeClr val="tx1"/>
                    </a:solidFill>
                    <a:latin typeface="Arial" panose="020B0604020202020204" pitchFamily="34" charset="0"/>
                    <a:ea typeface="맑은 고딕" panose="020B0503020000020004" pitchFamily="50" charset="-127"/>
                  </a:defRPr>
                </a:lvl4pPr>
                <a:lvl5pPr marL="2057400" indent="-22860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Hybrid</a:t>
                </a:r>
                <a:b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Integration </a:t>
                </a:r>
                <a:b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Platform</a:t>
                </a:r>
              </a:p>
            </p:txBody>
          </p:sp>
          <p:sp>
            <p:nvSpPr>
              <p:cNvPr id="71" name="Rectangle 105"/>
              <p:cNvSpPr>
                <a:spLocks noChangeArrowheads="1"/>
              </p:cNvSpPr>
              <p:nvPr/>
            </p:nvSpPr>
            <p:spPr bwMode="auto">
              <a:xfrm>
                <a:off x="206375" y="6440932"/>
                <a:ext cx="2833405" cy="57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맑은 고딕" panose="020B0503020000020004" pitchFamily="50" charset="-127"/>
                  </a:defRPr>
                </a:lvl1pPr>
                <a:lvl2pPr marL="742950" indent="-285750">
                  <a:defRPr>
                    <a:solidFill>
                      <a:schemeClr val="tx1"/>
                    </a:solidFill>
                    <a:latin typeface="Arial" panose="020B0604020202020204" pitchFamily="34" charset="0"/>
                    <a:ea typeface="맑은 고딕" panose="020B0503020000020004" pitchFamily="50" charset="-127"/>
                  </a:defRPr>
                </a:lvl2pPr>
                <a:lvl3pPr marL="1143000" indent="-228600">
                  <a:defRPr>
                    <a:solidFill>
                      <a:schemeClr val="tx1"/>
                    </a:solidFill>
                    <a:latin typeface="Arial" panose="020B0604020202020204" pitchFamily="34" charset="0"/>
                    <a:ea typeface="맑은 고딕" panose="020B0503020000020004" pitchFamily="50" charset="-127"/>
                  </a:defRPr>
                </a:lvl3pPr>
                <a:lvl4pPr marL="1600200" indent="-228600">
                  <a:defRPr>
                    <a:solidFill>
                      <a:schemeClr val="tx1"/>
                    </a:solidFill>
                    <a:latin typeface="Arial" panose="020B0604020202020204" pitchFamily="34" charset="0"/>
                    <a:ea typeface="맑은 고딕" panose="020B0503020000020004" pitchFamily="50" charset="-127"/>
                  </a:defRPr>
                </a:lvl4pPr>
                <a:lvl5pPr marL="2057400" indent="-22860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Enterprise </a:t>
                </a:r>
              </a:p>
              <a:p>
                <a:pPr marL="0" marR="0" lvl="0" indent="0" algn="l"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Systems</a:t>
                </a:r>
                <a:endParaRPr kumimoji="0" lang="ko-KR" altLang="en-US"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72" name="Straight Connector 71"/>
              <p:cNvCxnSpPr/>
              <p:nvPr/>
            </p:nvCxnSpPr>
            <p:spPr bwMode="auto">
              <a:xfrm>
                <a:off x="337566" y="6400109"/>
                <a:ext cx="4756987" cy="0"/>
              </a:xfrm>
              <a:prstGeom prst="line">
                <a:avLst/>
              </a:prstGeom>
              <a:ln w="127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73" name="AutoShape 956"/>
              <p:cNvSpPr>
                <a:spLocks noChangeArrowheads="1"/>
              </p:cNvSpPr>
              <p:nvPr/>
            </p:nvSpPr>
            <p:spPr bwMode="auto">
              <a:xfrm rot="5400000">
                <a:off x="2620569" y="5496369"/>
                <a:ext cx="247206" cy="294757"/>
              </a:xfrm>
              <a:prstGeom prst="leftRightArrow">
                <a:avLst>
                  <a:gd name="adj1" fmla="val 45306"/>
                  <a:gd name="adj2" fmla="val 25066"/>
                </a:avLst>
              </a:prstGeom>
              <a:gradFill rotWithShape="1">
                <a:gsLst>
                  <a:gs pos="0">
                    <a:srgbClr val="CCECFF"/>
                  </a:gs>
                  <a:gs pos="100000">
                    <a:srgbClr val="FFFFFF"/>
                  </a:gs>
                </a:gsLst>
                <a:lin ang="2700000" scaled="1"/>
              </a:gradFill>
              <a:ln w="6350" algn="ctr">
                <a:solidFill>
                  <a:srgbClr val="95AAD3"/>
                </a:solidFill>
                <a:miter lim="800000"/>
                <a:headEnd/>
                <a:tailEnd/>
              </a:ln>
            </p:spPr>
            <p:txBody>
              <a:bodyPr wrap="none" anchor="ctr"/>
              <a:lstStyle>
                <a:lvl1pPr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endParaRPr kumimoji="0" lang="ko-KR" altLang="en-US" sz="1108" b="0" i="0" u="none" strike="noStrike" kern="1200" cap="none" spc="0" normalizeH="0" baseline="0" noProof="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4" name="AutoShape 956"/>
              <p:cNvSpPr>
                <a:spLocks noChangeArrowheads="1"/>
              </p:cNvSpPr>
              <p:nvPr/>
            </p:nvSpPr>
            <p:spPr bwMode="auto">
              <a:xfrm rot="5400000">
                <a:off x="3358311" y="5504875"/>
                <a:ext cx="247208" cy="291349"/>
              </a:xfrm>
              <a:prstGeom prst="leftRightArrow">
                <a:avLst>
                  <a:gd name="adj1" fmla="val 45306"/>
                  <a:gd name="adj2" fmla="val 25066"/>
                </a:avLst>
              </a:prstGeom>
              <a:gradFill rotWithShape="1">
                <a:gsLst>
                  <a:gs pos="0">
                    <a:srgbClr val="CCECFF"/>
                  </a:gs>
                  <a:gs pos="100000">
                    <a:srgbClr val="FFFFFF"/>
                  </a:gs>
                </a:gsLst>
                <a:lin ang="2700000" scaled="1"/>
              </a:gradFill>
              <a:ln w="6350" algn="ctr">
                <a:solidFill>
                  <a:srgbClr val="95AAD3"/>
                </a:solidFill>
                <a:miter lim="800000"/>
                <a:headEnd/>
                <a:tailEnd/>
              </a:ln>
            </p:spPr>
            <p:txBody>
              <a:bodyPr wrap="none" anchor="ctr"/>
              <a:lstStyle>
                <a:lvl1pPr eaLnBrk="0" hangingPunct="0">
                  <a:defRPr sz="1400">
                    <a:solidFill>
                      <a:schemeClr val="tx1"/>
                    </a:solidFill>
                    <a:latin typeface="Arial" panose="020B0604020202020204" pitchFamily="34" charset="0"/>
                    <a:ea typeface="굴림" panose="020B0600000101010101" pitchFamily="50" charset="-127"/>
                  </a:defRPr>
                </a:lvl1pPr>
                <a:lvl2pPr marL="742950" indent="-285750" eaLnBrk="0" hangingPunct="0">
                  <a:defRPr sz="1400">
                    <a:solidFill>
                      <a:schemeClr val="tx1"/>
                    </a:solidFill>
                    <a:latin typeface="Arial" panose="020B0604020202020204" pitchFamily="34" charset="0"/>
                    <a:ea typeface="굴림" panose="020B0600000101010101" pitchFamily="50" charset="-127"/>
                  </a:defRPr>
                </a:lvl2pPr>
                <a:lvl3pPr marL="1143000" indent="-228600" eaLnBrk="0" hangingPunct="0">
                  <a:defRPr sz="1400">
                    <a:solidFill>
                      <a:schemeClr val="tx1"/>
                    </a:solidFill>
                    <a:latin typeface="Arial" panose="020B0604020202020204" pitchFamily="34" charset="0"/>
                    <a:ea typeface="굴림" panose="020B0600000101010101" pitchFamily="50" charset="-127"/>
                  </a:defRPr>
                </a:lvl3pPr>
                <a:lvl4pPr marL="1600200" indent="-228600" eaLnBrk="0" hangingPunct="0">
                  <a:defRPr sz="1400">
                    <a:solidFill>
                      <a:schemeClr val="tx1"/>
                    </a:solidFill>
                    <a:latin typeface="Arial" panose="020B0604020202020204" pitchFamily="34" charset="0"/>
                    <a:ea typeface="굴림" panose="020B0600000101010101" pitchFamily="50" charset="-127"/>
                  </a:defRPr>
                </a:lvl4pPr>
                <a:lvl5pPr marL="2057400" indent="-228600" eaLnBrk="0" hangingPunct="0">
                  <a:defRPr sz="1400">
                    <a:solidFill>
                      <a:schemeClr val="tx1"/>
                    </a:solidFill>
                    <a:latin typeface="Arial" panose="020B0604020202020204" pitchFamily="34" charset="0"/>
                    <a:ea typeface="굴림" panose="020B0600000101010101" pitchFamily="50" charset="-127"/>
                  </a:defRPr>
                </a:lvl5pPr>
                <a:lvl6pPr marL="25146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6pPr>
                <a:lvl7pPr marL="29718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7pPr>
                <a:lvl8pPr marL="34290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8pPr>
                <a:lvl9pPr marL="3886200" indent="-228600" algn="ctr" eaLnBrk="0" fontAlgn="base" hangingPunct="0">
                  <a:lnSpc>
                    <a:spcPct val="90000"/>
                  </a:lnSpc>
                  <a:spcBef>
                    <a:spcPct val="0"/>
                  </a:spcBef>
                  <a:spcAft>
                    <a:spcPct val="0"/>
                  </a:spcAft>
                  <a:buSzPct val="120000"/>
                  <a:buFont typeface="맑은 고딕" panose="020B0503020000020004" pitchFamily="50" charset="-127"/>
                  <a:defRPr sz="1400">
                    <a:solidFill>
                      <a:schemeClr val="tx1"/>
                    </a:solidFill>
                    <a:latin typeface="Arial" panose="020B0604020202020204" pitchFamily="34" charset="0"/>
                    <a:ea typeface="굴림" panose="020B0600000101010101" pitchFamily="50" charset="-127"/>
                  </a:defRPr>
                </a:lvl9p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endParaRPr kumimoji="0" lang="ko-KR" altLang="en-US" sz="1108" b="0" i="0" u="none" strike="noStrike" kern="1200" cap="none" spc="0" normalizeH="0" baseline="0" noProof="0">
                  <a:ln>
                    <a:noFill/>
                  </a:ln>
                  <a:solidFill>
                    <a:srgbClr val="FFFFFF">
                      <a:lumMod val="50000"/>
                    </a:srgb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5" name="Rectangle 109"/>
              <p:cNvSpPr>
                <a:spLocks noChangeArrowheads="1"/>
              </p:cNvSpPr>
              <p:nvPr/>
            </p:nvSpPr>
            <p:spPr bwMode="auto">
              <a:xfrm>
                <a:off x="206375" y="2678398"/>
                <a:ext cx="1310215" cy="57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맑은 고딕" panose="020B0503020000020004" pitchFamily="50" charset="-127"/>
                  </a:defRPr>
                </a:lvl1pPr>
                <a:lvl2pPr marL="742950" indent="-285750">
                  <a:defRPr>
                    <a:solidFill>
                      <a:schemeClr val="tx1"/>
                    </a:solidFill>
                    <a:latin typeface="Arial" panose="020B0604020202020204" pitchFamily="34" charset="0"/>
                    <a:ea typeface="맑은 고딕" panose="020B0503020000020004" pitchFamily="50" charset="-127"/>
                  </a:defRPr>
                </a:lvl2pPr>
                <a:lvl3pPr marL="1143000" indent="-228600">
                  <a:defRPr>
                    <a:solidFill>
                      <a:schemeClr val="tx1"/>
                    </a:solidFill>
                    <a:latin typeface="Arial" panose="020B0604020202020204" pitchFamily="34" charset="0"/>
                    <a:ea typeface="맑은 고딕" panose="020B0503020000020004" pitchFamily="50" charset="-127"/>
                  </a:defRPr>
                </a:lvl3pPr>
                <a:lvl4pPr marL="1600200" indent="-228600">
                  <a:defRPr>
                    <a:solidFill>
                      <a:schemeClr val="tx1"/>
                    </a:solidFill>
                    <a:latin typeface="Arial" panose="020B0604020202020204" pitchFamily="34" charset="0"/>
                    <a:ea typeface="맑은 고딕" panose="020B0503020000020004" pitchFamily="50" charset="-127"/>
                  </a:defRPr>
                </a:lvl4pPr>
                <a:lvl5pPr marL="2057400" indent="-228600">
                  <a:defRPr>
                    <a:solidFill>
                      <a:schemeClr val="tx1"/>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a:solidFill>
                      <a:schemeClr val="tx1"/>
                    </a:solidFill>
                    <a:latin typeface="Arial" panose="020B0604020202020204" pitchFamily="34" charset="0"/>
                    <a:ea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Cloud</a:t>
                </a:r>
                <a:b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br>
                <a:r>
                  <a:rPr kumimoji="0" lang="en-US" altLang="ko-KR" sz="1108"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Service</a:t>
                </a:r>
              </a:p>
            </p:txBody>
          </p:sp>
        </p:grpSp>
        <p:grpSp>
          <p:nvGrpSpPr>
            <p:cNvPr id="60423" name="Group 116"/>
            <p:cNvGrpSpPr>
              <a:grpSpLocks/>
            </p:cNvGrpSpPr>
            <p:nvPr/>
          </p:nvGrpSpPr>
          <p:grpSpPr bwMode="auto">
            <a:xfrm>
              <a:off x="5105922" y="1740878"/>
              <a:ext cx="3535452" cy="3461290"/>
              <a:chOff x="5490186" y="2284413"/>
              <a:chExt cx="4139589" cy="3748892"/>
            </a:xfrm>
          </p:grpSpPr>
          <p:sp>
            <p:nvSpPr>
              <p:cNvPr id="26" name="Rectangle 61"/>
              <p:cNvSpPr>
                <a:spLocks noChangeArrowheads="1"/>
              </p:cNvSpPr>
              <p:nvPr/>
            </p:nvSpPr>
            <p:spPr bwMode="auto">
              <a:xfrm>
                <a:off x="5490186" y="2754669"/>
                <a:ext cx="4139589" cy="287743"/>
              </a:xfrm>
              <a:prstGeom prst="rect">
                <a:avLst/>
              </a:prstGeom>
              <a:solidFill>
                <a:schemeClr val="bg1">
                  <a:lumMod val="40000"/>
                  <a:lumOff val="60000"/>
                </a:schemeClr>
              </a:solidFill>
              <a:ln w="9525" algn="ctr">
                <a:solidFill>
                  <a:schemeClr val="tx1"/>
                </a:solidFill>
                <a:miter lim="800000"/>
                <a:headEnd/>
                <a:tailEnd/>
              </a:ln>
            </p:spPr>
            <p:txBody>
              <a:bodyPr lIns="33231" tIns="33231" rIns="33231" bIns="33231" anchor="ctr"/>
              <a:lstStyle/>
              <a:p>
                <a:pPr marL="0" marR="0" lvl="0" indent="0" algn="ctr" defTabSz="914400" rtl="0" eaLnBrk="1" fontAlgn="base" latinLnBrk="0" hangingPunct="1">
                  <a:lnSpc>
                    <a:spcPct val="90000"/>
                  </a:lnSpc>
                  <a:spcBef>
                    <a:spcPts val="554"/>
                  </a:spcBef>
                  <a:spcAft>
                    <a:spcPct val="0"/>
                  </a:spcAft>
                  <a:buClrTx/>
                  <a:buSzPct val="120000"/>
                  <a:buFontTx/>
                  <a:buNone/>
                  <a:tabLst/>
                  <a:defRPr/>
                </a:pPr>
                <a:r>
                  <a:rPr kumimoji="0" lang="ko-KR" altLang="en-US" sz="1200" b="1"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전사 아키텍처 수립 및 표준화</a:t>
                </a:r>
                <a:endParaRPr kumimoji="0" lang="en-US" altLang="ko-KR" sz="1200" b="1"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8" name="Rectangle 62"/>
              <p:cNvSpPr>
                <a:spLocks noChangeArrowheads="1"/>
              </p:cNvSpPr>
              <p:nvPr/>
            </p:nvSpPr>
            <p:spPr bwMode="auto">
              <a:xfrm>
                <a:off x="5490186" y="3971414"/>
                <a:ext cx="4139589" cy="289388"/>
              </a:xfrm>
              <a:prstGeom prst="rect">
                <a:avLst/>
              </a:prstGeom>
              <a:solidFill>
                <a:schemeClr val="bg1">
                  <a:lumMod val="40000"/>
                  <a:lumOff val="60000"/>
                </a:schemeClr>
              </a:solidFill>
              <a:ln w="9525" algn="ctr">
                <a:solidFill>
                  <a:schemeClr val="tx1"/>
                </a:solidFill>
                <a:miter lim="800000"/>
                <a:headEnd/>
                <a:tailEnd/>
              </a:ln>
            </p:spPr>
            <p:txBody>
              <a:bodyPr lIns="33231" tIns="33231" rIns="33231" bIns="33231" anchor="ctr"/>
              <a:lstStyle/>
              <a:p>
                <a:pPr marL="0" marR="0" lvl="0" indent="0" algn="ctr" defTabSz="914400" rtl="0" eaLnBrk="1" fontAlgn="base" latinLnBrk="0" hangingPunct="1">
                  <a:lnSpc>
                    <a:spcPct val="90000"/>
                  </a:lnSpc>
                  <a:spcBef>
                    <a:spcPts val="554"/>
                  </a:spcBef>
                  <a:spcAft>
                    <a:spcPct val="0"/>
                  </a:spcAft>
                  <a:buClrTx/>
                  <a:buSzPct val="120000"/>
                  <a:buFontTx/>
                  <a:buNone/>
                  <a:tabLst/>
                  <a:defRPr/>
                </a:pPr>
                <a:r>
                  <a:rPr kumimoji="0" lang="ko-KR" altLang="en-US" sz="1200" b="1"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전사 통합 </a:t>
                </a:r>
                <a:r>
                  <a:rPr kumimoji="1" lang="en-US" altLang="ko-KR" sz="1200" b="1" i="0" u="none" strike="noStrike" kern="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Hybrid Integration Platform </a:t>
                </a:r>
                <a:r>
                  <a:rPr kumimoji="1" lang="ko-KR" altLang="en-US" sz="1200" b="1" i="0" u="none" strike="noStrike" kern="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rPr>
                  <a:t>구축</a:t>
                </a:r>
                <a:endParaRPr kumimoji="0" lang="en-US" altLang="ko-KR" sz="1200" b="1" i="0" u="none" strike="noStrike" kern="1200" cap="none" spc="0" normalizeH="0" baseline="0" noProof="0" dirty="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9" name="Rectangle 64"/>
              <p:cNvSpPr>
                <a:spLocks noChangeArrowheads="1"/>
              </p:cNvSpPr>
              <p:nvPr/>
            </p:nvSpPr>
            <p:spPr bwMode="auto">
              <a:xfrm>
                <a:off x="5490186" y="3035835"/>
                <a:ext cx="4139589" cy="843501"/>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077" tIns="43200" rIns="83077" bIns="43200" anchor="ctr"/>
              <a:lstStyle>
                <a:lvl1pPr marL="177800" indent="-177800">
                  <a:spcBef>
                    <a:spcPct val="40000"/>
                  </a:spcBef>
                  <a:buClr>
                    <a:schemeClr val="tx1"/>
                  </a:buClr>
                  <a:buFont typeface="Wingdings" panose="05000000000000000000" pitchFamily="2" charset="2"/>
                  <a:defRPr sz="2000" b="1">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vl2pPr marL="742950" indent="-285750">
                  <a:spcBef>
                    <a:spcPct val="40000"/>
                  </a:spcBef>
                  <a:buClr>
                    <a:schemeClr val="tx1"/>
                  </a:buClr>
                  <a:buFont typeface="Arial" panose="020B0604020202020204" pitchFamily="34" charset="0"/>
                  <a:defRPr sz="1400">
                    <a:solidFill>
                      <a:srgbClr val="000000"/>
                    </a:solidFill>
                    <a:latin typeface="맑은 고딕" panose="020B0503020000020004" pitchFamily="50" charset="-127"/>
                    <a:ea typeface="맑은 고딕" panose="020B0503020000020004" pitchFamily="50" charset="-127"/>
                    <a:cs typeface="Arial" panose="020B0604020202020204" pitchFamily="34" charset="0"/>
                  </a:defRPr>
                </a:lvl2pPr>
                <a:lvl3pPr marL="1143000" indent="-228600">
                  <a:spcBef>
                    <a:spcPct val="40000"/>
                  </a:spcBef>
                  <a:buClr>
                    <a:schemeClr val="tx1"/>
                  </a:buClr>
                  <a:defRPr sz="1200">
                    <a:solidFill>
                      <a:srgbClr val="000000"/>
                    </a:solidFill>
                    <a:latin typeface="맑은 고딕" panose="020B0503020000020004" pitchFamily="50" charset="-127"/>
                    <a:ea typeface="맑은 고딕" panose="020B0503020000020004" pitchFamily="50" charset="-127"/>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9pPr>
              </a:lstStyle>
              <a:p>
                <a:pPr marL="177800" marR="0" lvl="0" indent="-177800" algn="l" defTabSz="914400" rtl="0" eaLnBrk="1" fontAlgn="base" latinLnBrk="0" hangingPunct="1">
                  <a:lnSpc>
                    <a:spcPct val="90000"/>
                  </a:lnSpc>
                  <a:spcBef>
                    <a:spcPts val="554"/>
                  </a:spcBef>
                  <a:spcAft>
                    <a:spcPct val="0"/>
                  </a:spcAft>
                  <a:buClrTx/>
                  <a:buSzPct val="120000"/>
                  <a:buFont typeface="Wingdings" panose="05000000000000000000" pitchFamily="2" charset="2"/>
                  <a:buChar char="§"/>
                  <a:tabLst/>
                  <a:defRPr/>
                </a:pPr>
                <a:r>
                  <a:rPr kumimoji="0" lang="en-US" altLang="ko-KR"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SaaS </a:t>
                </a:r>
                <a:r>
                  <a:rPr kumimoji="0" lang="ko-KR" altLang="en-US"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도입 증가 시</a:t>
                </a:r>
                <a:r>
                  <a:rPr kumimoji="0" lang="en-US" altLang="ko-KR"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유연한 대응 및 확장이 가능한 통합 아키텍처 수립</a:t>
                </a:r>
              </a:p>
              <a:p>
                <a:pPr marL="177800" marR="0" lvl="0" indent="-177800" algn="l" defTabSz="914400" rtl="0" eaLnBrk="1" fontAlgn="base" latinLnBrk="0" hangingPunct="1">
                  <a:lnSpc>
                    <a:spcPct val="90000"/>
                  </a:lnSpc>
                  <a:spcBef>
                    <a:spcPts val="554"/>
                  </a:spcBef>
                  <a:spcAft>
                    <a:spcPct val="0"/>
                  </a:spcAft>
                  <a:buClrTx/>
                  <a:buSzPct val="120000"/>
                  <a:buFont typeface="Wingdings" panose="05000000000000000000" pitchFamily="2" charset="2"/>
                  <a:buChar char="§"/>
                  <a:tabLst/>
                  <a:defRPr/>
                </a:pPr>
                <a:r>
                  <a:rPr kumimoji="0" lang="ko-KR" altLang="en-US"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시스템 구축</a:t>
                </a:r>
                <a:r>
                  <a:rPr kumimoji="0" lang="en-US" altLang="ko-KR"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개발</a:t>
                </a:r>
                <a:r>
                  <a:rPr kumimoji="0" lang="en-US" altLang="ko-KR"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운영을 보다 효율적으로 할 수 있는 표준화수행</a:t>
                </a:r>
                <a:endParaRPr kumimoji="0" lang="en-US" altLang="ko-KR" sz="1015"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 name="Rectangle 65"/>
              <p:cNvSpPr>
                <a:spLocks noChangeArrowheads="1"/>
              </p:cNvSpPr>
              <p:nvPr/>
            </p:nvSpPr>
            <p:spPr bwMode="auto">
              <a:xfrm>
                <a:off x="5490186" y="4329861"/>
                <a:ext cx="4139589" cy="1703444"/>
              </a:xfrm>
              <a:prstGeom prst="rect">
                <a:avLst/>
              </a:prstGeom>
              <a:noFill/>
              <a:ln w="9525" algn="ctr">
                <a:solidFill>
                  <a:schemeClr val="tx1"/>
                </a:solidFill>
                <a:miter lim="800000"/>
                <a:headEnd/>
                <a:tailEnd/>
              </a:ln>
              <a:extLst/>
            </p:spPr>
            <p:txBody>
              <a:bodyPr lIns="83077" tIns="43200" rIns="83077" bIns="43200" anchor="ctr"/>
              <a:lstStyle>
                <a:lvl1pPr marL="177800" indent="-177800">
                  <a:lnSpc>
                    <a:spcPct val="110000"/>
                  </a:lnSpc>
                  <a:spcBef>
                    <a:spcPct val="70000"/>
                  </a:spcBef>
                  <a:buClr>
                    <a:schemeClr val="tx1"/>
                  </a:buClr>
                  <a:buFont typeface="맑은 고딕" panose="020B0503020000020004" pitchFamily="50" charset="-127"/>
                  <a:buChar char="•"/>
                  <a:defRPr kumimoji="1" sz="1600" b="1">
                    <a:solidFill>
                      <a:schemeClr val="tx1"/>
                    </a:solidFill>
                    <a:latin typeface="Arial" panose="020B0604020202020204" pitchFamily="34" charset="0"/>
                    <a:ea typeface="맑은 고딕" panose="020B0503020000020004" pitchFamily="50" charset="-127"/>
                  </a:defRPr>
                </a:lvl1pPr>
                <a:lvl2pPr marL="742950" indent="-285750">
                  <a:lnSpc>
                    <a:spcPct val="110000"/>
                  </a:lnSpc>
                  <a:spcBef>
                    <a:spcPct val="20000"/>
                  </a:spcBef>
                  <a:buFont typeface="Wingdings 2" panose="05020102010507070707" pitchFamily="18" charset="2"/>
                  <a:buChar char=""/>
                  <a:defRPr kumimoji="1" sz="1400">
                    <a:solidFill>
                      <a:schemeClr val="tx1"/>
                    </a:solidFill>
                    <a:latin typeface="Arial" panose="020B0604020202020204" pitchFamily="34" charset="0"/>
                    <a:ea typeface="맑은 고딕" panose="020B0503020000020004" pitchFamily="50" charset="-127"/>
                  </a:defRPr>
                </a:lvl2pPr>
                <a:lvl3pPr marL="1143000" indent="-228600">
                  <a:lnSpc>
                    <a:spcPct val="110000"/>
                  </a:lnSpc>
                  <a:buClr>
                    <a:schemeClr val="tx1"/>
                  </a:buClr>
                  <a:buFont typeface="굴림" panose="020B0600000101010101" pitchFamily="50" charset="-127"/>
                  <a:buChar char="-"/>
                  <a:defRPr kumimoji="1" sz="1400">
                    <a:solidFill>
                      <a:schemeClr val="tx1"/>
                    </a:solidFill>
                    <a:latin typeface="Arial" panose="020B0604020202020204" pitchFamily="34" charset="0"/>
                    <a:ea typeface="맑은 고딕" panose="020B0503020000020004" pitchFamily="50" charset="-127"/>
                  </a:defRPr>
                </a:lvl3pPr>
                <a:lvl4pPr marL="1600200" indent="-228600">
                  <a:lnSpc>
                    <a:spcPct val="110000"/>
                  </a:lnSpc>
                  <a:buChar char="•"/>
                  <a:defRPr kumimoji="1" sz="1400">
                    <a:solidFill>
                      <a:schemeClr val="tx1"/>
                    </a:solidFill>
                    <a:latin typeface="Arial" panose="020B0604020202020204" pitchFamily="34" charset="0"/>
                    <a:ea typeface="맑은 고딕" panose="020B0503020000020004" pitchFamily="50" charset="-127"/>
                  </a:defRPr>
                </a:lvl4pPr>
                <a:lvl5pPr marL="2057400" indent="-228600" latinLnBrk="1">
                  <a:lnSpc>
                    <a:spcPct val="110000"/>
                  </a:lnSpc>
                  <a:buChar char="»"/>
                  <a:defRPr kumimoji="1" sz="1400">
                    <a:solidFill>
                      <a:schemeClr val="tx1"/>
                    </a:solidFill>
                    <a:latin typeface="굴림" panose="020B0600000101010101" pitchFamily="50" charset="-127"/>
                    <a:ea typeface="굴림" panose="020B0600000101010101" pitchFamily="50" charset="-127"/>
                  </a:defRPr>
                </a:lvl5pPr>
                <a:lvl6pPr marL="2514600" indent="-228600" eaLnBrk="0" fontAlgn="base" hangingPunct="0">
                  <a:lnSpc>
                    <a:spcPct val="110000"/>
                  </a:lnSpc>
                  <a:spcBef>
                    <a:spcPct val="0"/>
                  </a:spcBef>
                  <a:spcAft>
                    <a:spcPct val="0"/>
                  </a:spcAft>
                  <a:buChar char="»"/>
                  <a:defRPr kumimoji="1" sz="1400">
                    <a:solidFill>
                      <a:schemeClr val="tx1"/>
                    </a:solidFill>
                    <a:latin typeface="굴림" panose="020B0600000101010101" pitchFamily="50" charset="-127"/>
                    <a:ea typeface="굴림" panose="020B0600000101010101" pitchFamily="50" charset="-127"/>
                  </a:defRPr>
                </a:lvl6pPr>
                <a:lvl7pPr marL="2971800" indent="-228600" eaLnBrk="0" fontAlgn="base" hangingPunct="0">
                  <a:lnSpc>
                    <a:spcPct val="110000"/>
                  </a:lnSpc>
                  <a:spcBef>
                    <a:spcPct val="0"/>
                  </a:spcBef>
                  <a:spcAft>
                    <a:spcPct val="0"/>
                  </a:spcAft>
                  <a:buChar char="»"/>
                  <a:defRPr kumimoji="1" sz="1400">
                    <a:solidFill>
                      <a:schemeClr val="tx1"/>
                    </a:solidFill>
                    <a:latin typeface="굴림" panose="020B0600000101010101" pitchFamily="50" charset="-127"/>
                    <a:ea typeface="굴림" panose="020B0600000101010101" pitchFamily="50" charset="-127"/>
                  </a:defRPr>
                </a:lvl7pPr>
                <a:lvl8pPr marL="3429000" indent="-228600" eaLnBrk="0" fontAlgn="base" hangingPunct="0">
                  <a:lnSpc>
                    <a:spcPct val="110000"/>
                  </a:lnSpc>
                  <a:spcBef>
                    <a:spcPct val="0"/>
                  </a:spcBef>
                  <a:spcAft>
                    <a:spcPct val="0"/>
                  </a:spcAft>
                  <a:buChar char="»"/>
                  <a:defRPr kumimoji="1" sz="1400">
                    <a:solidFill>
                      <a:schemeClr val="tx1"/>
                    </a:solidFill>
                    <a:latin typeface="굴림" panose="020B0600000101010101" pitchFamily="50" charset="-127"/>
                    <a:ea typeface="굴림" panose="020B0600000101010101" pitchFamily="50" charset="-127"/>
                  </a:defRPr>
                </a:lvl8pPr>
                <a:lvl9pPr marL="3886200" indent="-228600" eaLnBrk="0" fontAlgn="base" hangingPunct="0">
                  <a:lnSpc>
                    <a:spcPct val="110000"/>
                  </a:lnSpc>
                  <a:spcBef>
                    <a:spcPct val="0"/>
                  </a:spcBef>
                  <a:spcAft>
                    <a:spcPct val="0"/>
                  </a:spcAft>
                  <a:buChar char="»"/>
                  <a:defRPr kumimoji="1" sz="1400">
                    <a:solidFill>
                      <a:schemeClr val="tx1"/>
                    </a:solidFill>
                    <a:latin typeface="굴림" panose="020B0600000101010101" pitchFamily="50" charset="-127"/>
                    <a:ea typeface="굴림" panose="020B0600000101010101" pitchFamily="50" charset="-127"/>
                  </a:defRPr>
                </a:lvl9pPr>
              </a:lstStyle>
              <a:p>
                <a:pPr marL="495312" marR="0" lvl="0" indent="-168524" algn="l" defTabSz="914400" rtl="0" eaLnBrk="1" fontAlgn="base" latinLnBrk="0" hangingPunct="1">
                  <a:lnSpc>
                    <a:spcPct val="90000"/>
                  </a:lnSpc>
                  <a:spcBef>
                    <a:spcPts val="277"/>
                  </a:spcBef>
                  <a:spcAft>
                    <a:spcPct val="0"/>
                  </a:spcAft>
                  <a:buClrTx/>
                  <a:buSzPct val="120000"/>
                  <a:buFont typeface="맑은 고딕" panose="020B0503020000020004" pitchFamily="50" charset="-127"/>
                  <a:buNone/>
                  <a:tabLst/>
                  <a:defRPr/>
                </a:pPr>
                <a:r>
                  <a:rPr kumimoji="0" lang="en-US" altLang="ko-KR"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Cloud </a:t>
                </a:r>
                <a:r>
                  <a:rPr kumimoji="0" lang="ko-KR" altLang="en-US"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및 데이터 보안 강화</a:t>
                </a:r>
              </a:p>
              <a:p>
                <a:pPr marL="335582" marR="0" lvl="0" indent="-90856" algn="l" defTabSz="914400" rtl="0" eaLnBrk="1" fontAlgn="base" latinLnBrk="0" hangingPunct="1">
                  <a:lnSpc>
                    <a:spcPct val="90000"/>
                  </a:lnSpc>
                  <a:spcBef>
                    <a:spcPts val="277"/>
                  </a:spcBef>
                  <a:spcAft>
                    <a:spcPct val="0"/>
                  </a:spcAft>
                  <a:buClrTx/>
                  <a:buSzPct val="120000"/>
                  <a:buFont typeface="Wingdings" panose="05000000000000000000" pitchFamily="2" charset="2"/>
                  <a:buChar char="§"/>
                  <a:tabLst/>
                  <a:defRPr/>
                </a:pPr>
                <a:r>
                  <a:rPr kumimoji="0" lang="ko-KR" altLang="en-US" sz="969"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단일 접점의 강력한 보안 게이트웨이를 통한 접근 통제</a:t>
                </a:r>
                <a:endParaRPr kumimoji="0" lang="en-US" altLang="ko-KR" sz="969"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335582" marR="0" lvl="0" indent="-90856" algn="l" defTabSz="914400" rtl="0" eaLnBrk="1" fontAlgn="base" latinLnBrk="0" hangingPunct="1">
                  <a:lnSpc>
                    <a:spcPct val="90000"/>
                  </a:lnSpc>
                  <a:spcBef>
                    <a:spcPts val="277"/>
                  </a:spcBef>
                  <a:spcAft>
                    <a:spcPct val="0"/>
                  </a:spcAft>
                  <a:buClrTx/>
                  <a:buSzPct val="120000"/>
                  <a:buFont typeface="Wingdings" panose="05000000000000000000" pitchFamily="2" charset="2"/>
                  <a:buChar char="§"/>
                  <a:tabLst/>
                  <a:defRPr/>
                </a:pPr>
                <a:r>
                  <a:rPr kumimoji="0" lang="ko-KR" altLang="en-US" sz="969"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사내 어플리케이션과 데이터에 대한 전사 공통보안 방안 확보</a:t>
                </a:r>
                <a:endParaRPr kumimoji="0" lang="en-US" altLang="ko-KR" sz="969"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495312" marR="0" lvl="0" indent="-168524" algn="l" defTabSz="914400" rtl="0" eaLnBrk="1" fontAlgn="base" latinLnBrk="0" hangingPunct="1">
                  <a:lnSpc>
                    <a:spcPct val="90000"/>
                  </a:lnSpc>
                  <a:spcBef>
                    <a:spcPts val="277"/>
                  </a:spcBef>
                  <a:spcAft>
                    <a:spcPct val="0"/>
                  </a:spcAft>
                  <a:buClrTx/>
                  <a:buSzPct val="120000"/>
                  <a:buFont typeface="맑은 고딕" panose="020B0503020000020004" pitchFamily="50" charset="-127"/>
                  <a:buNone/>
                  <a:tabLst/>
                  <a:defRPr/>
                </a:pPr>
                <a:r>
                  <a:rPr kumimoji="0" lang="ko-KR" altLang="en-US"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신속한 </a:t>
                </a:r>
                <a:r>
                  <a:rPr kumimoji="0" lang="en-US" altLang="ko-KR"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SaaS</a:t>
                </a:r>
                <a:r>
                  <a:rPr kumimoji="0" lang="ko-KR" altLang="en-US"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연계</a:t>
                </a:r>
                <a:r>
                  <a:rPr kumimoji="0" lang="en-US" altLang="ko-KR"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및 통합</a:t>
                </a:r>
                <a:endParaRPr kumimoji="0" lang="en-US" altLang="ko-KR"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335582" marR="0" lvl="0" indent="-90856" algn="l" defTabSz="914400" rtl="0" eaLnBrk="1" fontAlgn="base" latinLnBrk="0" hangingPunct="1">
                  <a:lnSpc>
                    <a:spcPct val="90000"/>
                  </a:lnSpc>
                  <a:spcBef>
                    <a:spcPts val="277"/>
                  </a:spcBef>
                  <a:spcAft>
                    <a:spcPct val="0"/>
                  </a:spcAft>
                  <a:buClrTx/>
                  <a:buSzPct val="120000"/>
                  <a:buFont typeface="Wingdings" panose="05000000000000000000" pitchFamily="2" charset="2"/>
                  <a:buChar char="§"/>
                  <a:tabLst/>
                  <a:defRPr/>
                </a:pPr>
                <a:r>
                  <a:rPr kumimoji="0" lang="ko-KR" altLang="en-US" sz="969"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다양한 글로벌 </a:t>
                </a:r>
                <a:r>
                  <a:rPr kumimoji="0" lang="en-US" altLang="ko-KR" sz="969"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SaaS </a:t>
                </a:r>
                <a:r>
                  <a:rPr kumimoji="0" lang="ko-KR" altLang="en-US" sz="969"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어플리케이션과 사내 시스템간 빠른 연계 서비스 개발 및 적용</a:t>
                </a:r>
              </a:p>
              <a:p>
                <a:pPr marL="335582" marR="0" lvl="0" indent="-90856" algn="l" defTabSz="914400" rtl="0" eaLnBrk="1" fontAlgn="base" latinLnBrk="0" hangingPunct="1">
                  <a:lnSpc>
                    <a:spcPct val="90000"/>
                  </a:lnSpc>
                  <a:spcBef>
                    <a:spcPts val="277"/>
                  </a:spcBef>
                  <a:spcAft>
                    <a:spcPct val="0"/>
                  </a:spcAft>
                  <a:buClrTx/>
                  <a:buSzPct val="120000"/>
                  <a:buFont typeface="Wingdings" panose="05000000000000000000" pitchFamily="2" charset="2"/>
                  <a:buChar char="§"/>
                  <a:tabLst/>
                  <a:defRPr/>
                </a:pPr>
                <a:r>
                  <a:rPr kumimoji="0" lang="ko-KR" altLang="en-US" sz="969"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재사용 극대화</a:t>
                </a:r>
              </a:p>
              <a:p>
                <a:pPr marL="495312" marR="0" lvl="0" indent="-168524" algn="l" defTabSz="914400" rtl="0" eaLnBrk="1" fontAlgn="base" latinLnBrk="0" hangingPunct="1">
                  <a:lnSpc>
                    <a:spcPct val="90000"/>
                  </a:lnSpc>
                  <a:spcBef>
                    <a:spcPts val="277"/>
                  </a:spcBef>
                  <a:spcAft>
                    <a:spcPct val="0"/>
                  </a:spcAft>
                  <a:buClrTx/>
                  <a:buSzPct val="120000"/>
                  <a:buFont typeface="맑은 고딕" panose="020B0503020000020004" pitchFamily="50" charset="-127"/>
                  <a:buNone/>
                  <a:tabLst/>
                  <a:defRPr/>
                </a:pPr>
                <a:r>
                  <a:rPr kumimoji="0" lang="ko-KR" altLang="en-US"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통합모니터링 </a:t>
                </a:r>
                <a:r>
                  <a:rPr kumimoji="0" lang="en-US" altLang="ko-KR"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015" b="0" i="0" u="sng"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기존 통합 모니터링 사용</a:t>
                </a:r>
                <a:endPar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1" name="Rectangle 30"/>
              <p:cNvSpPr/>
              <p:nvPr/>
            </p:nvSpPr>
            <p:spPr>
              <a:xfrm>
                <a:off x="5491949" y="2764534"/>
                <a:ext cx="216945" cy="287743"/>
              </a:xfrm>
              <a:prstGeom prst="rect">
                <a:avLst/>
              </a:prstGeom>
              <a:solidFill>
                <a:srgbClr val="00206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292"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rPr>
                  <a:t>1</a:t>
                </a:r>
                <a:endParaRPr kumimoji="0" lang="ko-KR" altLang="en-US" sz="1292"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endParaRPr>
              </a:p>
            </p:txBody>
          </p:sp>
          <p:sp>
            <p:nvSpPr>
              <p:cNvPr id="32" name="Rectangle 31"/>
              <p:cNvSpPr/>
              <p:nvPr/>
            </p:nvSpPr>
            <p:spPr>
              <a:xfrm>
                <a:off x="5491949" y="3984568"/>
                <a:ext cx="216945" cy="289388"/>
              </a:xfrm>
              <a:prstGeom prst="rect">
                <a:avLst/>
              </a:prstGeom>
              <a:solidFill>
                <a:srgbClr val="00206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1292"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rPr>
                  <a:t>2</a:t>
                </a:r>
                <a:endParaRPr kumimoji="0" lang="ko-KR" altLang="en-US" sz="1292"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endParaRPr>
              </a:p>
            </p:txBody>
          </p:sp>
          <p:sp>
            <p:nvSpPr>
              <p:cNvPr id="33" name="Rectangle 30"/>
              <p:cNvSpPr>
                <a:spLocks noChangeArrowheads="1"/>
              </p:cNvSpPr>
              <p:nvPr/>
            </p:nvSpPr>
            <p:spPr bwMode="auto">
              <a:xfrm>
                <a:off x="6994386" y="2284413"/>
                <a:ext cx="1120607" cy="30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40000"/>
                  </a:spcBef>
                  <a:buClr>
                    <a:schemeClr val="tx1"/>
                  </a:buClr>
                  <a:buFont typeface="Wingdings" panose="05000000000000000000" pitchFamily="2" charset="2"/>
                  <a:defRPr sz="2000" b="1">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vl2pPr marL="742950" indent="-285750">
                  <a:spcBef>
                    <a:spcPct val="40000"/>
                  </a:spcBef>
                  <a:buClr>
                    <a:schemeClr val="tx1"/>
                  </a:buClr>
                  <a:buFont typeface="Arial" panose="020B0604020202020204" pitchFamily="34" charset="0"/>
                  <a:defRPr sz="1400">
                    <a:solidFill>
                      <a:srgbClr val="000000"/>
                    </a:solidFill>
                    <a:latin typeface="맑은 고딕" panose="020B0503020000020004" pitchFamily="50" charset="-127"/>
                    <a:ea typeface="맑은 고딕" panose="020B0503020000020004" pitchFamily="50" charset="-127"/>
                    <a:cs typeface="Arial" panose="020B0604020202020204" pitchFamily="34" charset="0"/>
                  </a:defRPr>
                </a:lvl2pPr>
                <a:lvl3pPr marL="1143000" indent="-228600">
                  <a:spcBef>
                    <a:spcPct val="40000"/>
                  </a:spcBef>
                  <a:buClr>
                    <a:schemeClr val="tx1"/>
                  </a:buClr>
                  <a:defRPr sz="1200">
                    <a:solidFill>
                      <a:srgbClr val="000000"/>
                    </a:solidFill>
                    <a:latin typeface="맑은 고딕" panose="020B0503020000020004" pitchFamily="50" charset="-127"/>
                    <a:ea typeface="맑은 고딕" panose="020B0503020000020004" pitchFamily="50" charset="-127"/>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ko-KR" altLang="en-US" sz="1477"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구축 내용</a:t>
                </a:r>
              </a:p>
            </p:txBody>
          </p:sp>
          <p:cxnSp>
            <p:nvCxnSpPr>
              <p:cNvPr id="60436" name="Straight Connector 91"/>
              <p:cNvCxnSpPr>
                <a:cxnSpLocks noChangeShapeType="1"/>
              </p:cNvCxnSpPr>
              <p:nvPr/>
            </p:nvCxnSpPr>
            <p:spPr bwMode="auto">
              <a:xfrm>
                <a:off x="5491163" y="2627313"/>
                <a:ext cx="4135437"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sp>
            <p:nvSpPr>
              <p:cNvPr id="35" name="Rectangle 34"/>
              <p:cNvSpPr/>
              <p:nvPr/>
            </p:nvSpPr>
            <p:spPr>
              <a:xfrm>
                <a:off x="5558973" y="4403852"/>
                <a:ext cx="253984" cy="215397"/>
              </a:xfrm>
              <a:prstGeom prst="rect">
                <a:avLst/>
              </a:prstGeom>
              <a:solidFill>
                <a:srgbClr val="00206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969"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rPr>
                  <a:t>2-1</a:t>
                </a:r>
                <a:endParaRPr kumimoji="0" lang="ko-KR" altLang="en-US" sz="969"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endParaRPr>
              </a:p>
            </p:txBody>
          </p:sp>
          <p:sp>
            <p:nvSpPr>
              <p:cNvPr id="36" name="Rectangle 35"/>
              <p:cNvSpPr/>
              <p:nvPr/>
            </p:nvSpPr>
            <p:spPr>
              <a:xfrm>
                <a:off x="5558973" y="5127322"/>
                <a:ext cx="253984" cy="215397"/>
              </a:xfrm>
              <a:prstGeom prst="rect">
                <a:avLst/>
              </a:prstGeom>
              <a:solidFill>
                <a:srgbClr val="00206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969"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rPr>
                  <a:t>2-2</a:t>
                </a:r>
                <a:endParaRPr kumimoji="0" lang="ko-KR" altLang="en-US" sz="969"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endParaRPr>
              </a:p>
            </p:txBody>
          </p:sp>
          <p:sp>
            <p:nvSpPr>
              <p:cNvPr id="37" name="Rectangle 36"/>
              <p:cNvSpPr/>
              <p:nvPr/>
            </p:nvSpPr>
            <p:spPr>
              <a:xfrm>
                <a:off x="5558973" y="5766936"/>
                <a:ext cx="253984" cy="217041"/>
              </a:xfrm>
              <a:prstGeom prst="rect">
                <a:avLst/>
              </a:prstGeom>
              <a:solidFill>
                <a:srgbClr val="00206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33231" rIns="33231" bIns="33231" anchor="ctr"/>
              <a:lstStyle/>
              <a:p>
                <a:pPr marL="0" marR="0" lvl="0" indent="0" algn="ctr" defTabSz="914400" rtl="0" eaLnBrk="1" fontAlgn="base" latinLnBrk="0" hangingPunct="1">
                  <a:lnSpc>
                    <a:spcPct val="90000"/>
                  </a:lnSpc>
                  <a:spcBef>
                    <a:spcPct val="0"/>
                  </a:spcBef>
                  <a:spcAft>
                    <a:spcPct val="0"/>
                  </a:spcAft>
                  <a:buClrTx/>
                  <a:buSzPct val="120000"/>
                  <a:buFont typeface="맑은 고딕" panose="020B0503020000020004" pitchFamily="50" charset="-127"/>
                  <a:buNone/>
                  <a:tabLst/>
                  <a:defRPr/>
                </a:pPr>
                <a:r>
                  <a:rPr kumimoji="0" lang="en-US" altLang="ko-KR" sz="969"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rPr>
                  <a:t>2-3</a:t>
                </a:r>
                <a:endParaRPr kumimoji="0" lang="ko-KR" altLang="en-US" sz="969" b="1"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endParaRPr>
              </a:p>
            </p:txBody>
          </p:sp>
        </p:grpSp>
        <p:sp>
          <p:nvSpPr>
            <p:cNvPr id="18" name="Rectangle 17"/>
            <p:cNvSpPr/>
            <p:nvPr/>
          </p:nvSpPr>
          <p:spPr>
            <a:xfrm>
              <a:off x="2042114" y="3572174"/>
              <a:ext cx="612792" cy="163044"/>
            </a:xfrm>
            <a:prstGeom prst="rect">
              <a:avLst/>
            </a:prstGeom>
            <a:solidFill>
              <a:srgbClr val="99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0" rIns="33231"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108"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rPr>
                <a:t>Cast Iron</a:t>
              </a:r>
              <a:endParaRPr kumimoji="0" lang="ko-KR" altLang="en-US" sz="1108"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endParaRPr>
            </a:p>
          </p:txBody>
        </p:sp>
        <p:sp>
          <p:nvSpPr>
            <p:cNvPr id="20" name="Rectangle 19"/>
            <p:cNvSpPr/>
            <p:nvPr/>
          </p:nvSpPr>
          <p:spPr>
            <a:xfrm>
              <a:off x="3893432" y="2924700"/>
              <a:ext cx="770985" cy="163044"/>
            </a:xfrm>
            <a:prstGeom prst="rect">
              <a:avLst/>
            </a:prstGeom>
            <a:solidFill>
              <a:srgbClr val="99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0" rIns="33231"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108"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rPr>
                <a:t>Data Power</a:t>
              </a:r>
              <a:endParaRPr kumimoji="0" lang="ko-KR" altLang="en-US" sz="1108"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endParaRPr>
            </a:p>
          </p:txBody>
        </p:sp>
        <p:sp>
          <p:nvSpPr>
            <p:cNvPr id="22" name="Rectangle 21"/>
            <p:cNvSpPr/>
            <p:nvPr/>
          </p:nvSpPr>
          <p:spPr>
            <a:xfrm>
              <a:off x="3156489" y="4250009"/>
              <a:ext cx="994583" cy="163044"/>
            </a:xfrm>
            <a:prstGeom prst="rect">
              <a:avLst/>
            </a:prstGeom>
            <a:solidFill>
              <a:srgbClr val="FF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0" rIns="33231"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108"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rPr>
                <a:t>Integration Bus</a:t>
              </a:r>
            </a:p>
          </p:txBody>
        </p:sp>
        <p:sp>
          <p:nvSpPr>
            <p:cNvPr id="24" name="Rectangle 23"/>
            <p:cNvSpPr/>
            <p:nvPr/>
          </p:nvSpPr>
          <p:spPr>
            <a:xfrm>
              <a:off x="4239955" y="4250009"/>
              <a:ext cx="291843" cy="163044"/>
            </a:xfrm>
            <a:prstGeom prst="rect">
              <a:avLst/>
            </a:prstGeom>
            <a:solidFill>
              <a:srgbClr val="FF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3231" tIns="0" rIns="33231"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108"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rPr>
                <a:t>MQ</a:t>
              </a:r>
              <a:endParaRPr kumimoji="0" lang="ko-KR" altLang="en-US" sz="1108" b="0" i="0" u="none" strike="noStrike" kern="1200" cap="none" spc="0" normalizeH="0" baseline="0" noProof="0" dirty="0">
                <a:ln>
                  <a:noFill/>
                </a:ln>
                <a:solidFill>
                  <a:srgbClr val="FFFFFF">
                    <a:lumMod val="50000"/>
                  </a:srgbClr>
                </a:solidFill>
                <a:effectLst/>
                <a:uLnTx/>
                <a:uFillTx/>
                <a:latin typeface="맑은 고딕"/>
                <a:ea typeface="맑은 고딕" panose="020B0503020000020004" pitchFamily="50" charset="-127"/>
                <a:cs typeface="+mn-cs"/>
              </a:endParaRPr>
            </a:p>
          </p:txBody>
        </p:sp>
        <p:sp>
          <p:nvSpPr>
            <p:cNvPr id="25" name="Rectangle 64"/>
            <p:cNvSpPr>
              <a:spLocks noChangeArrowheads="1"/>
            </p:cNvSpPr>
            <p:nvPr/>
          </p:nvSpPr>
          <p:spPr bwMode="auto">
            <a:xfrm>
              <a:off x="573252" y="5373713"/>
              <a:ext cx="8065109" cy="778791"/>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3077" tIns="43200" rIns="83077" bIns="43200" anchor="ctr"/>
            <a:lstStyle>
              <a:lvl1pPr marL="177800" indent="-177800">
                <a:spcBef>
                  <a:spcPct val="40000"/>
                </a:spcBef>
                <a:buClr>
                  <a:schemeClr val="tx1"/>
                </a:buClr>
                <a:buFont typeface="Wingdings" panose="05000000000000000000" pitchFamily="2" charset="2"/>
                <a:defRPr sz="2000" b="1">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vl2pPr marL="742950" indent="-285750">
                <a:spcBef>
                  <a:spcPct val="40000"/>
                </a:spcBef>
                <a:buClr>
                  <a:schemeClr val="tx1"/>
                </a:buClr>
                <a:buFont typeface="Arial" panose="020B0604020202020204" pitchFamily="34" charset="0"/>
                <a:defRPr sz="1400">
                  <a:solidFill>
                    <a:srgbClr val="000000"/>
                  </a:solidFill>
                  <a:latin typeface="맑은 고딕" panose="020B0503020000020004" pitchFamily="50" charset="-127"/>
                  <a:ea typeface="맑은 고딕" panose="020B0503020000020004" pitchFamily="50" charset="-127"/>
                  <a:cs typeface="Arial" panose="020B0604020202020204" pitchFamily="34" charset="0"/>
                </a:defRPr>
              </a:lvl2pPr>
              <a:lvl3pPr marL="1143000" indent="-228600">
                <a:spcBef>
                  <a:spcPct val="40000"/>
                </a:spcBef>
                <a:buClr>
                  <a:schemeClr val="tx1"/>
                </a:buClr>
                <a:defRPr sz="1200">
                  <a:solidFill>
                    <a:srgbClr val="000000"/>
                  </a:solidFill>
                  <a:latin typeface="맑은 고딕" panose="020B0503020000020004" pitchFamily="50" charset="-127"/>
                  <a:ea typeface="맑은 고딕" panose="020B0503020000020004" pitchFamily="50" charset="-127"/>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맑은 고딕" panose="020B0503020000020004" pitchFamily="50" charset="-127"/>
                  <a:cs typeface="Arial" panose="020B0604020202020204" pitchFamily="34" charset="0"/>
                </a:defRPr>
              </a:lvl9pPr>
            </a:lstStyle>
            <a:p>
              <a:pPr marL="177800" marR="0" lvl="0" indent="-177800" algn="l" defTabSz="914400" rtl="0" eaLnBrk="1" fontAlgn="base" latinLnBrk="0" hangingPunct="1">
                <a:lnSpc>
                  <a:spcPct val="90000"/>
                </a:lnSpc>
                <a:spcBef>
                  <a:spcPts val="554"/>
                </a:spcBef>
                <a:spcAft>
                  <a:spcPct val="0"/>
                </a:spcAft>
                <a:buClrTx/>
                <a:buSzPct val="120000"/>
                <a:buFont typeface="Wingdings" panose="05000000000000000000" pitchFamily="2" charset="2"/>
                <a:buChar char="§"/>
                <a:tabLst/>
                <a:defRPr/>
              </a:pP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SFDC, ELOQUA </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등 </a:t>
              </a: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SaaS</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를 위한 표준 플랫폼 구축 완료</a:t>
              </a:r>
              <a:endPar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7800" marR="0" lvl="0" indent="-177800" algn="l" defTabSz="914400" rtl="0" eaLnBrk="1" fontAlgn="base" latinLnBrk="0" hangingPunct="1">
                <a:lnSpc>
                  <a:spcPct val="90000"/>
                </a:lnSpc>
                <a:spcBef>
                  <a:spcPts val="554"/>
                </a:spcBef>
                <a:spcAft>
                  <a:spcPct val="0"/>
                </a:spcAft>
                <a:buClrTx/>
                <a:buSzPct val="120000"/>
                <a:buFont typeface="Wingdings" panose="05000000000000000000" pitchFamily="2" charset="2"/>
                <a:buChar char="§"/>
                <a:tabLst/>
                <a:defRPr/>
              </a:pP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Secure Gateway </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구축으로 아마존 등 </a:t>
              </a: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Public Cloud</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와의 연계 기반 마련 </a:t>
              </a: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Cloud</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Integration</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의 접점으로 보안</a:t>
              </a: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SLA </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강화</a:t>
              </a:r>
              <a:endPar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77800" marR="0" lvl="0" indent="-177800" algn="l" defTabSz="914400" rtl="0" eaLnBrk="1" fontAlgn="base" latinLnBrk="0" hangingPunct="1">
                <a:lnSpc>
                  <a:spcPct val="90000"/>
                </a:lnSpc>
                <a:spcBef>
                  <a:spcPts val="554"/>
                </a:spcBef>
                <a:spcAft>
                  <a:spcPct val="0"/>
                </a:spcAft>
                <a:buClrTx/>
                <a:buSzPct val="120000"/>
                <a:buFont typeface="Wingdings" panose="05000000000000000000" pitchFamily="2" charset="2"/>
                <a:buChar char="§"/>
                <a:tabLst/>
                <a:defRPr/>
              </a:pP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향후 외부 </a:t>
              </a: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연계 및 협력사</a:t>
              </a: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계열사간  협업을 위한 </a:t>
              </a: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 Management </a:t>
              </a:r>
              <a:r>
                <a:rPr kumimoji="0" lang="ko-KR" altLang="en-US"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도입 예정</a:t>
              </a:r>
              <a:r>
                <a:rPr kumimoji="0" lang="en-US" altLang="ko-KR" sz="1015"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p>
          </p:txBody>
        </p:sp>
      </p:grpSp>
    </p:spTree>
    <p:extLst>
      <p:ext uri="{BB962C8B-B14F-4D97-AF65-F5344CB8AC3E}">
        <p14:creationId xmlns:p14="http://schemas.microsoft.com/office/powerpoint/2010/main" val="21104292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57175" y="476300"/>
            <a:ext cx="2728311" cy="304699"/>
          </a:xfrm>
        </p:spPr>
        <p:txBody>
          <a:bodyPr/>
          <a:lstStyle/>
          <a:p>
            <a:pPr eaLnBrk="1" hangingPunct="1"/>
            <a:r>
              <a:rPr lang="ko-KR" altLang="en-US" dirty="0"/>
              <a:t>특장점 </a:t>
            </a:r>
            <a:r>
              <a:rPr lang="en-US" altLang="ko-KR" dirty="0"/>
              <a:t>– </a:t>
            </a:r>
            <a:r>
              <a:rPr lang="ko-KR" altLang="en-US" dirty="0"/>
              <a:t>빌트인 캐시 </a:t>
            </a:r>
          </a:p>
        </p:txBody>
      </p:sp>
      <p:sp>
        <p:nvSpPr>
          <p:cNvPr id="35" name="Cloud">
            <a:extLst>
              <a:ext uri="{FF2B5EF4-FFF2-40B4-BE49-F238E27FC236}">
                <a16:creationId xmlns:a16="http://schemas.microsoft.com/office/drawing/2014/main" id="{1CEFAB49-EC94-4CB5-99B3-20DE426F8EA4}"/>
              </a:ext>
            </a:extLst>
          </p:cNvPr>
          <p:cNvSpPr>
            <a:spLocks noChangeAspect="1" noEditPoints="1" noChangeArrowheads="1"/>
          </p:cNvSpPr>
          <p:nvPr/>
        </p:nvSpPr>
        <p:spPr bwMode="auto">
          <a:xfrm>
            <a:off x="757562" y="4513978"/>
            <a:ext cx="1809985" cy="121294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rgbClr val="FFFFFF">
                  <a:lumMod val="75000"/>
                  <a:tint val="66000"/>
                  <a:satMod val="160000"/>
                </a:srgbClr>
              </a:gs>
              <a:gs pos="50000">
                <a:srgbClr val="FFFFFF">
                  <a:lumMod val="75000"/>
                  <a:tint val="44500"/>
                  <a:satMod val="160000"/>
                </a:srgbClr>
              </a:gs>
              <a:gs pos="100000">
                <a:srgbClr val="FFFFFF">
                  <a:lumMod val="75000"/>
                  <a:tint val="23500"/>
                  <a:satMod val="160000"/>
                </a:srgbClr>
              </a:gs>
            </a:gsLst>
            <a:path path="circle">
              <a:fillToRect l="100000" t="100000"/>
            </a:path>
            <a:tileRect r="-100000" b="-100000"/>
          </a:gradFill>
          <a:ln w="9525">
            <a:solidFill>
              <a:srgbClr val="000000"/>
            </a:solidFill>
            <a:miter lim="800000"/>
            <a:headEnd/>
            <a:tailEnd/>
          </a:ln>
          <a:effectLst>
            <a:outerShdw blurRad="50800" dist="38100" dir="2700000" algn="tl" rotWithShape="0">
              <a:prstClr val="black">
                <a:alpha val="40000"/>
              </a:prstClr>
            </a:outerShdw>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8CC63F"/>
              </a:solidFill>
              <a:effectLst/>
              <a:uLnTx/>
              <a:uFillTx/>
              <a:latin typeface="Arial" charset="0"/>
              <a:ea typeface="ＭＳ Ｐゴシック"/>
              <a:cs typeface="ＭＳ Ｐゴシック" charset="0"/>
            </a:endParaRPr>
          </a:p>
        </p:txBody>
      </p:sp>
      <p:pic>
        <p:nvPicPr>
          <p:cNvPr id="37" name="Picture 36" descr="C:\Users\agrohman\AppData\Local\Microsoft\Windows\Temporary Internet Files\Content.IE5\QC5QQFNL\MC900433942[1].png">
            <a:extLst>
              <a:ext uri="{FF2B5EF4-FFF2-40B4-BE49-F238E27FC236}">
                <a16:creationId xmlns:a16="http://schemas.microsoft.com/office/drawing/2014/main" id="{9DE79C1A-E7A0-44FF-ADD1-0A8209FEA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381" y="4649250"/>
            <a:ext cx="5143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8">
            <a:extLst>
              <a:ext uri="{FF2B5EF4-FFF2-40B4-BE49-F238E27FC236}">
                <a16:creationId xmlns:a16="http://schemas.microsoft.com/office/drawing/2014/main" id="{598A8574-2368-4444-AB14-E4B1F00299B6}"/>
              </a:ext>
            </a:extLst>
          </p:cNvPr>
          <p:cNvGrpSpPr>
            <a:grpSpLocks/>
          </p:cNvGrpSpPr>
          <p:nvPr/>
        </p:nvGrpSpPr>
        <p:grpSpPr bwMode="auto">
          <a:xfrm>
            <a:off x="7725223" y="4469191"/>
            <a:ext cx="1133476" cy="1598613"/>
            <a:chOff x="2869" y="1945"/>
            <a:chExt cx="714" cy="1007"/>
          </a:xfrm>
        </p:grpSpPr>
        <p:pic>
          <p:nvPicPr>
            <p:cNvPr id="62" name="Picture 61">
              <a:extLst>
                <a:ext uri="{FF2B5EF4-FFF2-40B4-BE49-F238E27FC236}">
                  <a16:creationId xmlns:a16="http://schemas.microsoft.com/office/drawing/2014/main" id="{BDE8F361-0256-4FA6-926E-5E1DAAC50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 y="1945"/>
              <a:ext cx="260"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2">
              <a:extLst>
                <a:ext uri="{FF2B5EF4-FFF2-40B4-BE49-F238E27FC236}">
                  <a16:creationId xmlns:a16="http://schemas.microsoft.com/office/drawing/2014/main" id="{7EAA9AB7-015B-4DD5-97F0-48CF2CFE2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 y="1945"/>
              <a:ext cx="260"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3">
              <a:extLst>
                <a:ext uri="{FF2B5EF4-FFF2-40B4-BE49-F238E27FC236}">
                  <a16:creationId xmlns:a16="http://schemas.microsoft.com/office/drawing/2014/main" id="{CFE9B788-3DE2-4EEE-8581-FB274F61F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 y="1945"/>
              <a:ext cx="260"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a:extLst>
              <a:ext uri="{FF2B5EF4-FFF2-40B4-BE49-F238E27FC236}">
                <a16:creationId xmlns:a16="http://schemas.microsoft.com/office/drawing/2014/main" id="{7DC63278-7F9A-4243-97DA-81A8AD4E6517}"/>
              </a:ext>
            </a:extLst>
          </p:cNvPr>
          <p:cNvGrpSpPr>
            <a:grpSpLocks/>
          </p:cNvGrpSpPr>
          <p:nvPr/>
        </p:nvGrpSpPr>
        <p:grpSpPr bwMode="auto">
          <a:xfrm>
            <a:off x="2635696" y="4631874"/>
            <a:ext cx="1462088" cy="274551"/>
            <a:chOff x="1498" y="1668"/>
            <a:chExt cx="921" cy="173"/>
          </a:xfrm>
        </p:grpSpPr>
        <p:cxnSp>
          <p:nvCxnSpPr>
            <p:cNvPr id="60" name="Straight Arrow Connector 59">
              <a:extLst>
                <a:ext uri="{FF2B5EF4-FFF2-40B4-BE49-F238E27FC236}">
                  <a16:creationId xmlns:a16="http://schemas.microsoft.com/office/drawing/2014/main" id="{F41021A3-E9CA-45E3-8DF4-D7E28A79D35B}"/>
                </a:ext>
              </a:extLst>
            </p:cNvPr>
            <p:cNvCxnSpPr>
              <a:cxnSpLocks noChangeShapeType="1"/>
            </p:cNvCxnSpPr>
            <p:nvPr/>
          </p:nvCxnSpPr>
          <p:spPr bwMode="auto">
            <a:xfrm>
              <a:off x="1498" y="1784"/>
              <a:ext cx="921" cy="1"/>
            </a:xfrm>
            <a:prstGeom prst="straightConnector1">
              <a:avLst/>
            </a:prstGeom>
            <a:noFill/>
            <a:ln w="28575">
              <a:solidFill>
                <a:srgbClr val="808080"/>
              </a:solidFill>
              <a:round/>
              <a:headEnd/>
              <a:tailEnd type="arrow" w="med" len="med"/>
            </a:ln>
            <a:extLst>
              <a:ext uri="{909E8E84-426E-40DD-AFC4-6F175D3DCCD1}">
                <a14:hiddenFill xmlns:a14="http://schemas.microsoft.com/office/drawing/2010/main">
                  <a:noFill/>
                </a14:hiddenFill>
              </a:ext>
            </a:extLst>
          </p:spPr>
        </p:cxnSp>
        <p:sp>
          <p:nvSpPr>
            <p:cNvPr id="61" name="Oval 60">
              <a:extLst>
                <a:ext uri="{FF2B5EF4-FFF2-40B4-BE49-F238E27FC236}">
                  <a16:creationId xmlns:a16="http://schemas.microsoft.com/office/drawing/2014/main" id="{8CFD6F45-D849-42AE-82A0-6132FA3BC2C5}"/>
                </a:ext>
              </a:extLst>
            </p:cNvPr>
            <p:cNvSpPr>
              <a:spLocks noChangeArrowheads="1"/>
            </p:cNvSpPr>
            <p:nvPr/>
          </p:nvSpPr>
          <p:spPr bwMode="auto">
            <a:xfrm>
              <a:off x="1670" y="1668"/>
              <a:ext cx="173" cy="173"/>
            </a:xfrm>
            <a:prstGeom prst="ellipse">
              <a:avLst/>
            </a:prstGeom>
            <a:solidFill>
              <a:srgbClr val="FFCC00"/>
            </a:solidFill>
            <a:ln w="9525">
              <a:solidFill>
                <a:srgbClr val="808080"/>
              </a:solidFill>
              <a:round/>
              <a:headEnd/>
              <a:tailEnd/>
            </a:ln>
          </p:spPr>
          <p:txBody>
            <a:bodyPr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grpSp>
      <p:cxnSp>
        <p:nvCxnSpPr>
          <p:cNvPr id="58" name="Straight Arrow Connector 57">
            <a:extLst>
              <a:ext uri="{FF2B5EF4-FFF2-40B4-BE49-F238E27FC236}">
                <a16:creationId xmlns:a16="http://schemas.microsoft.com/office/drawing/2014/main" id="{D6D52E74-A5C0-44B6-8A49-B4328BA78CFA}"/>
              </a:ext>
            </a:extLst>
          </p:cNvPr>
          <p:cNvCxnSpPr>
            <a:cxnSpLocks noChangeShapeType="1"/>
          </p:cNvCxnSpPr>
          <p:nvPr/>
        </p:nvCxnSpPr>
        <p:spPr bwMode="auto">
          <a:xfrm flipH="1">
            <a:off x="2635696" y="5179542"/>
            <a:ext cx="1462088" cy="1587"/>
          </a:xfrm>
          <a:prstGeom prst="straightConnector1">
            <a:avLst/>
          </a:prstGeom>
          <a:noFill/>
          <a:ln w="28575">
            <a:solidFill>
              <a:srgbClr val="808080"/>
            </a:solidFill>
            <a:round/>
            <a:headEnd/>
            <a:tailEnd type="arrow" w="med" len="med"/>
          </a:ln>
          <a:extLst>
            <a:ext uri="{909E8E84-426E-40DD-AFC4-6F175D3DCCD1}">
              <a14:hiddenFill xmlns:a14="http://schemas.microsoft.com/office/drawing/2010/main">
                <a:noFill/>
              </a14:hiddenFill>
            </a:ext>
          </a:extLst>
        </p:spPr>
      </p:cxnSp>
      <p:sp>
        <p:nvSpPr>
          <p:cNvPr id="59" name="Oval 58">
            <a:extLst>
              <a:ext uri="{FF2B5EF4-FFF2-40B4-BE49-F238E27FC236}">
                <a16:creationId xmlns:a16="http://schemas.microsoft.com/office/drawing/2014/main" id="{79A8ED2D-E5F5-4863-BFC3-0B2B6D5ED486}"/>
              </a:ext>
            </a:extLst>
          </p:cNvPr>
          <p:cNvSpPr>
            <a:spLocks noChangeArrowheads="1"/>
          </p:cNvSpPr>
          <p:nvPr/>
        </p:nvSpPr>
        <p:spPr bwMode="auto">
          <a:xfrm>
            <a:off x="2950170" y="5089083"/>
            <a:ext cx="274638" cy="274551"/>
          </a:xfrm>
          <a:prstGeom prst="ellipse">
            <a:avLst/>
          </a:prstGeom>
          <a:solidFill>
            <a:srgbClr val="FFCC00"/>
          </a:solidFill>
          <a:ln w="9525">
            <a:solidFill>
              <a:srgbClr val="808080"/>
            </a:solidFill>
            <a:round/>
            <a:headEnd/>
            <a:tailEnd/>
          </a:ln>
        </p:spPr>
        <p:txBody>
          <a:bodyPr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3</a:t>
            </a:r>
          </a:p>
        </p:txBody>
      </p:sp>
      <p:grpSp>
        <p:nvGrpSpPr>
          <p:cNvPr id="42" name="Group 41">
            <a:extLst>
              <a:ext uri="{FF2B5EF4-FFF2-40B4-BE49-F238E27FC236}">
                <a16:creationId xmlns:a16="http://schemas.microsoft.com/office/drawing/2014/main" id="{2CE2ADA3-273E-4F73-9A28-8011FD8E41FC}"/>
              </a:ext>
            </a:extLst>
          </p:cNvPr>
          <p:cNvGrpSpPr>
            <a:grpSpLocks/>
          </p:cNvGrpSpPr>
          <p:nvPr/>
        </p:nvGrpSpPr>
        <p:grpSpPr bwMode="auto">
          <a:xfrm>
            <a:off x="5856734" y="4860488"/>
            <a:ext cx="1828800" cy="274724"/>
            <a:chOff x="3617" y="1554"/>
            <a:chExt cx="921" cy="173"/>
          </a:xfrm>
        </p:grpSpPr>
        <p:cxnSp>
          <p:nvCxnSpPr>
            <p:cNvPr id="56" name="Straight Arrow Connector 55">
              <a:extLst>
                <a:ext uri="{FF2B5EF4-FFF2-40B4-BE49-F238E27FC236}">
                  <a16:creationId xmlns:a16="http://schemas.microsoft.com/office/drawing/2014/main" id="{9E48236E-B72C-442A-8B50-DC88F05DB2C8}"/>
                </a:ext>
              </a:extLst>
            </p:cNvPr>
            <p:cNvCxnSpPr>
              <a:cxnSpLocks noChangeShapeType="1"/>
            </p:cNvCxnSpPr>
            <p:nvPr/>
          </p:nvCxnSpPr>
          <p:spPr bwMode="auto">
            <a:xfrm flipH="1">
              <a:off x="3617" y="1639"/>
              <a:ext cx="921" cy="1"/>
            </a:xfrm>
            <a:prstGeom prst="straightConnector1">
              <a:avLst/>
            </a:prstGeom>
            <a:noFill/>
            <a:ln w="28575">
              <a:solidFill>
                <a:srgbClr val="808080"/>
              </a:solidFill>
              <a:round/>
              <a:headEnd type="arrow" w="med" len="med"/>
              <a:tailEnd type="arrow" w="med" len="med"/>
            </a:ln>
            <a:extLst>
              <a:ext uri="{909E8E84-426E-40DD-AFC4-6F175D3DCCD1}">
                <a14:hiddenFill xmlns:a14="http://schemas.microsoft.com/office/drawing/2010/main">
                  <a:noFill/>
                </a14:hiddenFill>
              </a:ext>
            </a:extLst>
          </p:spPr>
        </p:cxnSp>
        <p:sp>
          <p:nvSpPr>
            <p:cNvPr id="57" name="Oval 56">
              <a:extLst>
                <a:ext uri="{FF2B5EF4-FFF2-40B4-BE49-F238E27FC236}">
                  <a16:creationId xmlns:a16="http://schemas.microsoft.com/office/drawing/2014/main" id="{94A2DACB-1E06-4460-A218-D4B06214C102}"/>
                </a:ext>
              </a:extLst>
            </p:cNvPr>
            <p:cNvSpPr>
              <a:spLocks noChangeArrowheads="1"/>
            </p:cNvSpPr>
            <p:nvPr/>
          </p:nvSpPr>
          <p:spPr bwMode="auto">
            <a:xfrm>
              <a:off x="4060" y="1554"/>
              <a:ext cx="172" cy="173"/>
            </a:xfrm>
            <a:prstGeom prst="ellipse">
              <a:avLst/>
            </a:prstGeom>
            <a:solidFill>
              <a:srgbClr val="FFCC00"/>
            </a:solidFill>
            <a:ln w="9525">
              <a:solidFill>
                <a:srgbClr val="808080"/>
              </a:solidFill>
              <a:round/>
              <a:headEnd/>
              <a:tailEnd/>
            </a:ln>
          </p:spPr>
          <p:txBody>
            <a:bodyPr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grpSp>
      <p:sp>
        <p:nvSpPr>
          <p:cNvPr id="43" name="Text Box 35">
            <a:extLst>
              <a:ext uri="{FF2B5EF4-FFF2-40B4-BE49-F238E27FC236}">
                <a16:creationId xmlns:a16="http://schemas.microsoft.com/office/drawing/2014/main" id="{17F47F28-AD17-45D0-8862-E27B5984C5FA}"/>
              </a:ext>
            </a:extLst>
          </p:cNvPr>
          <p:cNvSpPr txBox="1">
            <a:spLocks noChangeArrowheads="1"/>
          </p:cNvSpPr>
          <p:nvPr/>
        </p:nvSpPr>
        <p:spPr bwMode="auto">
          <a:xfrm>
            <a:off x="903734" y="5813803"/>
            <a:ext cx="676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Client</a:t>
            </a:r>
          </a:p>
        </p:txBody>
      </p:sp>
      <p:sp>
        <p:nvSpPr>
          <p:cNvPr id="44" name="TextBox 34">
            <a:extLst>
              <a:ext uri="{FF2B5EF4-FFF2-40B4-BE49-F238E27FC236}">
                <a16:creationId xmlns:a16="http://schemas.microsoft.com/office/drawing/2014/main" id="{80941A2C-3575-4882-9D2C-9F995EC1C245}"/>
              </a:ext>
            </a:extLst>
          </p:cNvPr>
          <p:cNvSpPr txBox="1">
            <a:spLocks noChangeArrowheads="1"/>
          </p:cNvSpPr>
          <p:nvPr/>
        </p:nvSpPr>
        <p:spPr bwMode="auto">
          <a:xfrm>
            <a:off x="7877621" y="6069390"/>
            <a:ext cx="9048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Provider</a:t>
            </a:r>
          </a:p>
        </p:txBody>
      </p:sp>
      <p:sp>
        <p:nvSpPr>
          <p:cNvPr id="45" name="TextBox 34">
            <a:extLst>
              <a:ext uri="{FF2B5EF4-FFF2-40B4-BE49-F238E27FC236}">
                <a16:creationId xmlns:a16="http://schemas.microsoft.com/office/drawing/2014/main" id="{FFC1EE51-0462-4361-B039-42E0B9C51172}"/>
              </a:ext>
            </a:extLst>
          </p:cNvPr>
          <p:cNvSpPr txBox="1">
            <a:spLocks noChangeArrowheads="1"/>
          </p:cNvSpPr>
          <p:nvPr/>
        </p:nvSpPr>
        <p:spPr bwMode="auto">
          <a:xfrm>
            <a:off x="2288704" y="5956596"/>
            <a:ext cx="9144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ko-KR" altLang="en-US" sz="1200" b="1" dirty="0">
                <a:solidFill>
                  <a:srgbClr val="000000"/>
                </a:solidFill>
              </a:rPr>
              <a:t>응답시간 단축</a:t>
            </a:r>
            <a:endPar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6" name="Line 37">
            <a:extLst>
              <a:ext uri="{FF2B5EF4-FFF2-40B4-BE49-F238E27FC236}">
                <a16:creationId xmlns:a16="http://schemas.microsoft.com/office/drawing/2014/main" id="{8AB3CA6E-2E30-4540-BBD6-367FAB7AB02B}"/>
              </a:ext>
            </a:extLst>
          </p:cNvPr>
          <p:cNvSpPr>
            <a:spLocks noChangeShapeType="1"/>
          </p:cNvSpPr>
          <p:nvPr/>
        </p:nvSpPr>
        <p:spPr bwMode="auto">
          <a:xfrm flipH="1">
            <a:off x="2936776" y="5492080"/>
            <a:ext cx="304800" cy="457200"/>
          </a:xfrm>
          <a:prstGeom prst="line">
            <a:avLst/>
          </a:prstGeom>
          <a:noFill/>
          <a:ln w="25400">
            <a:solidFill>
              <a:srgbClr val="33CC33"/>
            </a:solidFill>
            <a:round/>
            <a:headEnd/>
            <a:tailEnd/>
          </a:ln>
          <a:effectLst/>
          <a:extLst>
            <a:ext uri="{909E8E84-426E-40dd-AFC4-6F175D3DCCD1}">
              <a14:hiddenFill xmlns:a14="http://schemas.microsoft.com/office/drawing/2010/main" xmlns="" xmlns:lc="http://schemas.openxmlformats.org/drawingml/2006/lockedCanvas">
                <a:no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defRPr/>
            </a:pPr>
            <a:endParaRPr lang="en-US">
              <a:latin typeface="Arial" charset="0"/>
              <a:ea typeface="ＭＳ Ｐゴシック" charset="0"/>
              <a:cs typeface="ＭＳ Ｐゴシック" charset="0"/>
            </a:endParaRPr>
          </a:p>
        </p:txBody>
      </p:sp>
      <p:sp>
        <p:nvSpPr>
          <p:cNvPr id="47" name="Rectangle 46">
            <a:extLst>
              <a:ext uri="{FF2B5EF4-FFF2-40B4-BE49-F238E27FC236}">
                <a16:creationId xmlns:a16="http://schemas.microsoft.com/office/drawing/2014/main" id="{676A5BA1-B43A-4E90-BDC1-D85AD603CC7B}"/>
              </a:ext>
            </a:extLst>
          </p:cNvPr>
          <p:cNvSpPr>
            <a:spLocks noChangeArrowheads="1"/>
          </p:cNvSpPr>
          <p:nvPr/>
        </p:nvSpPr>
        <p:spPr bwMode="auto">
          <a:xfrm>
            <a:off x="9020621" y="4545390"/>
            <a:ext cx="152400" cy="1447800"/>
          </a:xfrm>
          <a:prstGeom prst="rect">
            <a:avLst/>
          </a:prstGeom>
          <a:solidFill>
            <a:srgbClr val="C0C0C0"/>
          </a:solidFill>
          <a:ln w="9525">
            <a:solidFill>
              <a:srgbClr val="808080"/>
            </a:solidFill>
            <a:miter lim="800000"/>
            <a:headEnd/>
            <a:tailEnd/>
          </a:ln>
          <a:effectLst/>
          <a:extLs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S PGothic" charset="0"/>
            </a:endParaRPr>
          </a:p>
        </p:txBody>
      </p:sp>
      <p:sp>
        <p:nvSpPr>
          <p:cNvPr id="48" name="Text Box 39">
            <a:extLst>
              <a:ext uri="{FF2B5EF4-FFF2-40B4-BE49-F238E27FC236}">
                <a16:creationId xmlns:a16="http://schemas.microsoft.com/office/drawing/2014/main" id="{88FE8EF8-AC14-4330-948A-3205E3350F2D}"/>
              </a:ext>
            </a:extLst>
          </p:cNvPr>
          <p:cNvSpPr txBox="1">
            <a:spLocks noChangeArrowheads="1"/>
          </p:cNvSpPr>
          <p:nvPr/>
        </p:nvSpPr>
        <p:spPr bwMode="auto">
          <a:xfrm rot="10800000">
            <a:off x="9096821" y="4831140"/>
            <a:ext cx="320675" cy="1000125"/>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CC00"/>
                </a:solidFill>
              </a14:hiddenFill>
            </a:ext>
            <a:ext uri="{91240B29-F687-4f45-9708-019B960494DF}">
              <a14:hiddenLine xmlns:a14="http://schemas.microsoft.com/office/drawing/2010/main" xmlns="" xmlns:lc="http://schemas.openxmlformats.org/drawingml/2006/lockedCanvas" w="9525">
                <a:solidFill>
                  <a:schemeClr val="bg2"/>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vert="eaVert"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Improved Load</a:t>
            </a:r>
          </a:p>
        </p:txBody>
      </p:sp>
      <p:sp>
        <p:nvSpPr>
          <p:cNvPr id="49" name="Rectangle 48">
            <a:extLst>
              <a:ext uri="{FF2B5EF4-FFF2-40B4-BE49-F238E27FC236}">
                <a16:creationId xmlns:a16="http://schemas.microsoft.com/office/drawing/2014/main" id="{8EAD633A-5507-4D6A-A3B7-F5AF2D9CB46D}"/>
              </a:ext>
            </a:extLst>
          </p:cNvPr>
          <p:cNvSpPr>
            <a:spLocks noChangeArrowheads="1"/>
          </p:cNvSpPr>
          <p:nvPr/>
        </p:nvSpPr>
        <p:spPr bwMode="auto">
          <a:xfrm>
            <a:off x="9020621" y="5535990"/>
            <a:ext cx="152400" cy="457200"/>
          </a:xfrm>
          <a:prstGeom prst="rect">
            <a:avLst/>
          </a:prstGeom>
          <a:solidFill>
            <a:srgbClr val="00FF00"/>
          </a:solidFill>
          <a:ln w="9525">
            <a:solidFill>
              <a:srgbClr val="808080"/>
            </a:solidFill>
            <a:miter lim="800000"/>
            <a:headEnd/>
            <a:tailEnd/>
          </a:ln>
          <a:effectLst/>
          <a:extLs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S PGothic" charset="0"/>
            </a:endParaRPr>
          </a:p>
        </p:txBody>
      </p:sp>
      <p:sp>
        <p:nvSpPr>
          <p:cNvPr id="55" name="Text Box 42">
            <a:extLst>
              <a:ext uri="{FF2B5EF4-FFF2-40B4-BE49-F238E27FC236}">
                <a16:creationId xmlns:a16="http://schemas.microsoft.com/office/drawing/2014/main" id="{F34D12FA-8810-4BA2-9B61-CE1C5F7609F9}"/>
              </a:ext>
            </a:extLst>
          </p:cNvPr>
          <p:cNvSpPr txBox="1">
            <a:spLocks noChangeArrowheads="1"/>
          </p:cNvSpPr>
          <p:nvPr/>
        </p:nvSpPr>
        <p:spPr bwMode="auto">
          <a:xfrm>
            <a:off x="5628134" y="4545390"/>
            <a:ext cx="2300287"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ts val="600"/>
              </a:spcBef>
              <a:spcAft>
                <a:spcPts val="300"/>
              </a:spcAft>
              <a:buClr>
                <a:srgbClr val="6699CC"/>
              </a:buClr>
              <a:buSzPct val="115000"/>
              <a:buFont typeface="Wingdings" panose="05000000000000000000" pitchFamily="2" charset="2"/>
              <a:buNone/>
              <a:tabLst/>
              <a:defRPr/>
            </a:pPr>
            <a:r>
              <a:rPr kumimoji="0" lang="en-US" altLang="en-US" sz="1400" b="1" i="0" u="none" strike="noStrike" kern="1200" cap="none" spc="0" normalizeH="0" baseline="0" noProof="0">
                <a:ln>
                  <a:noFill/>
                </a:ln>
                <a:solidFill>
                  <a:srgbClr val="808080"/>
                </a:solidFill>
                <a:effectLst/>
                <a:uLnTx/>
                <a:uFillTx/>
                <a:latin typeface="Arial" panose="020B0604020202020204" pitchFamily="34" charset="0"/>
                <a:ea typeface="MS PGothic" panose="020B0600070205080204" pitchFamily="34" charset="-128"/>
                <a:cs typeface="+mn-cs"/>
              </a:rPr>
              <a:t>Large Response Time</a:t>
            </a:r>
          </a:p>
        </p:txBody>
      </p:sp>
      <p:pic>
        <p:nvPicPr>
          <p:cNvPr id="67" name="Picture 20">
            <a:extLst>
              <a:ext uri="{FF2B5EF4-FFF2-40B4-BE49-F238E27FC236}">
                <a16:creationId xmlns:a16="http://schemas.microsoft.com/office/drawing/2014/main" id="{1D5EAE79-71CE-4B40-B192-A4AC893B0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4091106" y="4802338"/>
            <a:ext cx="1811667" cy="31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DAE11F95-3B4C-4397-BE2E-4AF0D63B55A0}"/>
              </a:ext>
            </a:extLst>
          </p:cNvPr>
          <p:cNvGrpSpPr/>
          <p:nvPr/>
        </p:nvGrpSpPr>
        <p:grpSpPr>
          <a:xfrm>
            <a:off x="1549641" y="4953047"/>
            <a:ext cx="471088" cy="550278"/>
            <a:chOff x="763163" y="4019359"/>
            <a:chExt cx="719716" cy="1109883"/>
          </a:xfrm>
        </p:grpSpPr>
        <p:pic>
          <p:nvPicPr>
            <p:cNvPr id="69" name="Picture 18" descr="iPad_M_portrait">
              <a:extLst>
                <a:ext uri="{FF2B5EF4-FFF2-40B4-BE49-F238E27FC236}">
                  <a16:creationId xmlns:a16="http://schemas.microsoft.com/office/drawing/2014/main" id="{6C3837BA-5DD8-486A-B028-83C9A5A741F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50540" y="4019359"/>
              <a:ext cx="532339" cy="680125"/>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9">
              <a:extLst>
                <a:ext uri="{FF2B5EF4-FFF2-40B4-BE49-F238E27FC236}">
                  <a16:creationId xmlns:a16="http://schemas.microsoft.com/office/drawing/2014/main" id="{D8D24834-4A4C-4B77-AD4E-9A953E8AE20F}"/>
                </a:ext>
              </a:extLst>
            </p:cNvPr>
            <p:cNvPicPr>
              <a:picLocks noChangeAspect="1" noChangeArrowheads="1"/>
            </p:cNvPicPr>
            <p:nvPr/>
          </p:nvPicPr>
          <p:blipFill>
            <a:blip r:embed="rId6"/>
            <a:srcRect/>
            <a:stretch>
              <a:fillRect/>
            </a:stretch>
          </p:blipFill>
          <p:spPr bwMode="auto">
            <a:xfrm>
              <a:off x="763163" y="4406653"/>
              <a:ext cx="306736" cy="558682"/>
            </a:xfrm>
            <a:prstGeom prst="rect">
              <a:avLst/>
            </a:prstGeom>
            <a:noFill/>
            <a:ln w="9525">
              <a:noFill/>
              <a:miter lim="800000"/>
              <a:headEnd/>
              <a:tailEnd/>
            </a:ln>
          </p:spPr>
        </p:pic>
        <p:pic>
          <p:nvPicPr>
            <p:cNvPr id="71" name="Picture 22" descr="iPhone_Small_UI">
              <a:extLst>
                <a:ext uri="{FF2B5EF4-FFF2-40B4-BE49-F238E27FC236}">
                  <a16:creationId xmlns:a16="http://schemas.microsoft.com/office/drawing/2014/main" id="{B6AD93FD-E0B4-4893-BFFD-8C05D81E09BF}"/>
                </a:ext>
              </a:extLst>
            </p:cNvPr>
            <p:cNvPicPr>
              <a:picLocks noChangeAspect="1" noChangeArrowheads="1"/>
            </p:cNvPicPr>
            <p:nvPr/>
          </p:nvPicPr>
          <p:blipFill>
            <a:blip r:embed="rId7"/>
            <a:srcRect/>
            <a:stretch>
              <a:fillRect/>
            </a:stretch>
          </p:blipFill>
          <p:spPr bwMode="auto">
            <a:xfrm flipH="1">
              <a:off x="1011791" y="4588731"/>
              <a:ext cx="301866" cy="540511"/>
            </a:xfrm>
            <a:prstGeom prst="rect">
              <a:avLst/>
            </a:prstGeom>
            <a:noFill/>
            <a:ln w="9525">
              <a:noFill/>
              <a:miter lim="800000"/>
              <a:headEnd/>
              <a:tailEnd/>
            </a:ln>
          </p:spPr>
        </p:pic>
      </p:grpSp>
      <p:sp>
        <p:nvSpPr>
          <p:cNvPr id="73" name="Cloud">
            <a:extLst>
              <a:ext uri="{FF2B5EF4-FFF2-40B4-BE49-F238E27FC236}">
                <a16:creationId xmlns:a16="http://schemas.microsoft.com/office/drawing/2014/main" id="{D921EF07-0AB9-4672-8119-0E0F6D90AC4E}"/>
              </a:ext>
            </a:extLst>
          </p:cNvPr>
          <p:cNvSpPr>
            <a:spLocks noChangeAspect="1" noEditPoints="1" noChangeArrowheads="1"/>
          </p:cNvSpPr>
          <p:nvPr/>
        </p:nvSpPr>
        <p:spPr bwMode="auto">
          <a:xfrm>
            <a:off x="757562" y="2058575"/>
            <a:ext cx="1809985" cy="121294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rgbClr val="FFFFFF">
                  <a:lumMod val="75000"/>
                  <a:tint val="66000"/>
                  <a:satMod val="160000"/>
                </a:srgbClr>
              </a:gs>
              <a:gs pos="50000">
                <a:srgbClr val="FFFFFF">
                  <a:lumMod val="75000"/>
                  <a:tint val="44500"/>
                  <a:satMod val="160000"/>
                </a:srgbClr>
              </a:gs>
              <a:gs pos="100000">
                <a:srgbClr val="FFFFFF">
                  <a:lumMod val="75000"/>
                  <a:tint val="23500"/>
                  <a:satMod val="160000"/>
                </a:srgbClr>
              </a:gs>
            </a:gsLst>
            <a:path path="circle">
              <a:fillToRect l="100000" t="100000"/>
            </a:path>
            <a:tileRect r="-100000" b="-100000"/>
          </a:gradFill>
          <a:ln w="9525">
            <a:solidFill>
              <a:srgbClr val="000000"/>
            </a:solidFill>
            <a:miter lim="800000"/>
            <a:headEnd/>
            <a:tailEnd/>
          </a:ln>
          <a:effectLst>
            <a:outerShdw blurRad="50800" dist="38100" dir="2700000" algn="tl" rotWithShape="0">
              <a:prstClr val="black">
                <a:alpha val="40000"/>
              </a:prstClr>
            </a:outerShdw>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8CC63F"/>
              </a:solidFill>
              <a:effectLst/>
              <a:uLnTx/>
              <a:uFillTx/>
              <a:latin typeface="Arial" charset="0"/>
              <a:ea typeface="ＭＳ Ｐゴシック"/>
              <a:cs typeface="ＭＳ Ｐゴシック" charset="0"/>
            </a:endParaRPr>
          </a:p>
        </p:txBody>
      </p:sp>
      <p:pic>
        <p:nvPicPr>
          <p:cNvPr id="74" name="Picture 73" descr="C:\Users\agrohman\AppData\Local\Microsoft\Windows\Temporary Internet Files\Content.IE5\QC5QQFNL\MC900433942[1].png">
            <a:extLst>
              <a:ext uri="{FF2B5EF4-FFF2-40B4-BE49-F238E27FC236}">
                <a16:creationId xmlns:a16="http://schemas.microsoft.com/office/drawing/2014/main" id="{E42AB1C9-FB4D-4A2E-A4F1-C621232FA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381" y="2193847"/>
            <a:ext cx="5143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 name="Group 74">
            <a:extLst>
              <a:ext uri="{FF2B5EF4-FFF2-40B4-BE49-F238E27FC236}">
                <a16:creationId xmlns:a16="http://schemas.microsoft.com/office/drawing/2014/main" id="{864C9448-F3AC-460A-AA32-1FA2F30F84AE}"/>
              </a:ext>
            </a:extLst>
          </p:cNvPr>
          <p:cNvGrpSpPr>
            <a:grpSpLocks/>
          </p:cNvGrpSpPr>
          <p:nvPr/>
        </p:nvGrpSpPr>
        <p:grpSpPr bwMode="auto">
          <a:xfrm>
            <a:off x="7725223" y="2013788"/>
            <a:ext cx="1133476" cy="1598613"/>
            <a:chOff x="2869" y="1945"/>
            <a:chExt cx="714" cy="1007"/>
          </a:xfrm>
        </p:grpSpPr>
        <p:pic>
          <p:nvPicPr>
            <p:cNvPr id="76" name="Picture 75">
              <a:extLst>
                <a:ext uri="{FF2B5EF4-FFF2-40B4-BE49-F238E27FC236}">
                  <a16:creationId xmlns:a16="http://schemas.microsoft.com/office/drawing/2014/main" id="{23CC60AA-0F72-4A9A-84A3-DF8C49BF0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 y="1945"/>
              <a:ext cx="260"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6">
              <a:extLst>
                <a:ext uri="{FF2B5EF4-FFF2-40B4-BE49-F238E27FC236}">
                  <a16:creationId xmlns:a16="http://schemas.microsoft.com/office/drawing/2014/main" id="{36A3DE14-C5AA-45AF-90FF-94FF874EA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 y="1945"/>
              <a:ext cx="260"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a:extLst>
                <a:ext uri="{FF2B5EF4-FFF2-40B4-BE49-F238E27FC236}">
                  <a16:creationId xmlns:a16="http://schemas.microsoft.com/office/drawing/2014/main" id="{1CA2FC8E-C02C-4F42-A83F-B04AE87BA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 y="1945"/>
              <a:ext cx="260"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0" name="Straight Arrow Connector 79">
            <a:extLst>
              <a:ext uri="{FF2B5EF4-FFF2-40B4-BE49-F238E27FC236}">
                <a16:creationId xmlns:a16="http://schemas.microsoft.com/office/drawing/2014/main" id="{E7D79125-E1F4-469B-BF53-6FD3B378BE65}"/>
              </a:ext>
            </a:extLst>
          </p:cNvPr>
          <p:cNvCxnSpPr>
            <a:cxnSpLocks noChangeShapeType="1"/>
          </p:cNvCxnSpPr>
          <p:nvPr/>
        </p:nvCxnSpPr>
        <p:spPr bwMode="auto">
          <a:xfrm flipV="1">
            <a:off x="2635696" y="2322172"/>
            <a:ext cx="5049838" cy="38391"/>
          </a:xfrm>
          <a:prstGeom prst="straightConnector1">
            <a:avLst/>
          </a:prstGeom>
          <a:noFill/>
          <a:ln w="28575">
            <a:solidFill>
              <a:srgbClr val="808080"/>
            </a:solidFill>
            <a:round/>
            <a:headEnd/>
            <a:tailEnd type="arrow" w="med" len="med"/>
          </a:ln>
          <a:extLst>
            <a:ext uri="{909E8E84-426E-40DD-AFC4-6F175D3DCCD1}">
              <a14:hiddenFill xmlns:a14="http://schemas.microsoft.com/office/drawing/2010/main">
                <a:noFill/>
              </a14:hiddenFill>
            </a:ext>
          </a:extLst>
        </p:spPr>
      </p:cxnSp>
      <p:sp>
        <p:nvSpPr>
          <p:cNvPr id="81" name="Oval 80">
            <a:extLst>
              <a:ext uri="{FF2B5EF4-FFF2-40B4-BE49-F238E27FC236}">
                <a16:creationId xmlns:a16="http://schemas.microsoft.com/office/drawing/2014/main" id="{05415C0C-4E5A-4884-AB71-638827305D05}"/>
              </a:ext>
            </a:extLst>
          </p:cNvPr>
          <p:cNvSpPr>
            <a:spLocks noChangeArrowheads="1"/>
          </p:cNvSpPr>
          <p:nvPr/>
        </p:nvSpPr>
        <p:spPr bwMode="auto">
          <a:xfrm>
            <a:off x="2908746" y="2176471"/>
            <a:ext cx="274638" cy="274551"/>
          </a:xfrm>
          <a:prstGeom prst="ellipse">
            <a:avLst/>
          </a:prstGeom>
          <a:solidFill>
            <a:srgbClr val="FFCC00"/>
          </a:solidFill>
          <a:ln w="9525">
            <a:solidFill>
              <a:srgbClr val="808080"/>
            </a:solidFill>
            <a:round/>
            <a:headEnd/>
            <a:tailEnd/>
          </a:ln>
        </p:spPr>
        <p:txBody>
          <a:bodyPr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cxnSp>
        <p:nvCxnSpPr>
          <p:cNvPr id="86" name="Straight Arrow Connector 85">
            <a:extLst>
              <a:ext uri="{FF2B5EF4-FFF2-40B4-BE49-F238E27FC236}">
                <a16:creationId xmlns:a16="http://schemas.microsoft.com/office/drawing/2014/main" id="{A73C78DB-47DA-4C3A-B3B9-73F7C394963E}"/>
              </a:ext>
            </a:extLst>
          </p:cNvPr>
          <p:cNvCxnSpPr>
            <a:cxnSpLocks noChangeShapeType="1"/>
          </p:cNvCxnSpPr>
          <p:nvPr/>
        </p:nvCxnSpPr>
        <p:spPr bwMode="auto">
          <a:xfrm flipH="1">
            <a:off x="2705232" y="2829433"/>
            <a:ext cx="4980302" cy="33679"/>
          </a:xfrm>
          <a:prstGeom prst="straightConnector1">
            <a:avLst/>
          </a:prstGeom>
          <a:noFill/>
          <a:ln w="28575">
            <a:solidFill>
              <a:srgbClr val="808080"/>
            </a:solidFill>
            <a:round/>
            <a:headEnd type="arrow" w="med" len="med"/>
            <a:tailEnd type="arrow" w="med" len="med"/>
          </a:ln>
          <a:extLst>
            <a:ext uri="{909E8E84-426E-40DD-AFC4-6F175D3DCCD1}">
              <a14:hiddenFill xmlns:a14="http://schemas.microsoft.com/office/drawing/2010/main">
                <a:noFill/>
              </a14:hiddenFill>
            </a:ext>
          </a:extLst>
        </p:spPr>
      </p:cxnSp>
      <p:sp>
        <p:nvSpPr>
          <p:cNvPr id="87" name="Oval 86">
            <a:extLst>
              <a:ext uri="{FF2B5EF4-FFF2-40B4-BE49-F238E27FC236}">
                <a16:creationId xmlns:a16="http://schemas.microsoft.com/office/drawing/2014/main" id="{7B9E0318-989C-4047-A42D-75723CDF05F5}"/>
              </a:ext>
            </a:extLst>
          </p:cNvPr>
          <p:cNvSpPr>
            <a:spLocks noChangeArrowheads="1"/>
          </p:cNvSpPr>
          <p:nvPr/>
        </p:nvSpPr>
        <p:spPr bwMode="auto">
          <a:xfrm>
            <a:off x="6736385" y="2694453"/>
            <a:ext cx="341535" cy="274724"/>
          </a:xfrm>
          <a:prstGeom prst="ellipse">
            <a:avLst/>
          </a:prstGeom>
          <a:solidFill>
            <a:srgbClr val="FFCC00"/>
          </a:solidFill>
          <a:ln w="9525">
            <a:solidFill>
              <a:srgbClr val="808080"/>
            </a:solidFill>
            <a:round/>
            <a:headEnd/>
            <a:tailEnd/>
          </a:ln>
        </p:spPr>
        <p:txBody>
          <a:bodyPr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sp>
        <p:nvSpPr>
          <p:cNvPr id="88" name="Text Box 35">
            <a:extLst>
              <a:ext uri="{FF2B5EF4-FFF2-40B4-BE49-F238E27FC236}">
                <a16:creationId xmlns:a16="http://schemas.microsoft.com/office/drawing/2014/main" id="{7BAA20FB-78A6-4F06-AC79-EE7B1FB187EC}"/>
              </a:ext>
            </a:extLst>
          </p:cNvPr>
          <p:cNvSpPr txBox="1">
            <a:spLocks noChangeArrowheads="1"/>
          </p:cNvSpPr>
          <p:nvPr/>
        </p:nvSpPr>
        <p:spPr bwMode="auto">
          <a:xfrm>
            <a:off x="903734" y="3358400"/>
            <a:ext cx="676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Client</a:t>
            </a:r>
          </a:p>
        </p:txBody>
      </p:sp>
      <p:sp>
        <p:nvSpPr>
          <p:cNvPr id="89" name="TextBox 34">
            <a:extLst>
              <a:ext uri="{FF2B5EF4-FFF2-40B4-BE49-F238E27FC236}">
                <a16:creationId xmlns:a16="http://schemas.microsoft.com/office/drawing/2014/main" id="{393B5829-B4AB-49DD-BCA9-990082945FBE}"/>
              </a:ext>
            </a:extLst>
          </p:cNvPr>
          <p:cNvSpPr txBox="1">
            <a:spLocks noChangeArrowheads="1"/>
          </p:cNvSpPr>
          <p:nvPr/>
        </p:nvSpPr>
        <p:spPr bwMode="auto">
          <a:xfrm>
            <a:off x="7877621" y="3613987"/>
            <a:ext cx="9048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Provider</a:t>
            </a:r>
          </a:p>
        </p:txBody>
      </p:sp>
      <p:sp>
        <p:nvSpPr>
          <p:cNvPr id="92" name="Rectangle 91">
            <a:extLst>
              <a:ext uri="{FF2B5EF4-FFF2-40B4-BE49-F238E27FC236}">
                <a16:creationId xmlns:a16="http://schemas.microsoft.com/office/drawing/2014/main" id="{47B7248E-9F87-4DEC-9BE9-01518D94D421}"/>
              </a:ext>
            </a:extLst>
          </p:cNvPr>
          <p:cNvSpPr>
            <a:spLocks noChangeArrowheads="1"/>
          </p:cNvSpPr>
          <p:nvPr/>
        </p:nvSpPr>
        <p:spPr bwMode="auto">
          <a:xfrm>
            <a:off x="9020621" y="2089987"/>
            <a:ext cx="152400" cy="1447800"/>
          </a:xfrm>
          <a:prstGeom prst="rect">
            <a:avLst/>
          </a:prstGeom>
          <a:solidFill>
            <a:srgbClr val="C0C0C0"/>
          </a:solidFill>
          <a:ln w="9525">
            <a:solidFill>
              <a:srgbClr val="808080"/>
            </a:solidFill>
            <a:miter lim="800000"/>
            <a:headEnd/>
            <a:tailEnd/>
          </a:ln>
          <a:effectLst/>
          <a:extLs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S PGothic" charset="0"/>
            </a:endParaRPr>
          </a:p>
        </p:txBody>
      </p:sp>
      <p:sp>
        <p:nvSpPr>
          <p:cNvPr id="93" name="Text Box 39">
            <a:extLst>
              <a:ext uri="{FF2B5EF4-FFF2-40B4-BE49-F238E27FC236}">
                <a16:creationId xmlns:a16="http://schemas.microsoft.com/office/drawing/2014/main" id="{9715383A-00A6-4E9B-8974-A02230FEDF94}"/>
              </a:ext>
            </a:extLst>
          </p:cNvPr>
          <p:cNvSpPr txBox="1">
            <a:spLocks noChangeArrowheads="1"/>
          </p:cNvSpPr>
          <p:nvPr/>
        </p:nvSpPr>
        <p:spPr bwMode="auto">
          <a:xfrm rot="10800000">
            <a:off x="9095576" y="2471361"/>
            <a:ext cx="323165" cy="808876"/>
          </a:xfrm>
          <a:prstGeom prst="rect">
            <a:avLst/>
          </a:prstGeom>
          <a:noFill/>
          <a:ln>
            <a:noFill/>
          </a:ln>
          <a:effectLst/>
          <a:extLst>
            <a:ext uri="{909E8E84-426E-40dd-AFC4-6F175D3DCCD1}">
              <a14:hiddenFill xmlns:a14="http://schemas.microsoft.com/office/drawing/2010/main" xmlns="" xmlns:lc="http://schemas.openxmlformats.org/drawingml/2006/lockedCanvas">
                <a:solidFill>
                  <a:srgbClr val="FFCC00"/>
                </a:solidFill>
              </a14:hiddenFill>
            </a:ext>
            <a:ext uri="{91240B29-F687-4f45-9708-019B960494DF}">
              <a14:hiddenLine xmlns:a14="http://schemas.microsoft.com/office/drawing/2010/main" xmlns="" xmlns:lc="http://schemas.openxmlformats.org/drawingml/2006/lockedCanvas" w="9525">
                <a:solidFill>
                  <a:schemeClr val="bg2"/>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vert="eaVert"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00" b="1" dirty="0">
                <a:solidFill>
                  <a:srgbClr val="000000"/>
                </a:solidFill>
              </a:rPr>
              <a:t>Heavy</a:t>
            </a:r>
            <a:r>
              <a:rPr kumimoji="0" lang="en-US" sz="10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Load</a:t>
            </a:r>
          </a:p>
        </p:txBody>
      </p:sp>
      <p:sp>
        <p:nvSpPr>
          <p:cNvPr id="94" name="Rectangle 93">
            <a:extLst>
              <a:ext uri="{FF2B5EF4-FFF2-40B4-BE49-F238E27FC236}">
                <a16:creationId xmlns:a16="http://schemas.microsoft.com/office/drawing/2014/main" id="{CCDC4436-7043-4C4B-BE4C-AF6F9B68BD24}"/>
              </a:ext>
            </a:extLst>
          </p:cNvPr>
          <p:cNvSpPr>
            <a:spLocks noChangeArrowheads="1"/>
          </p:cNvSpPr>
          <p:nvPr/>
        </p:nvSpPr>
        <p:spPr bwMode="auto">
          <a:xfrm>
            <a:off x="9020621" y="2089987"/>
            <a:ext cx="152400" cy="1447800"/>
          </a:xfrm>
          <a:prstGeom prst="rect">
            <a:avLst/>
          </a:prstGeom>
          <a:solidFill>
            <a:srgbClr val="FF0000"/>
          </a:solidFill>
          <a:ln w="9525">
            <a:solidFill>
              <a:srgbClr val="808080"/>
            </a:solidFill>
            <a:miter lim="800000"/>
            <a:headEnd/>
            <a:tailEnd/>
          </a:ln>
          <a:effectLst/>
          <a:extLs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S PGothic" charset="0"/>
            </a:endParaRPr>
          </a:p>
        </p:txBody>
      </p:sp>
      <p:sp>
        <p:nvSpPr>
          <p:cNvPr id="95" name="Text Box 42">
            <a:extLst>
              <a:ext uri="{FF2B5EF4-FFF2-40B4-BE49-F238E27FC236}">
                <a16:creationId xmlns:a16="http://schemas.microsoft.com/office/drawing/2014/main" id="{28D7D7B6-0D0C-4F8D-9375-D9FC554BAFE3}"/>
              </a:ext>
            </a:extLst>
          </p:cNvPr>
          <p:cNvSpPr txBox="1">
            <a:spLocks noChangeArrowheads="1"/>
          </p:cNvSpPr>
          <p:nvPr/>
        </p:nvSpPr>
        <p:spPr bwMode="auto">
          <a:xfrm>
            <a:off x="3986776" y="2451022"/>
            <a:ext cx="2300287"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marL="0" marR="0" lvl="0" indent="0" algn="ctr" defTabSz="914400" rtl="0" eaLnBrk="1" fontAlgn="base" latinLnBrk="0" hangingPunct="1">
              <a:lnSpc>
                <a:spcPct val="90000"/>
              </a:lnSpc>
              <a:spcBef>
                <a:spcPts val="600"/>
              </a:spcBef>
              <a:spcAft>
                <a:spcPts val="300"/>
              </a:spcAft>
              <a:buClr>
                <a:srgbClr val="6699CC"/>
              </a:buClr>
              <a:buSzPct val="115000"/>
              <a:buFont typeface="Wingdings" panose="05000000000000000000" pitchFamily="2" charset="2"/>
              <a:buNone/>
              <a:tabLst/>
              <a:defRPr/>
            </a:pPr>
            <a:r>
              <a:rPr kumimoji="0" lang="en-US" altLang="en-US" sz="1400" b="1" i="0" u="none" strike="noStrike" kern="1200" cap="none" spc="0" normalizeH="0" baseline="0" noProof="0" dirty="0">
                <a:ln>
                  <a:noFill/>
                </a:ln>
                <a:solidFill>
                  <a:srgbClr val="808080"/>
                </a:solidFill>
                <a:effectLst/>
                <a:uLnTx/>
                <a:uFillTx/>
                <a:latin typeface="Arial" panose="020B0604020202020204" pitchFamily="34" charset="0"/>
                <a:ea typeface="MS PGothic" panose="020B0600070205080204" pitchFamily="34" charset="-128"/>
                <a:cs typeface="+mn-cs"/>
              </a:rPr>
              <a:t>Large Response Time</a:t>
            </a:r>
          </a:p>
        </p:txBody>
      </p:sp>
      <p:grpSp>
        <p:nvGrpSpPr>
          <p:cNvPr id="98" name="Group 97">
            <a:extLst>
              <a:ext uri="{FF2B5EF4-FFF2-40B4-BE49-F238E27FC236}">
                <a16:creationId xmlns:a16="http://schemas.microsoft.com/office/drawing/2014/main" id="{5B228887-6FF7-4A01-9858-78BE3A1F2796}"/>
              </a:ext>
            </a:extLst>
          </p:cNvPr>
          <p:cNvGrpSpPr/>
          <p:nvPr/>
        </p:nvGrpSpPr>
        <p:grpSpPr>
          <a:xfrm>
            <a:off x="1549641" y="2497644"/>
            <a:ext cx="471088" cy="550278"/>
            <a:chOff x="763163" y="4019359"/>
            <a:chExt cx="719716" cy="1109883"/>
          </a:xfrm>
        </p:grpSpPr>
        <p:pic>
          <p:nvPicPr>
            <p:cNvPr id="99" name="Picture 18" descr="iPad_M_portrait">
              <a:extLst>
                <a:ext uri="{FF2B5EF4-FFF2-40B4-BE49-F238E27FC236}">
                  <a16:creationId xmlns:a16="http://schemas.microsoft.com/office/drawing/2014/main" id="{B6A3A6CB-96FB-4921-B288-DEE57C656D8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50540" y="4019359"/>
              <a:ext cx="532339" cy="68012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29">
              <a:extLst>
                <a:ext uri="{FF2B5EF4-FFF2-40B4-BE49-F238E27FC236}">
                  <a16:creationId xmlns:a16="http://schemas.microsoft.com/office/drawing/2014/main" id="{10EEB2C9-1C08-4985-B225-B12C0AC4CC5A}"/>
                </a:ext>
              </a:extLst>
            </p:cNvPr>
            <p:cNvPicPr>
              <a:picLocks noChangeAspect="1" noChangeArrowheads="1"/>
            </p:cNvPicPr>
            <p:nvPr/>
          </p:nvPicPr>
          <p:blipFill>
            <a:blip r:embed="rId6"/>
            <a:srcRect/>
            <a:stretch>
              <a:fillRect/>
            </a:stretch>
          </p:blipFill>
          <p:spPr bwMode="auto">
            <a:xfrm>
              <a:off x="763163" y="4406653"/>
              <a:ext cx="306736" cy="558682"/>
            </a:xfrm>
            <a:prstGeom prst="rect">
              <a:avLst/>
            </a:prstGeom>
            <a:noFill/>
            <a:ln w="9525">
              <a:noFill/>
              <a:miter lim="800000"/>
              <a:headEnd/>
              <a:tailEnd/>
            </a:ln>
          </p:spPr>
        </p:pic>
        <p:pic>
          <p:nvPicPr>
            <p:cNvPr id="101" name="Picture 22" descr="iPhone_Small_UI">
              <a:extLst>
                <a:ext uri="{FF2B5EF4-FFF2-40B4-BE49-F238E27FC236}">
                  <a16:creationId xmlns:a16="http://schemas.microsoft.com/office/drawing/2014/main" id="{15A4AFD3-44EB-4A73-B12D-29C4A5739F12}"/>
                </a:ext>
              </a:extLst>
            </p:cNvPr>
            <p:cNvPicPr>
              <a:picLocks noChangeAspect="1" noChangeArrowheads="1"/>
            </p:cNvPicPr>
            <p:nvPr/>
          </p:nvPicPr>
          <p:blipFill>
            <a:blip r:embed="rId7"/>
            <a:srcRect/>
            <a:stretch>
              <a:fillRect/>
            </a:stretch>
          </p:blipFill>
          <p:spPr bwMode="auto">
            <a:xfrm flipH="1">
              <a:off x="1011791" y="4588731"/>
              <a:ext cx="301866" cy="540511"/>
            </a:xfrm>
            <a:prstGeom prst="rect">
              <a:avLst/>
            </a:prstGeom>
            <a:noFill/>
            <a:ln w="9525">
              <a:noFill/>
              <a:miter lim="800000"/>
              <a:headEnd/>
              <a:tailEnd/>
            </a:ln>
          </p:spPr>
        </p:pic>
      </p:grpSp>
      <p:sp>
        <p:nvSpPr>
          <p:cNvPr id="104" name="Right Arrow 24">
            <a:extLst>
              <a:ext uri="{FF2B5EF4-FFF2-40B4-BE49-F238E27FC236}">
                <a16:creationId xmlns:a16="http://schemas.microsoft.com/office/drawing/2014/main" id="{C15E451B-62A3-4856-9C3F-CFD3EB00C09F}"/>
              </a:ext>
            </a:extLst>
          </p:cNvPr>
          <p:cNvSpPr>
            <a:spLocks noChangeArrowheads="1"/>
          </p:cNvSpPr>
          <p:nvPr/>
        </p:nvSpPr>
        <p:spPr bwMode="auto">
          <a:xfrm rot="5400000">
            <a:off x="4426617" y="2492809"/>
            <a:ext cx="1172724" cy="2281514"/>
          </a:xfrm>
          <a:prstGeom prst="rightArrow">
            <a:avLst>
              <a:gd name="adj1" fmla="val 50000"/>
              <a:gd name="adj2" fmla="val 49984"/>
            </a:avLst>
          </a:prstGeom>
          <a:solidFill>
            <a:srgbClr val="00504E"/>
          </a:solidFill>
          <a:ln w="9525" algn="ctr">
            <a:solidFill>
              <a:srgbClr val="009999"/>
            </a:solidFill>
            <a:round/>
            <a:headEnd/>
            <a:tailEnd/>
          </a:ln>
        </p:spPr>
        <p:txBody>
          <a:bodyPr wrap="none"/>
          <a:lstStyle>
            <a:lvl1pPr eaLnBrk="0" hangingPunct="0">
              <a:defRPr sz="2000" b="1">
                <a:solidFill>
                  <a:schemeClr val="hlink"/>
                </a:solidFill>
                <a:latin typeface="Arial" panose="020B0604020202020204" pitchFamily="34" charset="0"/>
                <a:cs typeface="Arial" panose="020B0604020202020204" pitchFamily="34" charset="0"/>
              </a:defRPr>
            </a:lvl1pPr>
            <a:lvl2pPr marL="742950" indent="-285750" eaLnBrk="0" hangingPunct="0">
              <a:defRPr sz="2000" b="1">
                <a:solidFill>
                  <a:schemeClr val="hlink"/>
                </a:solidFill>
                <a:latin typeface="Arial" panose="020B0604020202020204" pitchFamily="34" charset="0"/>
                <a:cs typeface="Arial" panose="020B0604020202020204" pitchFamily="34" charset="0"/>
              </a:defRPr>
            </a:lvl2pPr>
            <a:lvl3pPr marL="1143000" indent="-228600" eaLnBrk="0" hangingPunct="0">
              <a:defRPr sz="2000" b="1">
                <a:solidFill>
                  <a:schemeClr val="hlink"/>
                </a:solidFill>
                <a:latin typeface="Arial" panose="020B0604020202020204" pitchFamily="34" charset="0"/>
                <a:cs typeface="Arial" panose="020B0604020202020204" pitchFamily="34" charset="0"/>
              </a:defRPr>
            </a:lvl3pPr>
            <a:lvl4pPr marL="1600200" indent="-228600" eaLnBrk="0" hangingPunct="0">
              <a:defRPr sz="2000" b="1">
                <a:solidFill>
                  <a:schemeClr val="hlink"/>
                </a:solidFill>
                <a:latin typeface="Arial" panose="020B0604020202020204" pitchFamily="34" charset="0"/>
                <a:cs typeface="Arial" panose="020B0604020202020204" pitchFamily="34" charset="0"/>
              </a:defRPr>
            </a:lvl4pPr>
            <a:lvl5pPr marL="2057400" indent="-228600" eaLnBrk="0" hangingPunct="0">
              <a:defRPr sz="2000" b="1">
                <a:solidFill>
                  <a:schemeClr val="hlink"/>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ct val="0"/>
              </a:spcBef>
              <a:spcAft>
                <a:spcPct val="0"/>
              </a:spcAft>
              <a:defRPr sz="2000" b="1">
                <a:solidFill>
                  <a:schemeClr val="hlink"/>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ct val="0"/>
              </a:spcBef>
              <a:spcAft>
                <a:spcPct val="0"/>
              </a:spcAft>
              <a:defRPr sz="2000" b="1">
                <a:solidFill>
                  <a:schemeClr val="hlink"/>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ct val="0"/>
              </a:spcBef>
              <a:spcAft>
                <a:spcPct val="0"/>
              </a:spcAft>
              <a:defRPr sz="2000" b="1">
                <a:solidFill>
                  <a:schemeClr val="hlink"/>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ct val="0"/>
              </a:spcBef>
              <a:spcAft>
                <a:spcPct val="0"/>
              </a:spcAft>
              <a:defRPr sz="2000" b="1">
                <a:solidFill>
                  <a:schemeClr val="hlink"/>
                </a:solidFill>
                <a:latin typeface="Arial" panose="020B0604020202020204" pitchFamily="34" charset="0"/>
                <a:cs typeface="Arial" panose="020B0604020202020204" pitchFamily="34" charset="0"/>
              </a:defRPr>
            </a:lvl9pPr>
          </a:lstStyle>
          <a:p>
            <a:pPr algn="ctr" eaLnBrk="1" hangingPunct="1">
              <a:buClr>
                <a:schemeClr val="tx1"/>
              </a:buClr>
            </a:pPr>
            <a:endParaRPr lang="ko-KR" altLang="ko-KR" sz="1600">
              <a:solidFill>
                <a:schemeClr val="tx1"/>
              </a:solidFill>
            </a:endParaRPr>
          </a:p>
        </p:txBody>
      </p:sp>
      <p:sp>
        <p:nvSpPr>
          <p:cNvPr id="72" name="Text Box 22">
            <a:extLst>
              <a:ext uri="{FF2B5EF4-FFF2-40B4-BE49-F238E27FC236}">
                <a16:creationId xmlns:a16="http://schemas.microsoft.com/office/drawing/2014/main" id="{B641B6A5-5E0E-4A2D-8381-9A207C256AD4}"/>
              </a:ext>
            </a:extLst>
          </p:cNvPr>
          <p:cNvSpPr txBox="1">
            <a:spLocks noChangeArrowheads="1"/>
          </p:cNvSpPr>
          <p:nvPr/>
        </p:nvSpPr>
        <p:spPr bwMode="auto">
          <a:xfrm>
            <a:off x="3906512" y="4247034"/>
            <a:ext cx="2329367" cy="307777"/>
          </a:xfrm>
          <a:prstGeom prst="rect">
            <a:avLst/>
          </a:prstGeom>
          <a:solidFill>
            <a:schemeClr val="tx2">
              <a:lumMod val="20000"/>
              <a:lumOff val="80000"/>
            </a:schemeClr>
          </a:solidFill>
          <a:ln w="3175" algn="ctr">
            <a:solidFill>
              <a:srgbClr val="DDDDDD"/>
            </a:solidFill>
            <a:miter lim="800000"/>
            <a:headEnd/>
            <a:tailEnd/>
          </a:ln>
          <a:effectLst>
            <a:outerShdw dist="35921" dir="2700000" algn="ctr" rotWithShape="0">
              <a:srgbClr val="808080"/>
            </a:outerShdw>
          </a:effectLst>
        </p:spPr>
        <p:txBody>
          <a:bodyPr wrap="square">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algn="ctr" eaLnBrk="1" fontAlgn="auto" hangingPunct="1">
              <a:spcBef>
                <a:spcPts val="0"/>
              </a:spcBef>
              <a:spcAft>
                <a:spcPct val="15000"/>
              </a:spcAft>
              <a:buClr>
                <a:srgbClr val="000000"/>
              </a:buClr>
              <a:defRPr/>
            </a:pPr>
            <a:r>
              <a:rPr kumimoji="0" lang="ko-KR" altLang="en-US" sz="1400" b="1" kern="0" dirty="0">
                <a:solidFill>
                  <a:srgbClr val="000000"/>
                </a:solidFill>
                <a:latin typeface="맑은 고딕" panose="020B0503020000020004" pitchFamily="50" charset="-127"/>
                <a:cs typeface="Arial" panose="020B0604020202020204" pitchFamily="34" charset="0"/>
              </a:rPr>
              <a:t>정적</a:t>
            </a:r>
            <a:r>
              <a:rPr kumimoji="0" lang="en-US" altLang="ko-KR" sz="1400" b="1" kern="0" dirty="0">
                <a:solidFill>
                  <a:srgbClr val="000000"/>
                </a:solidFill>
                <a:latin typeface="맑은 고딕" panose="020B0503020000020004" pitchFamily="50" charset="-127"/>
                <a:cs typeface="Arial" panose="020B0604020202020204" pitchFamily="34" charset="0"/>
              </a:rPr>
              <a:t>/</a:t>
            </a:r>
            <a:r>
              <a:rPr kumimoji="0" lang="ko-KR" altLang="en-US" sz="1400" b="1" kern="0" dirty="0">
                <a:solidFill>
                  <a:srgbClr val="000000"/>
                </a:solidFill>
                <a:latin typeface="맑은 고딕" panose="020B0503020000020004" pitchFamily="50" charset="-127"/>
                <a:cs typeface="Arial" panose="020B0604020202020204" pitchFamily="34" charset="0"/>
              </a:rPr>
              <a:t>동적 리소스 캐싱</a:t>
            </a:r>
          </a:p>
        </p:txBody>
      </p:sp>
      <p:pic>
        <p:nvPicPr>
          <p:cNvPr id="105" name="Picture 142" descr="1243779317_kbackgammon_engine">
            <a:extLst>
              <a:ext uri="{FF2B5EF4-FFF2-40B4-BE49-F238E27FC236}">
                <a16:creationId xmlns:a16="http://schemas.microsoft.com/office/drawing/2014/main" id="{DCDA6E4D-B13E-481F-9CBC-6B641C6B07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6098" y="4123556"/>
            <a:ext cx="563915" cy="563915"/>
          </a:xfrm>
          <a:prstGeom prst="rect">
            <a:avLst/>
          </a:prstGeom>
          <a:noFill/>
          <a:extLst>
            <a:ext uri="{909E8E84-426E-40DD-AFC4-6F175D3DCCD1}">
              <a14:hiddenFill xmlns:a14="http://schemas.microsoft.com/office/drawing/2010/main">
                <a:solidFill>
                  <a:srgbClr val="FFFFFF"/>
                </a:solidFill>
              </a14:hiddenFill>
            </a:ext>
          </a:extLst>
        </p:spPr>
      </p:pic>
      <p:pic>
        <p:nvPicPr>
          <p:cNvPr id="9216" name="Picture 9215">
            <a:extLst>
              <a:ext uri="{FF2B5EF4-FFF2-40B4-BE49-F238E27FC236}">
                <a16:creationId xmlns:a16="http://schemas.microsoft.com/office/drawing/2014/main" id="{29CE9763-DCC3-495F-8FB8-77397471471A}"/>
              </a:ext>
            </a:extLst>
          </p:cNvPr>
          <p:cNvPicPr>
            <a:picLocks noChangeAspect="1"/>
          </p:cNvPicPr>
          <p:nvPr/>
        </p:nvPicPr>
        <p:blipFill>
          <a:blip r:embed="rId9"/>
          <a:stretch>
            <a:fillRect/>
          </a:stretch>
        </p:blipFill>
        <p:spPr>
          <a:xfrm>
            <a:off x="4418150" y="5174270"/>
            <a:ext cx="2489002" cy="1135050"/>
          </a:xfrm>
          <a:prstGeom prst="rect">
            <a:avLst/>
          </a:prstGeom>
        </p:spPr>
      </p:pic>
      <p:sp>
        <p:nvSpPr>
          <p:cNvPr id="114" name="AutoShape 88">
            <a:extLst>
              <a:ext uri="{FF2B5EF4-FFF2-40B4-BE49-F238E27FC236}">
                <a16:creationId xmlns:a16="http://schemas.microsoft.com/office/drawing/2014/main" id="{0325A0EA-ACE8-4737-832D-CADF6A8BC7E7}"/>
              </a:ext>
            </a:extLst>
          </p:cNvPr>
          <p:cNvSpPr>
            <a:spLocks noChangeArrowheads="1"/>
          </p:cNvSpPr>
          <p:nvPr/>
        </p:nvSpPr>
        <p:spPr bwMode="auto">
          <a:xfrm>
            <a:off x="4418149" y="6353553"/>
            <a:ext cx="3307074" cy="276997"/>
          </a:xfrm>
          <a:prstGeom prst="foldedCorner">
            <a:avLst>
              <a:gd name="adj" fmla="val 12500"/>
            </a:avLst>
          </a:prstGeom>
          <a:solidFill>
            <a:srgbClr val="FFFFFF"/>
          </a:solidFill>
          <a:ln w="0">
            <a:solidFill>
              <a:srgbClr val="969696"/>
            </a:solidFill>
            <a:round/>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defRPr/>
            </a:pPr>
            <a:r>
              <a:rPr kumimoji="0" lang="en-US" altLang="ko-KR" sz="1000" dirty="0">
                <a:solidFill>
                  <a:srgbClr val="000000"/>
                </a:solidFill>
                <a:latin typeface="맑은 고딕" panose="020B0503020000020004" pitchFamily="50" charset="-127"/>
              </a:rPr>
              <a:t>* URL</a:t>
            </a:r>
            <a:r>
              <a:rPr kumimoji="0" lang="ko-KR" altLang="en-US" sz="1000" dirty="0">
                <a:solidFill>
                  <a:srgbClr val="000000"/>
                </a:solidFill>
                <a:latin typeface="맑은 고딕" panose="020B0503020000020004" pitchFamily="50" charset="-127"/>
              </a:rPr>
              <a:t> 기반으로 모든 리소스 캐싱 및 </a:t>
            </a:r>
            <a:r>
              <a:rPr kumimoji="0" lang="en-US" altLang="ko-KR" sz="1000" dirty="0">
                <a:solidFill>
                  <a:srgbClr val="000000"/>
                </a:solidFill>
                <a:latin typeface="맑은 고딕" panose="020B0503020000020004" pitchFamily="50" charset="-127"/>
              </a:rPr>
              <a:t>Timeout </a:t>
            </a:r>
            <a:r>
              <a:rPr kumimoji="0" lang="ko-KR" altLang="en-US" sz="1000" dirty="0">
                <a:solidFill>
                  <a:srgbClr val="000000"/>
                </a:solidFill>
                <a:latin typeface="맑은 고딕" panose="020B0503020000020004" pitchFamily="50" charset="-127"/>
              </a:rPr>
              <a:t>지정 가능</a:t>
            </a:r>
            <a:endParaRPr kumimoji="0" lang="en-US" altLang="ko-KR" sz="1000" dirty="0">
              <a:solidFill>
                <a:srgbClr val="000000"/>
              </a:solidFill>
              <a:latin typeface="맑은 고딕" panose="020B0503020000020004" pitchFamily="50" charset="-127"/>
            </a:endParaRPr>
          </a:p>
        </p:txBody>
      </p:sp>
      <p:pic>
        <p:nvPicPr>
          <p:cNvPr id="117" name="Picture 10" descr="1243840829_text-xml">
            <a:extLst>
              <a:ext uri="{FF2B5EF4-FFF2-40B4-BE49-F238E27FC236}">
                <a16:creationId xmlns:a16="http://schemas.microsoft.com/office/drawing/2014/main" id="{BA9CB66F-55C7-4540-921B-2241564B3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4975" y="2549333"/>
            <a:ext cx="654496" cy="65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0" descr="1243840829_text-xml">
            <a:extLst>
              <a:ext uri="{FF2B5EF4-FFF2-40B4-BE49-F238E27FC236}">
                <a16:creationId xmlns:a16="http://schemas.microsoft.com/office/drawing/2014/main" id="{45B806B1-E326-4BB7-A037-008CA48A4A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3133" y="4953047"/>
            <a:ext cx="654496" cy="65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Rectangle 3">
            <a:extLst>
              <a:ext uri="{FF2B5EF4-FFF2-40B4-BE49-F238E27FC236}">
                <a16:creationId xmlns:a16="http://schemas.microsoft.com/office/drawing/2014/main" id="{14CAB151-6722-4198-A684-8519ACD8EC19}"/>
              </a:ext>
            </a:extLst>
          </p:cNvPr>
          <p:cNvSpPr txBox="1">
            <a:spLocks noChangeArrowheads="1"/>
          </p:cNvSpPr>
          <p:nvPr/>
        </p:nvSpPr>
        <p:spPr bwMode="auto">
          <a:xfrm>
            <a:off x="260350" y="941388"/>
            <a:ext cx="9366250" cy="52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base" latinLnBrk="1" hangingPunct="1">
              <a:lnSpc>
                <a:spcPct val="110000"/>
              </a:lnSpc>
              <a:spcBef>
                <a:spcPct val="30000"/>
              </a:spcBef>
              <a:spcAft>
                <a:spcPct val="0"/>
              </a:spcAft>
              <a:buClrTx/>
              <a:buSzTx/>
              <a:buFont typeface="Wingdings" panose="05000000000000000000" pitchFamily="2" charset="2"/>
              <a:buNone/>
              <a:tabLst/>
              <a:defRPr/>
            </a:pPr>
            <a:r>
              <a:rPr kumimoji="0" lang="en-US" altLang="ko-KR" sz="1600" b="1" i="0" u="none" strike="noStrike" kern="1200" cap="none" spc="0" normalizeH="0" baseline="0" noProof="0" dirty="0" err="1">
                <a:ln>
                  <a:noFill/>
                </a:ln>
                <a:solidFill>
                  <a:srgbClr val="000000"/>
                </a:solidFill>
                <a:effectLst/>
                <a:uLnTx/>
                <a:uFillTx/>
                <a:latin typeface="Arial"/>
                <a:ea typeface="맑은 고딕"/>
                <a:cs typeface="Arial"/>
              </a:rPr>
              <a:t>DataPower</a:t>
            </a: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는 서비스 </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URL </a:t>
            </a: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에 기반한 모든 유형의 정적</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a:t>
            </a: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동적 리소스의 캐싱을 지원하여 백엔드 서버의 부하를 절감하고</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 </a:t>
            </a:r>
            <a:r>
              <a:rPr kumimoji="0" lang="ko-KR" altLang="en-US" dirty="0">
                <a:solidFill>
                  <a:srgbClr val="000000"/>
                </a:solidFill>
                <a:latin typeface="Arial"/>
                <a:ea typeface="맑은 고딕"/>
                <a:cs typeface="Arial"/>
              </a:rPr>
              <a:t>서비스 </a:t>
            </a: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응답시간의 단축을 가능하게 합니다</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a:t>
            </a:r>
          </a:p>
        </p:txBody>
      </p:sp>
    </p:spTree>
    <p:extLst>
      <p:ext uri="{BB962C8B-B14F-4D97-AF65-F5344CB8AC3E}">
        <p14:creationId xmlns:p14="http://schemas.microsoft.com/office/powerpoint/2010/main" val="1965574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bwMode="auto">
          <a:xfrm>
            <a:off x="687388" y="1050926"/>
            <a:ext cx="8513762" cy="576263"/>
          </a:xfrm>
          <a:prstGeom prst="rect">
            <a:avLst/>
          </a:prstGeom>
          <a:noFill/>
          <a:ln w="9525">
            <a:noFill/>
            <a:miter lim="800000"/>
            <a:headEnd/>
            <a:tailEnd/>
          </a:ln>
        </p:spPr>
        <p:txBody>
          <a:bodyPr lIns="0" tIns="44682" rIns="89358" bIns="44682"/>
          <a:lstStyle/>
          <a:p>
            <a:pPr marL="0" marR="0" lvl="0" indent="0" algn="l" defTabSz="893667" rtl="0" eaLnBrk="0" fontAlgn="auto" latinLnBrk="0" hangingPunct="0">
              <a:lnSpc>
                <a:spcPct val="100000"/>
              </a:lnSpc>
              <a:spcBef>
                <a:spcPts val="0"/>
              </a:spcBef>
              <a:spcAft>
                <a:spcPts val="0"/>
              </a:spcAft>
              <a:buClrTx/>
              <a:buSzTx/>
              <a:buFontTx/>
              <a:buNone/>
              <a:tabLst/>
              <a:defRPr/>
            </a:pPr>
            <a:r>
              <a:rPr kumimoji="0" lang="en-US" altLang="ko-KR" sz="16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has been trusted to be the exclusive gateway for </a:t>
            </a:r>
            <a:r>
              <a:rPr kumimoji="0" lang="en-US" altLang="ko-KR" sz="16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Bluemix</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IBM’s global Platform as a Service</a:t>
            </a:r>
          </a:p>
        </p:txBody>
      </p:sp>
      <p:sp>
        <p:nvSpPr>
          <p:cNvPr id="12" name="Title 1"/>
          <p:cNvSpPr>
            <a:spLocks noGrp="1"/>
          </p:cNvSpPr>
          <p:nvPr>
            <p:ph type="title"/>
          </p:nvPr>
        </p:nvSpPr>
        <p:spPr>
          <a:xfrm>
            <a:off x="620713" y="620714"/>
            <a:ext cx="7886700" cy="530225"/>
          </a:xfrm>
        </p:spPr>
        <p:txBody>
          <a:bodyPr/>
          <a:lstStyle/>
          <a:p>
            <a:pPr>
              <a:defRPr/>
            </a:pPr>
            <a:r>
              <a:rPr lang="ko-KR" altLang="en-US" dirty="0">
                <a:solidFill>
                  <a:schemeClr val="tx1"/>
                </a:solidFill>
                <a:latin typeface="+mn-ea"/>
                <a:ea typeface="+mn-ea"/>
              </a:rPr>
              <a:t>사례 </a:t>
            </a:r>
            <a:r>
              <a:rPr lang="en-US" altLang="ko-KR" dirty="0">
                <a:solidFill>
                  <a:schemeClr val="tx1"/>
                </a:solidFill>
                <a:latin typeface="+mn-ea"/>
                <a:ea typeface="+mn-ea"/>
              </a:rPr>
              <a:t>– IBM </a:t>
            </a:r>
            <a:r>
              <a:rPr lang="en-US" altLang="ko-KR" dirty="0" err="1">
                <a:solidFill>
                  <a:schemeClr val="tx1"/>
                </a:solidFill>
                <a:latin typeface="+mn-ea"/>
                <a:ea typeface="+mn-ea"/>
              </a:rPr>
              <a:t>Bluemix</a:t>
            </a:r>
            <a:endParaRPr lang="ko-KR" altLang="en-US" dirty="0">
              <a:solidFill>
                <a:schemeClr val="tx1"/>
              </a:solidFill>
              <a:latin typeface="+mn-ea"/>
              <a:ea typeface="+mn-ea"/>
            </a:endParaRPr>
          </a:p>
        </p:txBody>
      </p:sp>
      <p:sp>
        <p:nvSpPr>
          <p:cNvPr id="13"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2757" name="Title 1"/>
          <p:cNvSpPr txBox="1">
            <a:spLocks/>
          </p:cNvSpPr>
          <p:nvPr/>
        </p:nvSpPr>
        <p:spPr bwMode="auto">
          <a:xfrm>
            <a:off x="4997450" y="3333750"/>
            <a:ext cx="45275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90000"/>
              </a:lnSpc>
              <a:spcBef>
                <a:spcPct val="0"/>
              </a:spcBef>
              <a:spcAft>
                <a:spcPct val="0"/>
              </a:spcAft>
              <a:defRPr sz="2000" b="1">
                <a:solidFill>
                  <a:schemeClr val="hlink"/>
                </a:solidFill>
                <a:latin typeface="+mj-lt"/>
                <a:ea typeface="+mj-ea"/>
                <a:cs typeface="+mj-cs"/>
              </a:defRPr>
            </a:lvl1pPr>
            <a:lvl2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2pPr>
            <a:lvl3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3pPr>
            <a:lvl4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4pPr>
            <a:lvl5pPr algn="l" rtl="0" eaLnBrk="0" fontAlgn="base" hangingPunct="0">
              <a:lnSpc>
                <a:spcPct val="90000"/>
              </a:lnSpc>
              <a:spcBef>
                <a:spcPct val="0"/>
              </a:spcBef>
              <a:spcAft>
                <a:spcPct val="0"/>
              </a:spcAft>
              <a:defRPr sz="2000" b="1">
                <a:solidFill>
                  <a:schemeClr val="hlink"/>
                </a:solidFill>
                <a:latin typeface="맑은 고딕" pitchFamily="50" charset="-127"/>
                <a:cs typeface="Arial" charset="0"/>
              </a:defRPr>
            </a:lvl5pPr>
            <a:lvl6pPr marL="457200" algn="l" rtl="0" fontAlgn="base">
              <a:lnSpc>
                <a:spcPct val="90000"/>
              </a:lnSpc>
              <a:spcBef>
                <a:spcPct val="0"/>
              </a:spcBef>
              <a:spcAft>
                <a:spcPct val="0"/>
              </a:spcAft>
              <a:defRPr sz="2200">
                <a:solidFill>
                  <a:schemeClr val="hlink"/>
                </a:solidFill>
                <a:latin typeface="Arial" charset="0"/>
                <a:cs typeface="Arial" charset="0"/>
              </a:defRPr>
            </a:lvl6pPr>
            <a:lvl7pPr marL="914400" algn="l" rtl="0" fontAlgn="base">
              <a:lnSpc>
                <a:spcPct val="90000"/>
              </a:lnSpc>
              <a:spcBef>
                <a:spcPct val="0"/>
              </a:spcBef>
              <a:spcAft>
                <a:spcPct val="0"/>
              </a:spcAft>
              <a:defRPr sz="2200">
                <a:solidFill>
                  <a:schemeClr val="hlink"/>
                </a:solidFill>
                <a:latin typeface="Arial" charset="0"/>
                <a:cs typeface="Arial" charset="0"/>
              </a:defRPr>
            </a:lvl7pPr>
            <a:lvl8pPr marL="1371600" algn="l" rtl="0" fontAlgn="base">
              <a:lnSpc>
                <a:spcPct val="90000"/>
              </a:lnSpc>
              <a:spcBef>
                <a:spcPct val="0"/>
              </a:spcBef>
              <a:spcAft>
                <a:spcPct val="0"/>
              </a:spcAft>
              <a:defRPr sz="2200">
                <a:solidFill>
                  <a:schemeClr val="hlink"/>
                </a:solidFill>
                <a:latin typeface="Arial" charset="0"/>
                <a:cs typeface="Arial" charset="0"/>
              </a:defRPr>
            </a:lvl8pPr>
            <a:lvl9pPr marL="1828800" algn="l" rtl="0" fontAlgn="base">
              <a:lnSpc>
                <a:spcPct val="90000"/>
              </a:lnSpc>
              <a:spcBef>
                <a:spcPct val="0"/>
              </a:spcBef>
              <a:spcAft>
                <a:spcPct val="0"/>
              </a:spcAft>
              <a:defRPr sz="2200">
                <a:solidFill>
                  <a:schemeClr val="hlink"/>
                </a:solidFill>
                <a:latin typeface="Arial" charset="0"/>
                <a:cs typeface="Arial"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8ABF"/>
                </a:solidFill>
                <a:effectLst/>
                <a:uLnTx/>
                <a:uFillTx/>
                <a:latin typeface="Calibri Light" pitchFamily="34" charset="0"/>
                <a:ea typeface="ＭＳ Ｐゴシック" pitchFamily="34" charset="-128"/>
                <a:cs typeface="+mj-cs"/>
              </a:rPr>
              <a:t>DataPower</a:t>
            </a:r>
            <a:r>
              <a:rPr kumimoji="0" lang="en-US" altLang="en-US" sz="2000" b="1" i="0" u="none" strike="noStrike" kern="0" cap="none" spc="0" normalizeH="0" baseline="0" noProof="0">
                <a:ln>
                  <a:noFill/>
                </a:ln>
                <a:solidFill>
                  <a:srgbClr val="008ABF"/>
                </a:solidFill>
                <a:effectLst/>
                <a:uLnTx/>
                <a:uFillTx/>
                <a:latin typeface="Calibri Light" pitchFamily="34" charset="0"/>
                <a:ea typeface="ＭＳ Ｐゴシック" pitchFamily="34" charset="-128"/>
                <a:cs typeface="+mj-cs"/>
              </a:rPr>
              <a:t>’</a:t>
            </a:r>
            <a:r>
              <a:rPr kumimoji="0" lang="en-US" sz="2000" b="1" i="0" u="none" strike="noStrike" kern="0" cap="none" spc="0" normalizeH="0" baseline="0" noProof="0">
                <a:ln>
                  <a:noFill/>
                </a:ln>
                <a:solidFill>
                  <a:srgbClr val="008ABF"/>
                </a:solidFill>
                <a:effectLst/>
                <a:uLnTx/>
                <a:uFillTx/>
                <a:latin typeface="Calibri Light" pitchFamily="34" charset="0"/>
                <a:ea typeface="ＭＳ Ｐゴシック" pitchFamily="34" charset="-128"/>
                <a:cs typeface="+mj-cs"/>
              </a:rPr>
              <a:t>ing </a:t>
            </a:r>
            <a:r>
              <a:rPr kumimoji="0" lang="en-US" sz="2000" b="1" i="0" u="none" strike="noStrike" kern="0" cap="none" spc="0" normalizeH="0" baseline="0" noProof="0">
                <a:ln>
                  <a:noFill/>
                </a:ln>
                <a:solidFill>
                  <a:srgbClr val="000000"/>
                </a:solidFill>
                <a:effectLst/>
                <a:uLnTx/>
                <a:uFillTx/>
                <a:latin typeface="Calibri Light" pitchFamily="34" charset="0"/>
                <a:ea typeface="ＭＳ Ｐゴシック" pitchFamily="34" charset="-128"/>
                <a:cs typeface="+mj-cs"/>
              </a:rPr>
              <a:t>IBM Bluemix!!!</a:t>
            </a:r>
          </a:p>
        </p:txBody>
      </p:sp>
      <p:sp>
        <p:nvSpPr>
          <p:cNvPr id="2758" name="Content Placeholder 3"/>
          <p:cNvSpPr txBox="1">
            <a:spLocks/>
          </p:cNvSpPr>
          <p:nvPr/>
        </p:nvSpPr>
        <p:spPr>
          <a:xfrm>
            <a:off x="5535614" y="3887788"/>
            <a:ext cx="3424237" cy="1035050"/>
          </a:xfrm>
          <a:prstGeom prst="rect">
            <a:avLst/>
          </a:prstGeom>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a:solidFill>
                  <a:schemeClr val="tx1"/>
                </a:solidFill>
                <a:latin typeface="+mn-lt"/>
                <a:cs typeface="+mn-cs"/>
              </a:defRPr>
            </a:lvl2pPr>
            <a:lvl3pPr marL="855663" indent="-173038" algn="l" rtl="0" eaLnBrk="0" fontAlgn="base" hangingPunct="0">
              <a:spcBef>
                <a:spcPct val="0"/>
              </a:spcBef>
              <a:spcAft>
                <a:spcPct val="0"/>
              </a:spcAft>
              <a:buClr>
                <a:schemeClr val="tx1"/>
              </a:buClr>
              <a:buChar char="•"/>
              <a:defRPr sz="1600">
                <a:solidFill>
                  <a:schemeClr val="tx1"/>
                </a:solidFill>
                <a:latin typeface="+mn-lt"/>
                <a:cs typeface="+mn-cs"/>
              </a:defRPr>
            </a:lvl3pPr>
            <a:lvl4pPr marL="1203325" indent="-173038" algn="l" rtl="0" eaLnBrk="0" fontAlgn="base" hangingPunct="0">
              <a:spcBef>
                <a:spcPct val="20000"/>
              </a:spcBef>
              <a:spcAft>
                <a:spcPct val="0"/>
              </a:spcAft>
              <a:buClr>
                <a:schemeClr val="bg1"/>
              </a:buClr>
              <a:defRPr sz="1600">
                <a:solidFill>
                  <a:schemeClr val="bg1"/>
                </a:solidFill>
                <a:latin typeface="+mn-lt"/>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a:lstStyle>
          <a:p>
            <a:pPr marL="173038" marR="0" lvl="0" indent="-173038"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sz="1400" b="0" i="0" u="none" strike="noStrike" kern="0" cap="none" spc="0" normalizeH="0" baseline="0" noProof="0">
                <a:ln>
                  <a:noFill/>
                </a:ln>
                <a:solidFill>
                  <a:srgbClr val="000000"/>
                </a:solidFill>
                <a:effectLst/>
                <a:uLnTx/>
                <a:uFillTx/>
                <a:latin typeface="Calibri" pitchFamily="34" charset="0"/>
                <a:ea typeface="ＭＳ Ｐゴシック" pitchFamily="34" charset="-128"/>
                <a:cs typeface="+mn-cs"/>
              </a:rPr>
              <a:t>Security</a:t>
            </a:r>
          </a:p>
          <a:p>
            <a:pPr marL="173038" marR="0" lvl="0" indent="-173038"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sz="1400" b="0" i="0" u="none" strike="noStrike" kern="0" cap="none" spc="0" normalizeH="0" baseline="0" noProof="0">
                <a:ln>
                  <a:noFill/>
                </a:ln>
                <a:solidFill>
                  <a:srgbClr val="000000"/>
                </a:solidFill>
                <a:effectLst/>
                <a:uLnTx/>
                <a:uFillTx/>
                <a:latin typeface="Calibri" pitchFamily="34" charset="0"/>
                <a:ea typeface="ＭＳ Ｐゴシック" pitchFamily="34" charset="-128"/>
                <a:cs typeface="+mn-cs"/>
              </a:rPr>
              <a:t>Control</a:t>
            </a:r>
          </a:p>
          <a:p>
            <a:pPr marL="173038" marR="0" lvl="0" indent="-173038"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sz="1400" b="0" i="0" u="none" strike="noStrike" kern="0" cap="none" spc="0" normalizeH="0" baseline="0" noProof="0">
                <a:ln>
                  <a:noFill/>
                </a:ln>
                <a:solidFill>
                  <a:srgbClr val="000000"/>
                </a:solidFill>
                <a:effectLst/>
                <a:uLnTx/>
                <a:uFillTx/>
                <a:latin typeface="Calibri" pitchFamily="34" charset="0"/>
                <a:ea typeface="ＭＳ Ｐゴシック" pitchFamily="34" charset="-128"/>
                <a:cs typeface="+mn-cs"/>
              </a:rPr>
              <a:t>Filtering</a:t>
            </a:r>
          </a:p>
          <a:p>
            <a:pPr marL="173038" marR="0" lvl="0" indent="-173038"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sz="1400" b="0" i="0" u="none" strike="noStrike" kern="0" cap="none" spc="0" normalizeH="0" baseline="0" noProof="0">
                <a:ln>
                  <a:noFill/>
                </a:ln>
                <a:solidFill>
                  <a:srgbClr val="000000"/>
                </a:solidFill>
                <a:effectLst/>
                <a:uLnTx/>
                <a:uFillTx/>
                <a:latin typeface="Calibri" pitchFamily="34" charset="0"/>
                <a:ea typeface="ＭＳ Ｐゴシック" pitchFamily="34" charset="-128"/>
                <a:cs typeface="+mn-cs"/>
              </a:rPr>
              <a:t>Content-Based Routing</a:t>
            </a:r>
          </a:p>
          <a:p>
            <a:pPr marL="173038" marR="0" lvl="0" indent="-173038"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sz="1400" b="0" i="0" u="none" strike="noStrike" kern="0" cap="none" spc="0" normalizeH="0" baseline="0" noProof="0">
                <a:ln>
                  <a:noFill/>
                </a:ln>
                <a:solidFill>
                  <a:srgbClr val="000000"/>
                </a:solidFill>
                <a:effectLst/>
                <a:uLnTx/>
                <a:uFillTx/>
                <a:latin typeface="Calibri" pitchFamily="34" charset="0"/>
                <a:ea typeface="ＭＳ Ｐゴシック" pitchFamily="34" charset="-128"/>
                <a:cs typeface="+mn-cs"/>
              </a:rPr>
              <a:t>Load balancing</a:t>
            </a:r>
          </a:p>
          <a:p>
            <a:pPr marL="173038" marR="0" lvl="0" indent="-173038"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sz="1400" b="0" i="0" u="none" strike="noStrike" kern="0" cap="none" spc="0" normalizeH="0" baseline="0" noProof="0">
                <a:ln>
                  <a:noFill/>
                </a:ln>
                <a:solidFill>
                  <a:srgbClr val="000000"/>
                </a:solidFill>
                <a:effectLst/>
                <a:uLnTx/>
                <a:uFillTx/>
                <a:latin typeface="Calibri" pitchFamily="34" charset="0"/>
                <a:ea typeface="ＭＳ Ｐゴシック" pitchFamily="34" charset="-128"/>
                <a:cs typeface="+mn-cs"/>
              </a:rPr>
              <a:t>Monitoring and Logging</a:t>
            </a:r>
          </a:p>
          <a:p>
            <a:pPr marL="173038" marR="0" lvl="0" indent="-173038"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endParaRPr kumimoji="0" lang="en-US" sz="1100" b="0" i="0" u="none" strike="noStrike" kern="0" cap="none" spc="0" normalizeH="0" baseline="0" noProof="0">
              <a:ln>
                <a:noFill/>
              </a:ln>
              <a:solidFill>
                <a:srgbClr val="000000"/>
              </a:solidFill>
              <a:effectLst/>
              <a:uLnTx/>
              <a:uFillTx/>
              <a:latin typeface="Calibri" pitchFamily="34" charset="0"/>
              <a:ea typeface="ＭＳ Ｐゴシック" pitchFamily="34" charset="-128"/>
              <a:cs typeface="+mn-cs"/>
            </a:endParaRPr>
          </a:p>
        </p:txBody>
      </p:sp>
      <p:grpSp>
        <p:nvGrpSpPr>
          <p:cNvPr id="62471" name="Group 2758"/>
          <p:cNvGrpSpPr>
            <a:grpSpLocks/>
          </p:cNvGrpSpPr>
          <p:nvPr/>
        </p:nvGrpSpPr>
        <p:grpSpPr bwMode="auto">
          <a:xfrm>
            <a:off x="663576" y="2057400"/>
            <a:ext cx="4494213" cy="4129088"/>
            <a:chOff x="251471" y="1143000"/>
            <a:chExt cx="5415904" cy="5334000"/>
          </a:xfrm>
        </p:grpSpPr>
        <p:sp>
          <p:nvSpPr>
            <p:cNvPr id="62474" name="Rounded Rectangle 2759"/>
            <p:cNvSpPr>
              <a:spLocks noChangeArrowheads="1"/>
            </p:cNvSpPr>
            <p:nvPr/>
          </p:nvSpPr>
          <p:spPr bwMode="auto">
            <a:xfrm>
              <a:off x="1372530" y="2742585"/>
              <a:ext cx="4038493" cy="3734415"/>
            </a:xfrm>
            <a:prstGeom prst="roundRect">
              <a:avLst>
                <a:gd name="adj" fmla="val 16667"/>
              </a:avLst>
            </a:prstGeom>
            <a:solidFill>
              <a:srgbClr val="398DA5"/>
            </a:solidFill>
            <a:ln w="9525">
              <a:solidFill>
                <a:srgbClr val="3C75BD"/>
              </a:solidFill>
              <a:round/>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6247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200"/>
              <a:ext cx="2000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6" name="Picture 22" descr="iPhone_Small_U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057400" y="1219200"/>
              <a:ext cx="1968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7" name="Picture 4" descr="http://images.all-free-download.com/images/graphiclarge/csc_net_wan_cloud_clip_art_192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133600"/>
              <a:ext cx="9239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1143000"/>
              <a:ext cx="18383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1143000"/>
              <a:ext cx="9239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80" name="TextBox 15"/>
            <p:cNvSpPr txBox="1">
              <a:spLocks noChangeArrowheads="1"/>
            </p:cNvSpPr>
            <p:nvPr/>
          </p:nvSpPr>
          <p:spPr bwMode="auto">
            <a:xfrm>
              <a:off x="1600200" y="1676401"/>
              <a:ext cx="838200" cy="43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800" b="0" i="0" u="none" strike="noStrike" kern="1200" cap="none" spc="0" normalizeH="0" baseline="0" noProof="0">
                  <a:ln>
                    <a:noFill/>
                  </a:ln>
                  <a:solidFill>
                    <a:srgbClr val="7889FB"/>
                  </a:solidFill>
                  <a:effectLst/>
                  <a:uLnTx/>
                  <a:uFillTx/>
                  <a:latin typeface="Arial Rounded MT Bold" panose="020F0704030504030204" pitchFamily="34" charset="0"/>
                  <a:ea typeface="굴림" panose="020B0600000101010101" pitchFamily="50" charset="-127"/>
                  <a:cs typeface="Arial" panose="020B0604020202020204" pitchFamily="34" charset="0"/>
                </a:rPr>
                <a:t>Mobile client</a:t>
              </a:r>
            </a:p>
          </p:txBody>
        </p:sp>
        <p:cxnSp>
          <p:nvCxnSpPr>
            <p:cNvPr id="62481" name="Straight Arrow Connector 2766"/>
            <p:cNvCxnSpPr>
              <a:cxnSpLocks noChangeShapeType="1"/>
            </p:cNvCxnSpPr>
            <p:nvPr/>
          </p:nvCxnSpPr>
          <p:spPr bwMode="auto">
            <a:xfrm rot="5400000">
              <a:off x="4301710" y="2513135"/>
              <a:ext cx="762780" cy="1914"/>
            </a:xfrm>
            <a:prstGeom prst="straightConnector1">
              <a:avLst/>
            </a:prstGeom>
            <a:noFill/>
            <a:ln w="3175">
              <a:solidFill>
                <a:srgbClr val="008778"/>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2482" name="Right Arrow Callout 2767"/>
            <p:cNvSpPr>
              <a:spLocks noChangeArrowheads="1"/>
            </p:cNvSpPr>
            <p:nvPr/>
          </p:nvSpPr>
          <p:spPr bwMode="auto">
            <a:xfrm rot="5400000">
              <a:off x="2173507" y="3009333"/>
              <a:ext cx="758777" cy="1144016"/>
            </a:xfrm>
            <a:prstGeom prst="rightArrowCallout">
              <a:avLst>
                <a:gd name="adj1" fmla="val 25003"/>
                <a:gd name="adj2" fmla="val 25003"/>
                <a:gd name="adj3" fmla="val 25000"/>
                <a:gd name="adj4" fmla="val 64977"/>
              </a:avLst>
            </a:prstGeom>
            <a:gradFill rotWithShape="1">
              <a:gsLst>
                <a:gs pos="0">
                  <a:srgbClr val="96BBFF"/>
                </a:gs>
                <a:gs pos="100000">
                  <a:srgbClr val="2E76D1"/>
                </a:gs>
              </a:gsLst>
              <a:lin ang="5400000"/>
            </a:gradFill>
            <a:ln w="9525">
              <a:solidFill>
                <a:srgbClr val="3C75BD"/>
              </a:solidFill>
              <a:miter lim="800000"/>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2483" name="Straight Arrow Connector 2768"/>
            <p:cNvCxnSpPr>
              <a:cxnSpLocks noChangeShapeType="1"/>
            </p:cNvCxnSpPr>
            <p:nvPr/>
          </p:nvCxnSpPr>
          <p:spPr bwMode="auto">
            <a:xfrm rot="5400000">
              <a:off x="3276304" y="2513135"/>
              <a:ext cx="762780" cy="1914"/>
            </a:xfrm>
            <a:prstGeom prst="straightConnector1">
              <a:avLst/>
            </a:prstGeom>
            <a:noFill/>
            <a:ln w="3175">
              <a:solidFill>
                <a:srgbClr val="008778"/>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2484" name="Right Arrow Callout 2769"/>
            <p:cNvSpPr>
              <a:spLocks noChangeArrowheads="1"/>
            </p:cNvSpPr>
            <p:nvPr/>
          </p:nvSpPr>
          <p:spPr bwMode="auto">
            <a:xfrm rot="5400000">
              <a:off x="3849357" y="3009333"/>
              <a:ext cx="758777" cy="1144016"/>
            </a:xfrm>
            <a:prstGeom prst="rightArrowCallout">
              <a:avLst>
                <a:gd name="adj1" fmla="val 25003"/>
                <a:gd name="adj2" fmla="val 25003"/>
                <a:gd name="adj3" fmla="val 25000"/>
                <a:gd name="adj4" fmla="val 64977"/>
              </a:avLst>
            </a:prstGeom>
            <a:gradFill rotWithShape="1">
              <a:gsLst>
                <a:gs pos="0">
                  <a:srgbClr val="96BBFF"/>
                </a:gs>
                <a:gs pos="100000">
                  <a:srgbClr val="2E76D1"/>
                </a:gs>
              </a:gsLst>
              <a:lin ang="5400000"/>
            </a:gradFill>
            <a:ln w="9525">
              <a:solidFill>
                <a:srgbClr val="3C75BD"/>
              </a:solidFill>
              <a:miter lim="800000"/>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2485" name="Rectangle 2770"/>
            <p:cNvSpPr>
              <a:spLocks noChangeArrowheads="1"/>
            </p:cNvSpPr>
            <p:nvPr/>
          </p:nvSpPr>
          <p:spPr bwMode="auto">
            <a:xfrm>
              <a:off x="1980887" y="2949711"/>
              <a:ext cx="3147002" cy="785436"/>
            </a:xfrm>
            <a:prstGeom prst="rect">
              <a:avLst/>
            </a:prstGeom>
            <a:gradFill rotWithShape="1">
              <a:gsLst>
                <a:gs pos="0">
                  <a:srgbClr val="96BBFF"/>
                </a:gs>
                <a:gs pos="100000">
                  <a:srgbClr val="2E76D1"/>
                </a:gs>
              </a:gsLst>
              <a:lin ang="5400000"/>
            </a:gradFill>
            <a:ln w="9525">
              <a:solidFill>
                <a:srgbClr val="3C75BD"/>
              </a:solidFill>
              <a:miter lim="800000"/>
              <a:headEnd/>
              <a:tailEnd/>
            </a:ln>
            <a:effectLst>
              <a:outerShdw dist="23000" dir="5400000" rotWithShape="0">
                <a:srgbClr val="808080">
                  <a:alpha val="34998"/>
                </a:srgbClr>
              </a:outerShdw>
            </a:effec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1100" b="1"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62486" name="Straight Arrow Connector 2771"/>
            <p:cNvCxnSpPr>
              <a:cxnSpLocks noChangeShapeType="1"/>
            </p:cNvCxnSpPr>
            <p:nvPr/>
          </p:nvCxnSpPr>
          <p:spPr bwMode="auto">
            <a:xfrm rot="5400000">
              <a:off x="2361856" y="2513135"/>
              <a:ext cx="762780" cy="1914"/>
            </a:xfrm>
            <a:prstGeom prst="straightConnector1">
              <a:avLst/>
            </a:prstGeom>
            <a:noFill/>
            <a:ln w="3175">
              <a:solidFill>
                <a:srgbClr val="008778"/>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2487" name="Straight Arrow Connector 2772"/>
            <p:cNvCxnSpPr>
              <a:cxnSpLocks noChangeShapeType="1"/>
            </p:cNvCxnSpPr>
            <p:nvPr/>
          </p:nvCxnSpPr>
          <p:spPr bwMode="auto">
            <a:xfrm rot="5400000">
              <a:off x="1676976" y="2513135"/>
              <a:ext cx="762780" cy="1914"/>
            </a:xfrm>
            <a:prstGeom prst="straightConnector1">
              <a:avLst/>
            </a:prstGeom>
            <a:noFill/>
            <a:ln w="3175">
              <a:solidFill>
                <a:srgbClr val="008778"/>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2488" name="Rounded Rectangle 2773"/>
            <p:cNvSpPr>
              <a:spLocks noChangeArrowheads="1"/>
            </p:cNvSpPr>
            <p:nvPr/>
          </p:nvSpPr>
          <p:spPr bwMode="auto">
            <a:xfrm>
              <a:off x="3429082" y="3960730"/>
              <a:ext cx="1675850" cy="762879"/>
            </a:xfrm>
            <a:prstGeom prst="roundRect">
              <a:avLst>
                <a:gd name="adj" fmla="val 16667"/>
              </a:avLst>
            </a:prstGeom>
            <a:solidFill>
              <a:srgbClr val="00B050"/>
            </a:solidFill>
            <a:ln w="9525">
              <a:solidFill>
                <a:srgbClr val="3C75BD"/>
              </a:solidFill>
              <a:round/>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62489"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6313" y="4267200"/>
              <a:ext cx="446087"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90" name="TextBox 32"/>
            <p:cNvSpPr txBox="1">
              <a:spLocks noChangeArrowheads="1"/>
            </p:cNvSpPr>
            <p:nvPr/>
          </p:nvSpPr>
          <p:spPr bwMode="auto">
            <a:xfrm>
              <a:off x="3885269" y="3940175"/>
              <a:ext cx="1447800" cy="67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7889FB"/>
                  </a:solidFill>
                  <a:effectLst/>
                  <a:uLnTx/>
                  <a:uFillTx/>
                  <a:latin typeface="Arial" panose="020B0604020202020204" pitchFamily="34" charset="0"/>
                  <a:ea typeface="굴림" panose="020B0600000101010101" pitchFamily="50" charset="-127"/>
                  <a:cs typeface="Arial" panose="020B0604020202020204" pitchFamily="34" charset="0"/>
                </a:rPr>
                <a:t>Bluemix Tooling</a:t>
              </a:r>
            </a:p>
          </p:txBody>
        </p:sp>
        <p:sp>
          <p:nvSpPr>
            <p:cNvPr id="62491" name="Rounded Rectangle 2776"/>
            <p:cNvSpPr>
              <a:spLocks noChangeArrowheads="1"/>
            </p:cNvSpPr>
            <p:nvPr/>
          </p:nvSpPr>
          <p:spPr bwMode="auto">
            <a:xfrm>
              <a:off x="1676709" y="4114537"/>
              <a:ext cx="1522804" cy="1753390"/>
            </a:xfrm>
            <a:prstGeom prst="roundRect">
              <a:avLst>
                <a:gd name="adj" fmla="val 16667"/>
              </a:avLst>
            </a:prstGeom>
            <a:solidFill>
              <a:srgbClr val="FFC000"/>
            </a:solidFill>
            <a:ln w="9525">
              <a:solidFill>
                <a:srgbClr val="F3958B"/>
              </a:solidFill>
              <a:round/>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2492" name="TextBox 37"/>
            <p:cNvSpPr txBox="1">
              <a:spLocks noChangeArrowheads="1"/>
            </p:cNvSpPr>
            <p:nvPr/>
          </p:nvSpPr>
          <p:spPr bwMode="auto">
            <a:xfrm>
              <a:off x="1676400" y="5605463"/>
              <a:ext cx="1447800" cy="39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7889FB"/>
                  </a:solidFill>
                  <a:effectLst/>
                  <a:uLnTx/>
                  <a:uFillTx/>
                  <a:latin typeface="Arial" panose="020B0604020202020204" pitchFamily="34" charset="0"/>
                  <a:ea typeface="굴림" panose="020B0600000101010101" pitchFamily="50" charset="-127"/>
                  <a:cs typeface="Arial" panose="020B0604020202020204" pitchFamily="34" charset="0"/>
                </a:rPr>
                <a:t>VM</a:t>
              </a:r>
            </a:p>
          </p:txBody>
        </p:sp>
        <p:sp>
          <p:nvSpPr>
            <p:cNvPr id="2779" name="Rounded Rectangle 2778"/>
            <p:cNvSpPr>
              <a:spLocks noChangeArrowheads="1"/>
            </p:cNvSpPr>
            <p:nvPr/>
          </p:nvSpPr>
          <p:spPr bwMode="auto">
            <a:xfrm>
              <a:off x="1829755" y="5223991"/>
              <a:ext cx="1218625" cy="391694"/>
            </a:xfrm>
            <a:prstGeom prst="roundRect">
              <a:avLst>
                <a:gd name="adj" fmla="val 16667"/>
              </a:avLst>
            </a:prstGeom>
            <a:solidFill>
              <a:srgbClr val="FFC000"/>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rPr>
                <a:t>Application Manager</a:t>
              </a:r>
            </a:p>
          </p:txBody>
        </p:sp>
        <p:sp>
          <p:nvSpPr>
            <p:cNvPr id="2780" name="Rounded Rectangle 2779"/>
            <p:cNvSpPr>
              <a:spLocks noChangeArrowheads="1"/>
            </p:cNvSpPr>
            <p:nvPr/>
          </p:nvSpPr>
          <p:spPr bwMode="auto">
            <a:xfrm>
              <a:off x="1829755" y="4256038"/>
              <a:ext cx="608357" cy="391694"/>
            </a:xfrm>
            <a:prstGeom prst="roundRect">
              <a:avLst>
                <a:gd name="adj" fmla="val 16667"/>
              </a:avLst>
            </a:prstGeom>
            <a:solidFill>
              <a:srgbClr val="92D050"/>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rPr>
                <a:t>App</a:t>
              </a:r>
            </a:p>
          </p:txBody>
        </p:sp>
        <p:sp>
          <p:nvSpPr>
            <p:cNvPr id="2781" name="Rounded Rectangle 2780"/>
            <p:cNvSpPr>
              <a:spLocks noChangeArrowheads="1"/>
            </p:cNvSpPr>
            <p:nvPr/>
          </p:nvSpPr>
          <p:spPr bwMode="auto">
            <a:xfrm>
              <a:off x="1980887" y="4407793"/>
              <a:ext cx="610270" cy="393744"/>
            </a:xfrm>
            <a:prstGeom prst="roundRect">
              <a:avLst>
                <a:gd name="adj" fmla="val 16667"/>
              </a:avLst>
            </a:prstGeom>
            <a:solidFill>
              <a:srgbClr val="92D050"/>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rPr>
                <a:t>App</a:t>
              </a:r>
            </a:p>
          </p:txBody>
        </p:sp>
        <p:sp>
          <p:nvSpPr>
            <p:cNvPr id="2782" name="Rounded Rectangle 2781"/>
            <p:cNvSpPr>
              <a:spLocks noChangeArrowheads="1"/>
            </p:cNvSpPr>
            <p:nvPr/>
          </p:nvSpPr>
          <p:spPr bwMode="auto">
            <a:xfrm>
              <a:off x="2133933" y="4559549"/>
              <a:ext cx="608357" cy="393744"/>
            </a:xfrm>
            <a:prstGeom prst="roundRect">
              <a:avLst>
                <a:gd name="adj" fmla="val 16667"/>
              </a:avLst>
            </a:prstGeom>
            <a:solidFill>
              <a:srgbClr val="92D050"/>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rPr>
                <a:t>App</a:t>
              </a:r>
            </a:p>
          </p:txBody>
        </p:sp>
        <p:sp>
          <p:nvSpPr>
            <p:cNvPr id="2783" name="Rounded Rectangle 2782"/>
            <p:cNvSpPr>
              <a:spLocks noChangeArrowheads="1"/>
            </p:cNvSpPr>
            <p:nvPr/>
          </p:nvSpPr>
          <p:spPr bwMode="auto">
            <a:xfrm>
              <a:off x="2285066" y="4713355"/>
              <a:ext cx="610269" cy="391693"/>
            </a:xfrm>
            <a:prstGeom prst="roundRect">
              <a:avLst>
                <a:gd name="adj" fmla="val 16667"/>
              </a:avLst>
            </a:prstGeom>
            <a:solidFill>
              <a:srgbClr val="92D050"/>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rPr>
                <a:t>App</a:t>
              </a:r>
            </a:p>
          </p:txBody>
        </p:sp>
        <p:sp>
          <p:nvSpPr>
            <p:cNvPr id="2784" name="Rounded Rectangle 2783"/>
            <p:cNvSpPr>
              <a:spLocks noChangeArrowheads="1"/>
            </p:cNvSpPr>
            <p:nvPr/>
          </p:nvSpPr>
          <p:spPr bwMode="auto">
            <a:xfrm>
              <a:off x="3505605" y="4877415"/>
              <a:ext cx="990971" cy="391693"/>
            </a:xfrm>
            <a:prstGeom prst="roundRect">
              <a:avLst>
                <a:gd name="adj" fmla="val 16667"/>
              </a:avLst>
            </a:prstGeom>
            <a:solidFill>
              <a:srgbClr val="F2F6F6"/>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rPr>
                <a:t>Service</a:t>
              </a:r>
            </a:p>
          </p:txBody>
        </p:sp>
        <p:sp>
          <p:nvSpPr>
            <p:cNvPr id="2785" name="Rounded Rectangle 2784"/>
            <p:cNvSpPr>
              <a:spLocks noChangeArrowheads="1"/>
            </p:cNvSpPr>
            <p:nvPr/>
          </p:nvSpPr>
          <p:spPr bwMode="auto">
            <a:xfrm>
              <a:off x="3656737" y="5027119"/>
              <a:ext cx="990971" cy="393744"/>
            </a:xfrm>
            <a:prstGeom prst="roundRect">
              <a:avLst>
                <a:gd name="adj" fmla="val 16667"/>
              </a:avLst>
            </a:prstGeom>
            <a:solidFill>
              <a:srgbClr val="F2F6F6"/>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rPr>
                <a:t>Service</a:t>
              </a:r>
            </a:p>
          </p:txBody>
        </p:sp>
        <p:sp>
          <p:nvSpPr>
            <p:cNvPr id="2786" name="Rounded Rectangle 2785"/>
            <p:cNvSpPr>
              <a:spLocks noChangeArrowheads="1"/>
            </p:cNvSpPr>
            <p:nvPr/>
          </p:nvSpPr>
          <p:spPr bwMode="auto">
            <a:xfrm>
              <a:off x="3809783" y="5180926"/>
              <a:ext cx="990971" cy="393744"/>
            </a:xfrm>
            <a:prstGeom prst="roundRect">
              <a:avLst>
                <a:gd name="adj" fmla="val 16667"/>
              </a:avLst>
            </a:prstGeom>
            <a:solidFill>
              <a:srgbClr val="F2F6F6"/>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rPr>
                <a:t>Service</a:t>
              </a:r>
            </a:p>
          </p:txBody>
        </p:sp>
        <p:sp>
          <p:nvSpPr>
            <p:cNvPr id="2787" name="Rounded Rectangle 2786"/>
            <p:cNvSpPr>
              <a:spLocks noChangeArrowheads="1"/>
            </p:cNvSpPr>
            <p:nvPr/>
          </p:nvSpPr>
          <p:spPr bwMode="auto">
            <a:xfrm>
              <a:off x="3962828" y="5334732"/>
              <a:ext cx="990971" cy="389642"/>
            </a:xfrm>
            <a:prstGeom prst="roundRect">
              <a:avLst>
                <a:gd name="adj" fmla="val 16667"/>
              </a:avLst>
            </a:prstGeom>
            <a:solidFill>
              <a:srgbClr val="F2F6F6"/>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rPr>
                <a:t>Service</a:t>
              </a:r>
            </a:p>
          </p:txBody>
        </p:sp>
        <p:sp>
          <p:nvSpPr>
            <p:cNvPr id="2788" name="Rounded Rectangle 2787"/>
            <p:cNvSpPr>
              <a:spLocks noChangeArrowheads="1"/>
            </p:cNvSpPr>
            <p:nvPr/>
          </p:nvSpPr>
          <p:spPr bwMode="auto">
            <a:xfrm>
              <a:off x="1829755" y="5943805"/>
              <a:ext cx="3124044" cy="379388"/>
            </a:xfrm>
            <a:prstGeom prst="roundRect">
              <a:avLst>
                <a:gd name="adj" fmla="val 16667"/>
              </a:avLst>
            </a:prstGeom>
            <a:solidFill>
              <a:srgbClr val="FFC000"/>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7889FB"/>
                  </a:solidFill>
                  <a:effectLst/>
                  <a:uLnTx/>
                  <a:uFillTx/>
                  <a:latin typeface="맑은 고딕"/>
                  <a:ea typeface="맑은 고딕" panose="020B0503020000020004" pitchFamily="50" charset="-127"/>
                  <a:cs typeface="Arial" panose="020B0604020202020204" pitchFamily="34" charset="0"/>
                </a:rPr>
                <a:t>Open Stack</a:t>
              </a:r>
            </a:p>
          </p:txBody>
        </p:sp>
        <p:sp>
          <p:nvSpPr>
            <p:cNvPr id="2789" name="Rounded Rectangle 2788"/>
            <p:cNvSpPr>
              <a:spLocks noChangeArrowheads="1"/>
            </p:cNvSpPr>
            <p:nvPr/>
          </p:nvSpPr>
          <p:spPr bwMode="auto">
            <a:xfrm>
              <a:off x="251471" y="4516484"/>
              <a:ext cx="989058" cy="393744"/>
            </a:xfrm>
            <a:prstGeom prst="roundRect">
              <a:avLst>
                <a:gd name="adj" fmla="val 16667"/>
              </a:avLst>
            </a:prstGeom>
            <a:solidFill>
              <a:srgbClr val="F2F6F6"/>
            </a:solidFill>
            <a:ln w="9525">
              <a:solidFill>
                <a:srgbClr val="F3958B"/>
              </a:solidFill>
              <a:round/>
              <a:headEnd/>
              <a:tailEnd/>
            </a:ln>
            <a:effectLst>
              <a:outerShdw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7889FB"/>
                  </a:solidFill>
                  <a:effectLst/>
                  <a:uLnTx/>
                  <a:uFillTx/>
                  <a:latin typeface="맑은 고딕"/>
                  <a:ea typeface="맑은 고딕" panose="020B0503020000020004" pitchFamily="50" charset="-127"/>
                  <a:cs typeface="Arial" panose="020B0604020202020204" pitchFamily="34" charset="0"/>
                </a:rPr>
                <a:t>External Services</a:t>
              </a:r>
            </a:p>
          </p:txBody>
        </p:sp>
        <p:cxnSp>
          <p:nvCxnSpPr>
            <p:cNvPr id="62504" name="Straight Arrow Connector 2789"/>
            <p:cNvCxnSpPr>
              <a:cxnSpLocks noChangeShapeType="1"/>
            </p:cNvCxnSpPr>
            <p:nvPr/>
          </p:nvCxnSpPr>
          <p:spPr bwMode="auto">
            <a:xfrm>
              <a:off x="2973771" y="4954172"/>
              <a:ext cx="455311" cy="0"/>
            </a:xfrm>
            <a:prstGeom prst="straightConnector1">
              <a:avLst/>
            </a:prstGeom>
            <a:noFill/>
            <a:ln w="3175">
              <a:solidFill>
                <a:srgbClr val="008778"/>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2505" name="Straight Arrow Connector 2790"/>
            <p:cNvCxnSpPr>
              <a:cxnSpLocks noChangeShapeType="1"/>
            </p:cNvCxnSpPr>
            <p:nvPr/>
          </p:nvCxnSpPr>
          <p:spPr bwMode="auto">
            <a:xfrm rot="10800000">
              <a:off x="1142962" y="4418312"/>
              <a:ext cx="610270" cy="2733"/>
            </a:xfrm>
            <a:prstGeom prst="straightConnector1">
              <a:avLst/>
            </a:prstGeom>
            <a:noFill/>
            <a:ln w="3175">
              <a:solidFill>
                <a:srgbClr val="008778"/>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2506" name="Rectangle 2791"/>
            <p:cNvSpPr>
              <a:spLocks noChangeArrowheads="1"/>
            </p:cNvSpPr>
            <p:nvPr/>
          </p:nvSpPr>
          <p:spPr bwMode="auto">
            <a:xfrm>
              <a:off x="1296008" y="2363197"/>
              <a:ext cx="738445" cy="151755"/>
            </a:xfrm>
            <a:prstGeom prst="rect">
              <a:avLst/>
            </a:prstGeom>
            <a:gradFill rotWithShape="1">
              <a:gsLst>
                <a:gs pos="0">
                  <a:srgbClr val="96BBFF"/>
                </a:gs>
                <a:gs pos="100000">
                  <a:srgbClr val="2E76D1"/>
                </a:gs>
              </a:gsLst>
              <a:lin ang="5400000"/>
            </a:gradFill>
            <a:ln w="9525">
              <a:solidFill>
                <a:srgbClr val="3C75BD"/>
              </a:solidFill>
              <a:miter lim="800000"/>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2507" name="Rectangle 2792"/>
            <p:cNvSpPr>
              <a:spLocks noChangeArrowheads="1"/>
            </p:cNvSpPr>
            <p:nvPr/>
          </p:nvSpPr>
          <p:spPr bwMode="auto">
            <a:xfrm>
              <a:off x="2091845" y="2367298"/>
              <a:ext cx="610270" cy="153806"/>
            </a:xfrm>
            <a:prstGeom prst="rect">
              <a:avLst/>
            </a:prstGeom>
            <a:gradFill rotWithShape="1">
              <a:gsLst>
                <a:gs pos="0">
                  <a:srgbClr val="96BBFF"/>
                </a:gs>
                <a:gs pos="100000">
                  <a:srgbClr val="2E76D1"/>
                </a:gs>
              </a:gsLst>
              <a:lin ang="5400000"/>
            </a:gradFill>
            <a:ln w="9525">
              <a:solidFill>
                <a:srgbClr val="3C75BD"/>
              </a:solidFill>
              <a:miter lim="800000"/>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2508" name="Rectangle 2793"/>
            <p:cNvSpPr>
              <a:spLocks noChangeArrowheads="1"/>
            </p:cNvSpPr>
            <p:nvPr/>
          </p:nvSpPr>
          <p:spPr bwMode="auto">
            <a:xfrm>
              <a:off x="2797769" y="2371400"/>
              <a:ext cx="814968" cy="151755"/>
            </a:xfrm>
            <a:prstGeom prst="rect">
              <a:avLst/>
            </a:prstGeom>
            <a:gradFill rotWithShape="1">
              <a:gsLst>
                <a:gs pos="0">
                  <a:srgbClr val="96BBFF"/>
                </a:gs>
                <a:gs pos="100000">
                  <a:srgbClr val="2E76D1"/>
                </a:gs>
              </a:gsLst>
              <a:lin ang="5400000"/>
            </a:gradFill>
            <a:ln w="9525">
              <a:solidFill>
                <a:srgbClr val="3C75BD"/>
              </a:solidFill>
              <a:miter lim="800000"/>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2509" name="Rectangle 2794"/>
            <p:cNvSpPr>
              <a:spLocks noChangeArrowheads="1"/>
            </p:cNvSpPr>
            <p:nvPr/>
          </p:nvSpPr>
          <p:spPr bwMode="auto">
            <a:xfrm>
              <a:off x="3698825" y="2375501"/>
              <a:ext cx="945057" cy="151755"/>
            </a:xfrm>
            <a:prstGeom prst="rect">
              <a:avLst/>
            </a:prstGeom>
            <a:gradFill rotWithShape="1">
              <a:gsLst>
                <a:gs pos="0">
                  <a:srgbClr val="96BBFF"/>
                </a:gs>
                <a:gs pos="100000">
                  <a:srgbClr val="2E76D1"/>
                </a:gs>
              </a:gsLst>
              <a:lin ang="5400000"/>
            </a:gradFill>
            <a:ln w="9525">
              <a:solidFill>
                <a:srgbClr val="3C75BD"/>
              </a:solidFill>
              <a:miter lim="800000"/>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2510" name="Rectangle 2795"/>
            <p:cNvSpPr>
              <a:spLocks noChangeArrowheads="1"/>
            </p:cNvSpPr>
            <p:nvPr/>
          </p:nvSpPr>
          <p:spPr bwMode="auto">
            <a:xfrm>
              <a:off x="4722318" y="2375501"/>
              <a:ext cx="945057" cy="151755"/>
            </a:xfrm>
            <a:prstGeom prst="rect">
              <a:avLst/>
            </a:prstGeom>
            <a:gradFill rotWithShape="1">
              <a:gsLst>
                <a:gs pos="0">
                  <a:srgbClr val="96BBFF"/>
                </a:gs>
                <a:gs pos="100000">
                  <a:srgbClr val="2E76D1"/>
                </a:gs>
              </a:gsLst>
              <a:lin ang="5400000"/>
            </a:gradFill>
            <a:ln w="9525">
              <a:solidFill>
                <a:srgbClr val="3C75BD"/>
              </a:solidFill>
              <a:miter lim="800000"/>
              <a:headEnd/>
              <a:tailEnd/>
            </a:ln>
            <a:effectLst>
              <a:outerShdw dist="23000" dir="5400000" rotWithShape="0">
                <a:srgbClr val="808080">
                  <a:alpha val="34998"/>
                </a:srgbClr>
              </a:outerShdw>
            </a:effectLst>
          </p:spPr>
          <p:txBody>
            <a:bodyPr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ko-KR" sz="22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2511" name="TextBox 60"/>
            <p:cNvSpPr txBox="1">
              <a:spLocks noChangeArrowheads="1"/>
            </p:cNvSpPr>
            <p:nvPr/>
          </p:nvSpPr>
          <p:spPr bwMode="auto">
            <a:xfrm>
              <a:off x="381001" y="2286000"/>
              <a:ext cx="838200" cy="278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800" b="0" i="0" u="none" strike="noStrike" kern="1200" cap="none" spc="0" normalizeH="0" baseline="0" noProof="0">
                  <a:ln>
                    <a:noFill/>
                  </a:ln>
                  <a:solidFill>
                    <a:srgbClr val="7889FB"/>
                  </a:solidFill>
                  <a:effectLst/>
                  <a:uLnTx/>
                  <a:uFillTx/>
                  <a:latin typeface="Arial Rounded MT Bold" panose="020F0704030504030204" pitchFamily="34" charset="0"/>
                  <a:ea typeface="굴림" panose="020B0600000101010101" pitchFamily="50" charset="-127"/>
                  <a:cs typeface="Arial" panose="020B0604020202020204" pitchFamily="34" charset="0"/>
                </a:rPr>
                <a:t>Internet</a:t>
              </a:r>
            </a:p>
          </p:txBody>
        </p:sp>
      </p:grpSp>
      <p:pic>
        <p:nvPicPr>
          <p:cNvPr id="6247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3539" y="2062163"/>
            <a:ext cx="39893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Picture 6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44739" y="3462338"/>
            <a:ext cx="21685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891427"/>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51038" y="2744788"/>
            <a:ext cx="7334250" cy="939800"/>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7889FB">
                    <a:lumMod val="75000"/>
                  </a:srgbClr>
                </a:solidFill>
                <a:effectLst/>
                <a:uLnTx/>
                <a:uFillTx/>
                <a:latin typeface="Calibri" charset="0"/>
                <a:ea typeface="ＭＳ Ｐゴシック" charset="0"/>
                <a:cs typeface="ＭＳ Ｐゴシック" charset="0"/>
              </a:rPr>
              <a:t>API Management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API </a:t>
            </a:r>
            <a:r>
              <a:rPr kumimoji="0" lang="ko-KR" altLang="en-US" sz="2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Calibri" panose="020F0502020204030204" pitchFamily="34" charset="0"/>
              </a:rPr>
              <a:t>를 통한 디지털 혁신과 변화 가속</a:t>
            </a:r>
            <a:endParaRPr kumimoji="0" lang="ko-KR" altLang="en-US"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endParaRPr>
          </a:p>
        </p:txBody>
      </p:sp>
      <p:grpSp>
        <p:nvGrpSpPr>
          <p:cNvPr id="64515" name="Group 9"/>
          <p:cNvGrpSpPr>
            <a:grpSpLocks/>
          </p:cNvGrpSpPr>
          <p:nvPr/>
        </p:nvGrpSpPr>
        <p:grpSpPr bwMode="auto">
          <a:xfrm>
            <a:off x="815975" y="2922588"/>
            <a:ext cx="903288" cy="849312"/>
            <a:chOff x="6611257" y="2486782"/>
            <a:chExt cx="1306286" cy="1306286"/>
          </a:xfrm>
        </p:grpSpPr>
        <p:pic>
          <p:nvPicPr>
            <p:cNvPr id="64517"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2965" y="2661702"/>
              <a:ext cx="1088135" cy="101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p:cNvSpPr/>
            <p:nvPr/>
          </p:nvSpPr>
          <p:spPr bwMode="auto">
            <a:xfrm>
              <a:off x="6611257" y="2486782"/>
              <a:ext cx="1306286" cy="1306286"/>
            </a:xfrm>
            <a:prstGeom prst="ellipse">
              <a:avLst/>
            </a:prstGeom>
            <a:noFill/>
            <a:ln w="57150" cmpd="sng">
              <a:solidFill>
                <a:schemeClr val="accent1">
                  <a:lumMod val="75000"/>
                </a:schemeClr>
              </a:solidFill>
            </a:ln>
            <a:effectLst/>
            <a:extLst/>
          </p:spPr>
          <p:txBody>
            <a:bodyPr/>
            <a:lstStyle>
              <a:lvl1pPr>
                <a:defRPr sz="1700">
                  <a:solidFill>
                    <a:schemeClr val="tx1"/>
                  </a:solidFill>
                  <a:latin typeface="Calibri" panose="020F0502020204030204" pitchFamily="34" charset="0"/>
                  <a:ea typeface="MS PGothic" panose="020B0600070205080204" pitchFamily="34" charset="-128"/>
                </a:defRPr>
              </a:lvl1pPr>
              <a:lvl2pPr>
                <a:defRPr sz="1700">
                  <a:solidFill>
                    <a:schemeClr val="tx1"/>
                  </a:solidFill>
                  <a:latin typeface="Calibri" panose="020F0502020204030204" pitchFamily="34" charset="0"/>
                  <a:ea typeface="MS PGothic" panose="020B0600070205080204" pitchFamily="34" charset="-128"/>
                </a:defRPr>
              </a:lvl2pPr>
              <a:lvl3pPr>
                <a:defRPr sz="1700">
                  <a:solidFill>
                    <a:schemeClr val="tx1"/>
                  </a:solidFill>
                  <a:latin typeface="Calibri" panose="020F0502020204030204" pitchFamily="34" charset="0"/>
                  <a:ea typeface="MS PGothic" panose="020B0600070205080204" pitchFamily="34" charset="-128"/>
                </a:defRPr>
              </a:lvl3pPr>
              <a:lvl4pPr>
                <a:defRPr sz="1700">
                  <a:solidFill>
                    <a:schemeClr val="tx1"/>
                  </a:solidFill>
                  <a:latin typeface="Calibri" panose="020F0502020204030204" pitchFamily="34" charset="0"/>
                  <a:ea typeface="MS PGothic" panose="020B0600070205080204" pitchFamily="34" charset="-128"/>
                </a:defRPr>
              </a:lvl4pPr>
              <a:lvl5pPr>
                <a:defRPr sz="1700">
                  <a:solidFill>
                    <a:schemeClr val="tx1"/>
                  </a:solidFill>
                  <a:latin typeface="Calibri" panose="020F0502020204030204" pitchFamily="34" charset="0"/>
                  <a:ea typeface="MS PGothic" panose="020B0600070205080204" pitchFamily="34" charset="-128"/>
                </a:defRPr>
              </a:lvl5pPr>
              <a:lvl6pPr marL="2244725" indent="64611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ko-KR" sz="1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6"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Tree>
    <p:extLst>
      <p:ext uri="{BB962C8B-B14F-4D97-AF65-F5344CB8AC3E}">
        <p14:creationId xmlns:p14="http://schemas.microsoft.com/office/powerpoint/2010/main" val="2997252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4"/>
          <p:cNvSpPr>
            <a:spLocks noChangeArrowheads="1"/>
          </p:cNvSpPr>
          <p:nvPr/>
        </p:nvSpPr>
        <p:spPr bwMode="gray">
          <a:xfrm>
            <a:off x="515939" y="1046164"/>
            <a:ext cx="2757487" cy="5811837"/>
          </a:xfrm>
          <a:prstGeom prst="rect">
            <a:avLst/>
          </a:prstGeom>
          <a:solidFill>
            <a:srgbClr val="EDF7E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45720" tIns="45717" rIns="45720" bIns="45717" anchor="ctr"/>
          <a:lstStyle>
            <a:lvl1pPr defTabSz="412750">
              <a:defRPr sz="1700">
                <a:solidFill>
                  <a:schemeClr val="tx1"/>
                </a:solidFill>
                <a:latin typeface="Calibri" panose="020F0502020204030204" pitchFamily="34" charset="0"/>
                <a:ea typeface="MS PGothic" panose="020B0600070205080204" pitchFamily="34" charset="-128"/>
              </a:defRPr>
            </a:lvl1pPr>
            <a:lvl2pPr defTabSz="412750">
              <a:defRPr sz="1700">
                <a:solidFill>
                  <a:schemeClr val="tx1"/>
                </a:solidFill>
                <a:latin typeface="Calibri" panose="020F0502020204030204" pitchFamily="34" charset="0"/>
                <a:ea typeface="MS PGothic" panose="020B0600070205080204" pitchFamily="34" charset="-128"/>
              </a:defRPr>
            </a:lvl2pPr>
            <a:lvl3pPr defTabSz="412750">
              <a:defRPr sz="1700">
                <a:solidFill>
                  <a:schemeClr val="tx1"/>
                </a:solidFill>
                <a:latin typeface="Calibri" panose="020F0502020204030204" pitchFamily="34" charset="0"/>
                <a:ea typeface="MS PGothic" panose="020B0600070205080204" pitchFamily="34" charset="-128"/>
              </a:defRPr>
            </a:lvl3pPr>
            <a:lvl4pPr defTabSz="412750">
              <a:defRPr sz="1700">
                <a:solidFill>
                  <a:schemeClr val="tx1"/>
                </a:solidFill>
                <a:latin typeface="Calibri" panose="020F0502020204030204" pitchFamily="34" charset="0"/>
                <a:ea typeface="MS PGothic" panose="020B0600070205080204" pitchFamily="34" charset="-128"/>
              </a:defRPr>
            </a:lvl4pPr>
            <a:lvl5pPr defTabSz="412750">
              <a:defRPr sz="1700">
                <a:solidFill>
                  <a:schemeClr val="tx1"/>
                </a:solidFill>
                <a:latin typeface="Calibri" panose="020F0502020204030204" pitchFamily="34" charset="0"/>
                <a:ea typeface="MS PGothic" panose="020B0600070205080204" pitchFamily="34" charset="-128"/>
              </a:defRPr>
            </a:lvl5pPr>
            <a:lvl6pPr marL="22447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412750" rtl="0" eaLnBrk="0" fontAlgn="base" latinLnBrk="0" hangingPunct="0">
              <a:lnSpc>
                <a:spcPct val="95000"/>
              </a:lnSpc>
              <a:spcBef>
                <a:spcPct val="0"/>
              </a:spcBef>
              <a:spcAft>
                <a:spcPct val="0"/>
              </a:spcAft>
              <a:buClr>
                <a:srgbClr val="009999"/>
              </a:buClr>
              <a:buSzTx/>
              <a:buFont typeface="Wingdings" panose="05000000000000000000" pitchFamily="2" charset="2"/>
              <a:buNone/>
              <a:tabLst/>
              <a:defRPr/>
            </a:pPr>
            <a:endParaRPr kumimoji="0" lang="ko-KR"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387" name="Text Box 4"/>
          <p:cNvSpPr txBox="1">
            <a:spLocks noChangeArrowheads="1"/>
          </p:cNvSpPr>
          <p:nvPr/>
        </p:nvSpPr>
        <p:spPr bwMode="auto">
          <a:xfrm>
            <a:off x="7029450" y="1060450"/>
            <a:ext cx="2495550" cy="5797550"/>
          </a:xfrm>
          <a:prstGeom prst="rect">
            <a:avLst/>
          </a:prstGeom>
          <a:solidFill>
            <a:srgbClr val="E0ECF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a:lstStyle>
            <a:lvl1pPr defTabSz="412750">
              <a:defRPr sz="1700">
                <a:solidFill>
                  <a:schemeClr val="tx1"/>
                </a:solidFill>
                <a:latin typeface="Calibri" panose="020F0502020204030204" pitchFamily="34" charset="0"/>
                <a:ea typeface="MS PGothic" panose="020B0600070205080204" pitchFamily="34" charset="-128"/>
              </a:defRPr>
            </a:lvl1pPr>
            <a:lvl2pPr defTabSz="412750">
              <a:defRPr sz="1700">
                <a:solidFill>
                  <a:schemeClr val="tx1"/>
                </a:solidFill>
                <a:latin typeface="Calibri" panose="020F0502020204030204" pitchFamily="34" charset="0"/>
                <a:ea typeface="MS PGothic" panose="020B0600070205080204" pitchFamily="34" charset="-128"/>
              </a:defRPr>
            </a:lvl2pPr>
            <a:lvl3pPr defTabSz="412750">
              <a:defRPr sz="1700">
                <a:solidFill>
                  <a:schemeClr val="tx1"/>
                </a:solidFill>
                <a:latin typeface="Calibri" panose="020F0502020204030204" pitchFamily="34" charset="0"/>
                <a:ea typeface="MS PGothic" panose="020B0600070205080204" pitchFamily="34" charset="-128"/>
              </a:defRPr>
            </a:lvl3pPr>
            <a:lvl4pPr defTabSz="412750">
              <a:defRPr sz="1700">
                <a:solidFill>
                  <a:schemeClr val="tx1"/>
                </a:solidFill>
                <a:latin typeface="Calibri" panose="020F0502020204030204" pitchFamily="34" charset="0"/>
                <a:ea typeface="MS PGothic" panose="020B0600070205080204" pitchFamily="34" charset="-128"/>
              </a:defRPr>
            </a:lvl4pPr>
            <a:lvl5pPr defTabSz="412750">
              <a:defRPr sz="1700">
                <a:solidFill>
                  <a:schemeClr val="tx1"/>
                </a:solidFill>
                <a:latin typeface="Calibri" panose="020F0502020204030204" pitchFamily="34" charset="0"/>
                <a:ea typeface="MS PGothic" panose="020B0600070205080204" pitchFamily="34" charset="-128"/>
              </a:defRPr>
            </a:lvl5pPr>
            <a:lvl6pPr marL="22447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412750" rtl="0" eaLnBrk="0" fontAlgn="base" latinLnBrk="0" hangingPunct="0">
              <a:lnSpc>
                <a:spcPct val="100000"/>
              </a:lnSpc>
              <a:spcBef>
                <a:spcPct val="50000"/>
              </a:spcBef>
              <a:spcAft>
                <a:spcPct val="0"/>
              </a:spcAft>
              <a:buClrTx/>
              <a:buSzTx/>
              <a:buFontTx/>
              <a:buNone/>
              <a:tabLst/>
              <a:defRPr/>
            </a:pPr>
            <a:endParaRPr kumimoji="0" lang="ko-KR"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388" name="Rectangle 90"/>
          <p:cNvSpPr>
            <a:spLocks noChangeArrowheads="1"/>
          </p:cNvSpPr>
          <p:nvPr/>
        </p:nvSpPr>
        <p:spPr bwMode="gray">
          <a:xfrm>
            <a:off x="3289301" y="1060450"/>
            <a:ext cx="3736975" cy="5797550"/>
          </a:xfrm>
          <a:prstGeom prst="rect">
            <a:avLst/>
          </a:prstGeom>
          <a:solidFill>
            <a:srgbClr val="FDEFE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45720" tIns="45717" rIns="45720" bIns="45717" anchor="ctr"/>
          <a:lstStyle>
            <a:lvl1pPr defTabSz="412750">
              <a:defRPr sz="1700">
                <a:solidFill>
                  <a:schemeClr val="tx1"/>
                </a:solidFill>
                <a:latin typeface="Calibri" panose="020F0502020204030204" pitchFamily="34" charset="0"/>
                <a:ea typeface="MS PGothic" panose="020B0600070205080204" pitchFamily="34" charset="-128"/>
              </a:defRPr>
            </a:lvl1pPr>
            <a:lvl2pPr defTabSz="412750">
              <a:defRPr sz="1700">
                <a:solidFill>
                  <a:schemeClr val="tx1"/>
                </a:solidFill>
                <a:latin typeface="Calibri" panose="020F0502020204030204" pitchFamily="34" charset="0"/>
                <a:ea typeface="MS PGothic" panose="020B0600070205080204" pitchFamily="34" charset="-128"/>
              </a:defRPr>
            </a:lvl2pPr>
            <a:lvl3pPr defTabSz="412750">
              <a:defRPr sz="1700">
                <a:solidFill>
                  <a:schemeClr val="tx1"/>
                </a:solidFill>
                <a:latin typeface="Calibri" panose="020F0502020204030204" pitchFamily="34" charset="0"/>
                <a:ea typeface="MS PGothic" panose="020B0600070205080204" pitchFamily="34" charset="-128"/>
              </a:defRPr>
            </a:lvl3pPr>
            <a:lvl4pPr defTabSz="412750">
              <a:defRPr sz="1700">
                <a:solidFill>
                  <a:schemeClr val="tx1"/>
                </a:solidFill>
                <a:latin typeface="Calibri" panose="020F0502020204030204" pitchFamily="34" charset="0"/>
                <a:ea typeface="MS PGothic" panose="020B0600070205080204" pitchFamily="34" charset="-128"/>
              </a:defRPr>
            </a:lvl4pPr>
            <a:lvl5pPr defTabSz="412750">
              <a:defRPr sz="1700">
                <a:solidFill>
                  <a:schemeClr val="tx1"/>
                </a:solidFill>
                <a:latin typeface="Calibri" panose="020F0502020204030204" pitchFamily="34" charset="0"/>
                <a:ea typeface="MS PGothic" panose="020B0600070205080204" pitchFamily="34" charset="-128"/>
              </a:defRPr>
            </a:lvl5pPr>
            <a:lvl6pPr marL="22447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412750" rtl="0" eaLnBrk="0" fontAlgn="base" latinLnBrk="0" hangingPunct="0">
              <a:lnSpc>
                <a:spcPct val="95000"/>
              </a:lnSpc>
              <a:spcBef>
                <a:spcPct val="0"/>
              </a:spcBef>
              <a:spcAft>
                <a:spcPct val="0"/>
              </a:spcAft>
              <a:buClr>
                <a:srgbClr val="009999"/>
              </a:buClr>
              <a:buSzTx/>
              <a:buFont typeface="Wingdings" panose="05000000000000000000" pitchFamily="2" charset="2"/>
              <a:buNone/>
              <a:tabLst/>
              <a:defRPr/>
            </a:pPr>
            <a:endParaRPr kumimoji="0" lang="ko-KR"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389" name="Text Box 64"/>
          <p:cNvSpPr txBox="1">
            <a:spLocks noChangeArrowheads="1"/>
          </p:cNvSpPr>
          <p:nvPr/>
        </p:nvSpPr>
        <p:spPr bwMode="auto">
          <a:xfrm>
            <a:off x="939801" y="1123950"/>
            <a:ext cx="199866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85" tIns="44943" rIns="89885" bIns="44943">
            <a:spAutoFit/>
          </a:bodyPr>
          <a:lstStyle>
            <a:lvl1pPr defTabSz="898525">
              <a:defRPr sz="1700">
                <a:solidFill>
                  <a:schemeClr val="tx1"/>
                </a:solidFill>
                <a:latin typeface="Calibri" panose="020F0502020204030204" pitchFamily="34" charset="0"/>
                <a:ea typeface="MS PGothic" panose="020B0600070205080204" pitchFamily="34" charset="-128"/>
              </a:defRPr>
            </a:lvl1pPr>
            <a:lvl2pPr marL="742950" indent="-285750" defTabSz="898525">
              <a:defRPr sz="1700">
                <a:solidFill>
                  <a:schemeClr val="tx1"/>
                </a:solidFill>
                <a:latin typeface="Calibri" panose="020F0502020204030204" pitchFamily="34" charset="0"/>
                <a:ea typeface="MS PGothic" panose="020B0600070205080204" pitchFamily="34" charset="-128"/>
              </a:defRPr>
            </a:lvl2pPr>
            <a:lvl3pPr marL="1143000" indent="-228600" defTabSz="898525">
              <a:defRPr sz="1700">
                <a:solidFill>
                  <a:schemeClr val="tx1"/>
                </a:solidFill>
                <a:latin typeface="Calibri" panose="020F0502020204030204" pitchFamily="34" charset="0"/>
                <a:ea typeface="MS PGothic" panose="020B0600070205080204" pitchFamily="34" charset="-128"/>
              </a:defRPr>
            </a:lvl3pPr>
            <a:lvl4pPr marL="1600200" indent="-228600" defTabSz="898525">
              <a:defRPr sz="1700">
                <a:solidFill>
                  <a:schemeClr val="tx1"/>
                </a:solidFill>
                <a:latin typeface="Calibri" panose="020F0502020204030204" pitchFamily="34" charset="0"/>
                <a:ea typeface="MS PGothic" panose="020B0600070205080204" pitchFamily="34" charset="-128"/>
              </a:defRPr>
            </a:lvl4pPr>
            <a:lvl5pPr marL="2057400" indent="-228600" defTabSz="898525">
              <a:defRPr sz="1700">
                <a:solidFill>
                  <a:schemeClr val="tx1"/>
                </a:solidFill>
                <a:latin typeface="Calibri" panose="020F0502020204030204" pitchFamily="34" charset="0"/>
                <a:ea typeface="MS PGothic" panose="020B0600070205080204" pitchFamily="34" charset="-128"/>
              </a:defRPr>
            </a:lvl5pPr>
            <a:lvl6pPr marL="25146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898525" rtl="0" eaLnBrk="0" fontAlgn="base" latinLnBrk="0" hangingPunct="0">
              <a:lnSpc>
                <a:spcPct val="100000"/>
              </a:lnSpc>
              <a:spcBef>
                <a:spcPct val="50000"/>
              </a:spcBef>
              <a:spcAft>
                <a:spcPct val="0"/>
              </a:spcAft>
              <a:buClrTx/>
              <a:buSzTx/>
              <a:buFontTx/>
              <a:buNone/>
              <a:tabLst/>
              <a:defRPr/>
            </a:pPr>
            <a:r>
              <a:rPr kumimoji="0" lang="en-US" altLang="en-US" sz="2400" b="1" i="0" u="none" strike="noStrike" kern="1200" cap="none" spc="0" normalizeH="0" baseline="0" noProof="0">
                <a:ln>
                  <a:noFill/>
                </a:ln>
                <a:solidFill>
                  <a:srgbClr val="009900"/>
                </a:solidFill>
                <a:effectLst/>
                <a:uLnTx/>
                <a:uFillTx/>
                <a:latin typeface="Calibri" panose="020F0502020204030204" pitchFamily="34" charset="0"/>
                <a:ea typeface="MS PGothic" panose="020B0600070205080204" pitchFamily="34" charset="-128"/>
                <a:cs typeface="Arial" panose="020B0604020202020204" pitchFamily="34" charset="0"/>
              </a:rPr>
              <a:t>Consumer  </a:t>
            </a:r>
            <a:r>
              <a:rPr kumimoji="0" lang="en-US" altLang="en-US" sz="1100" b="1" i="0" u="none" strike="noStrike" kern="1200" cap="none" spc="0" normalizeH="0" baseline="0" noProof="0">
                <a:ln>
                  <a:noFill/>
                </a:ln>
                <a:solidFill>
                  <a:srgbClr val="009900"/>
                </a:solidFill>
                <a:effectLst/>
                <a:uLnTx/>
                <a:uFillTx/>
                <a:latin typeface="Calibri" panose="020F0502020204030204" pitchFamily="34" charset="0"/>
                <a:ea typeface="MS PGothic" panose="020B0600070205080204" pitchFamily="34" charset="-128"/>
                <a:cs typeface="Arial" panose="020B0604020202020204" pitchFamily="34" charset="0"/>
              </a:rPr>
              <a:t>(Systems of Engagement)</a:t>
            </a:r>
          </a:p>
        </p:txBody>
      </p:sp>
      <p:sp>
        <p:nvSpPr>
          <p:cNvPr id="16390" name="Text Box 65"/>
          <p:cNvSpPr txBox="1">
            <a:spLocks noChangeArrowheads="1"/>
          </p:cNvSpPr>
          <p:nvPr/>
        </p:nvSpPr>
        <p:spPr bwMode="auto">
          <a:xfrm>
            <a:off x="7331075" y="1071563"/>
            <a:ext cx="17081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85" tIns="44943" rIns="89885" bIns="44943">
            <a:spAutoFit/>
          </a:bodyPr>
          <a:lstStyle>
            <a:lvl1pPr defTabSz="898525">
              <a:defRPr sz="1700">
                <a:solidFill>
                  <a:schemeClr val="tx1"/>
                </a:solidFill>
                <a:latin typeface="Calibri" panose="020F0502020204030204" pitchFamily="34" charset="0"/>
                <a:ea typeface="MS PGothic" panose="020B0600070205080204" pitchFamily="34" charset="-128"/>
              </a:defRPr>
            </a:lvl1pPr>
            <a:lvl2pPr marL="742950" indent="-285750" defTabSz="898525">
              <a:defRPr sz="1700">
                <a:solidFill>
                  <a:schemeClr val="tx1"/>
                </a:solidFill>
                <a:latin typeface="Calibri" panose="020F0502020204030204" pitchFamily="34" charset="0"/>
                <a:ea typeface="MS PGothic" panose="020B0600070205080204" pitchFamily="34" charset="-128"/>
              </a:defRPr>
            </a:lvl2pPr>
            <a:lvl3pPr marL="1143000" indent="-228600" defTabSz="898525">
              <a:defRPr sz="1700">
                <a:solidFill>
                  <a:schemeClr val="tx1"/>
                </a:solidFill>
                <a:latin typeface="Calibri" panose="020F0502020204030204" pitchFamily="34" charset="0"/>
                <a:ea typeface="MS PGothic" panose="020B0600070205080204" pitchFamily="34" charset="-128"/>
              </a:defRPr>
            </a:lvl3pPr>
            <a:lvl4pPr marL="1600200" indent="-228600" defTabSz="898525">
              <a:defRPr sz="1700">
                <a:solidFill>
                  <a:schemeClr val="tx1"/>
                </a:solidFill>
                <a:latin typeface="Calibri" panose="020F0502020204030204" pitchFamily="34" charset="0"/>
                <a:ea typeface="MS PGothic" panose="020B0600070205080204" pitchFamily="34" charset="-128"/>
              </a:defRPr>
            </a:lvl4pPr>
            <a:lvl5pPr marL="2057400" indent="-228600" defTabSz="898525">
              <a:defRPr sz="1700">
                <a:solidFill>
                  <a:schemeClr val="tx1"/>
                </a:solidFill>
                <a:latin typeface="Calibri" panose="020F0502020204030204" pitchFamily="34" charset="0"/>
                <a:ea typeface="MS PGothic" panose="020B0600070205080204" pitchFamily="34" charset="-128"/>
              </a:defRPr>
            </a:lvl5pPr>
            <a:lvl6pPr marL="25146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898525" rtl="0" eaLnBrk="0" fontAlgn="base" latinLnBrk="0" hangingPunct="0">
              <a:lnSpc>
                <a:spcPct val="100000"/>
              </a:lnSpc>
              <a:spcBef>
                <a:spcPct val="50000"/>
              </a:spcBef>
              <a:spcAft>
                <a:spcPct val="0"/>
              </a:spcAft>
              <a:buClrTx/>
              <a:buSzTx/>
              <a:buFontTx/>
              <a:buNone/>
              <a:tabLst/>
              <a:defRPr/>
            </a:pPr>
            <a:r>
              <a:rPr kumimoji="0" lang="en-US" altLang="en-US" sz="2400" b="1" i="0" u="none" strike="noStrike" kern="1200" cap="none" spc="0" normalizeH="0" baseline="0" noProof="0">
                <a:ln>
                  <a:noFill/>
                </a:ln>
                <a:solidFill>
                  <a:srgbClr val="009900"/>
                </a:solidFill>
                <a:effectLst/>
                <a:uLnTx/>
                <a:uFillTx/>
                <a:latin typeface="Calibri" panose="020F0502020204030204" pitchFamily="34" charset="0"/>
                <a:ea typeface="MS PGothic" panose="020B0600070205080204" pitchFamily="34" charset="-128"/>
                <a:cs typeface="Arial" panose="020B0604020202020204" pitchFamily="34" charset="0"/>
              </a:rPr>
              <a:t>Provider </a:t>
            </a:r>
            <a:r>
              <a:rPr kumimoji="0" lang="en-US" altLang="en-US" sz="1100" b="1" i="0" u="none" strike="noStrike" kern="1200" cap="none" spc="0" normalizeH="0" baseline="0" noProof="0">
                <a:ln>
                  <a:noFill/>
                </a:ln>
                <a:solidFill>
                  <a:srgbClr val="009900"/>
                </a:solidFill>
                <a:effectLst/>
                <a:uLnTx/>
                <a:uFillTx/>
                <a:latin typeface="Calibri" panose="020F0502020204030204" pitchFamily="34" charset="0"/>
                <a:ea typeface="MS PGothic" panose="020B0600070205080204" pitchFamily="34" charset="-128"/>
                <a:cs typeface="Arial" panose="020B0604020202020204" pitchFamily="34" charset="0"/>
              </a:rPr>
              <a:t>(Systems of Record)</a:t>
            </a:r>
          </a:p>
        </p:txBody>
      </p:sp>
      <p:sp>
        <p:nvSpPr>
          <p:cNvPr id="23563" name="Text Box 66"/>
          <p:cNvSpPr txBox="1">
            <a:spLocks noChangeArrowheads="1"/>
          </p:cNvSpPr>
          <p:nvPr/>
        </p:nvSpPr>
        <p:spPr bwMode="auto">
          <a:xfrm>
            <a:off x="3302001" y="1042988"/>
            <a:ext cx="3724275" cy="368300"/>
          </a:xfrm>
          <a:prstGeom prst="rect">
            <a:avLst/>
          </a:prstGeom>
          <a:noFill/>
          <a:ln w="9525">
            <a:noFill/>
            <a:miter lim="800000"/>
            <a:headEnd/>
            <a:tailEnd/>
          </a:ln>
        </p:spPr>
        <p:txBody>
          <a:bodyPr lIns="89885" tIns="44943" rIns="89885" bIns="44943">
            <a:spAutoFit/>
          </a:bodyPr>
          <a:lstStyle/>
          <a:p>
            <a:pPr marL="0" marR="0" lvl="0" indent="0" algn="ctr" defTabSz="89901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8ABF"/>
                </a:solidFill>
                <a:effectLst/>
                <a:uLnTx/>
                <a:uFillTx/>
                <a:latin typeface="Arial" panose="020B0604020202020204" pitchFamily="34" charset="0"/>
                <a:ea typeface="맑은 고딕" panose="020B0503020000020004" pitchFamily="50" charset="-127"/>
                <a:cs typeface="Arial" charset="0"/>
              </a:rPr>
              <a:t>API Management</a:t>
            </a:r>
          </a:p>
        </p:txBody>
      </p:sp>
      <p:sp>
        <p:nvSpPr>
          <p:cNvPr id="16392" name="Text Box 117"/>
          <p:cNvSpPr txBox="1">
            <a:spLocks noChangeArrowheads="1"/>
          </p:cNvSpPr>
          <p:nvPr/>
        </p:nvSpPr>
        <p:spPr bwMode="auto">
          <a:xfrm>
            <a:off x="588964" y="5873751"/>
            <a:ext cx="260032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85" tIns="44943" rIns="89885" bIns="44943">
            <a:spAutoFit/>
          </a:bodyPr>
          <a:lstStyle>
            <a:lvl1pPr defTabSz="898525">
              <a:defRPr sz="1700">
                <a:solidFill>
                  <a:schemeClr val="tx1"/>
                </a:solidFill>
                <a:latin typeface="Calibri" panose="020F0502020204030204" pitchFamily="34" charset="0"/>
                <a:ea typeface="MS PGothic" panose="020B0600070205080204" pitchFamily="34" charset="-128"/>
              </a:defRPr>
            </a:lvl1pPr>
            <a:lvl2pPr marL="742950" indent="-285750" defTabSz="898525">
              <a:defRPr sz="1700">
                <a:solidFill>
                  <a:schemeClr val="tx1"/>
                </a:solidFill>
                <a:latin typeface="Calibri" panose="020F0502020204030204" pitchFamily="34" charset="0"/>
                <a:ea typeface="MS PGothic" panose="020B0600070205080204" pitchFamily="34" charset="-128"/>
              </a:defRPr>
            </a:lvl2pPr>
            <a:lvl3pPr marL="1143000" indent="-228600" defTabSz="898525">
              <a:defRPr sz="1700">
                <a:solidFill>
                  <a:schemeClr val="tx1"/>
                </a:solidFill>
                <a:latin typeface="Calibri" panose="020F0502020204030204" pitchFamily="34" charset="0"/>
                <a:ea typeface="MS PGothic" panose="020B0600070205080204" pitchFamily="34" charset="-128"/>
              </a:defRPr>
            </a:lvl3pPr>
            <a:lvl4pPr marL="1600200" indent="-228600" defTabSz="898525">
              <a:defRPr sz="1700">
                <a:solidFill>
                  <a:schemeClr val="tx1"/>
                </a:solidFill>
                <a:latin typeface="Calibri" panose="020F0502020204030204" pitchFamily="34" charset="0"/>
                <a:ea typeface="MS PGothic" panose="020B0600070205080204" pitchFamily="34" charset="-128"/>
              </a:defRPr>
            </a:lvl4pPr>
            <a:lvl5pPr marL="2057400" indent="-228600" defTabSz="898525">
              <a:defRPr sz="1700">
                <a:solidFill>
                  <a:schemeClr val="tx1"/>
                </a:solidFill>
                <a:latin typeface="Calibri" panose="020F0502020204030204" pitchFamily="34" charset="0"/>
                <a:ea typeface="MS PGothic" panose="020B0600070205080204" pitchFamily="34" charset="-128"/>
              </a:defRPr>
            </a:lvl5pPr>
            <a:lvl6pPr marL="25146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l" defTabSz="898525" rtl="0" eaLnBrk="0" fontAlgn="base" latinLnBrk="0" hangingPunct="0">
              <a:lnSpc>
                <a:spcPct val="100000"/>
              </a:lnSpc>
              <a:spcBef>
                <a:spcPct val="0"/>
              </a:spcBef>
              <a:spcAft>
                <a:spcPct val="0"/>
              </a:spcAft>
              <a:buClrTx/>
              <a:buSzTx/>
              <a:buFontTx/>
              <a:buNone/>
              <a:tabLst/>
              <a:defRPr/>
            </a:pPr>
            <a:r>
              <a:rPr kumimoji="0" lang="en-US" altLang="en-US" sz="1300" b="1" i="1"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**Required component</a:t>
            </a:r>
            <a:r>
              <a:rPr kumimoji="0" lang="en-US" altLang="en-US" sz="13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 </a:t>
            </a:r>
          </a:p>
          <a:p>
            <a:pPr marL="0" marR="0" lvl="0" indent="0" algn="l" defTabSz="89852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Enforces runtime policies to secure &amp; control API traffic</a:t>
            </a:r>
            <a:endParaRPr kumimoji="0" lang="en-US" altLang="en-US" sz="1300" b="0" i="0" u="none" strike="noStrike" kern="1200" cap="none" spc="0" normalizeH="0" baseline="0" noProof="0">
              <a:ln>
                <a:noFill/>
              </a:ln>
              <a:solidFill>
                <a:srgbClr val="BA006E"/>
              </a:solidFill>
              <a:effectLst/>
              <a:uLnTx/>
              <a:uFillTx/>
              <a:latin typeface="Calibri" panose="020F0502020204030204" pitchFamily="34" charset="0"/>
              <a:ea typeface="MS PGothic" panose="020B0600070205080204" pitchFamily="34" charset="-128"/>
              <a:cs typeface="Arial" panose="020B0604020202020204" pitchFamily="34" charset="0"/>
              <a:sym typeface="Arial" panose="020B0604020202020204" pitchFamily="34" charset="0"/>
            </a:endParaRPr>
          </a:p>
        </p:txBody>
      </p:sp>
      <p:grpSp>
        <p:nvGrpSpPr>
          <p:cNvPr id="65545" name="Group 118"/>
          <p:cNvGrpSpPr>
            <a:grpSpLocks/>
          </p:cNvGrpSpPr>
          <p:nvPr/>
        </p:nvGrpSpPr>
        <p:grpSpPr bwMode="auto">
          <a:xfrm>
            <a:off x="4486275" y="3271839"/>
            <a:ext cx="1258888" cy="803275"/>
            <a:chOff x="5788962" y="1668293"/>
            <a:chExt cx="1810362" cy="1014638"/>
          </a:xfrm>
        </p:grpSpPr>
        <p:pic>
          <p:nvPicPr>
            <p:cNvPr id="63" name="Picture 62"/>
            <p:cNvPicPr>
              <a:picLocks noChangeAspect="1"/>
            </p:cNvPicPr>
            <p:nvPr/>
          </p:nvPicPr>
          <p:blipFill>
            <a:blip r:embed="rId3" cstate="email">
              <a:lum bright="-30000"/>
              <a:extLst>
                <a:ext uri="{28A0092B-C50C-407E-A947-70E740481C1C}">
                  <a14:useLocalDpi xmlns:a14="http://schemas.microsoft.com/office/drawing/2010/main"/>
                </a:ext>
              </a:extLst>
            </a:blip>
            <a:stretch>
              <a:fillRect/>
            </a:stretch>
          </p:blipFill>
          <p:spPr>
            <a:xfrm>
              <a:off x="5788962" y="1668293"/>
              <a:ext cx="1810362" cy="1014638"/>
            </a:xfrm>
            <a:prstGeom prst="rect">
              <a:avLst/>
            </a:prstGeom>
            <a:effectLst>
              <a:glow rad="101600">
                <a:srgbClr val="83D1F5">
                  <a:satMod val="175000"/>
                  <a:alpha val="40000"/>
                </a:srgbClr>
              </a:glow>
            </a:effectLst>
          </p:spPr>
        </p:pic>
        <p:pic>
          <p:nvPicPr>
            <p:cNvPr id="65636" name="Picture 6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7931" y="2026993"/>
              <a:ext cx="1496292" cy="46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5" name="Text Box 65"/>
          <p:cNvSpPr txBox="1">
            <a:spLocks noChangeArrowheads="1"/>
          </p:cNvSpPr>
          <p:nvPr/>
        </p:nvSpPr>
        <p:spPr bwMode="auto">
          <a:xfrm>
            <a:off x="7254876" y="1736726"/>
            <a:ext cx="199707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85" tIns="44943" rIns="89885" bIns="44943">
            <a:spAutoFit/>
          </a:bodyPr>
          <a:lstStyle>
            <a:lvl1pPr defTabSz="898525">
              <a:defRPr sz="1700">
                <a:solidFill>
                  <a:schemeClr val="tx1"/>
                </a:solidFill>
                <a:latin typeface="Calibri" panose="020F0502020204030204" pitchFamily="34" charset="0"/>
                <a:ea typeface="MS PGothic" panose="020B0600070205080204" pitchFamily="34" charset="-128"/>
              </a:defRPr>
            </a:lvl1pPr>
            <a:lvl2pPr marL="742950" indent="-285750" defTabSz="898525">
              <a:defRPr sz="1700">
                <a:solidFill>
                  <a:schemeClr val="tx1"/>
                </a:solidFill>
                <a:latin typeface="Calibri" panose="020F0502020204030204" pitchFamily="34" charset="0"/>
                <a:ea typeface="MS PGothic" panose="020B0600070205080204" pitchFamily="34" charset="-128"/>
              </a:defRPr>
            </a:lvl2pPr>
            <a:lvl3pPr marL="1143000" indent="-228600" defTabSz="898525">
              <a:defRPr sz="1700">
                <a:solidFill>
                  <a:schemeClr val="tx1"/>
                </a:solidFill>
                <a:latin typeface="Calibri" panose="020F0502020204030204" pitchFamily="34" charset="0"/>
                <a:ea typeface="MS PGothic" panose="020B0600070205080204" pitchFamily="34" charset="-128"/>
              </a:defRPr>
            </a:lvl3pPr>
            <a:lvl4pPr marL="1600200" indent="-228600" defTabSz="898525">
              <a:defRPr sz="1700">
                <a:solidFill>
                  <a:schemeClr val="tx1"/>
                </a:solidFill>
                <a:latin typeface="Calibri" panose="020F0502020204030204" pitchFamily="34" charset="0"/>
                <a:ea typeface="MS PGothic" panose="020B0600070205080204" pitchFamily="34" charset="-128"/>
              </a:defRPr>
            </a:lvl4pPr>
            <a:lvl5pPr marL="2057400" indent="-228600" defTabSz="898525">
              <a:defRPr sz="1700">
                <a:solidFill>
                  <a:schemeClr val="tx1"/>
                </a:solidFill>
                <a:latin typeface="Calibri" panose="020F0502020204030204" pitchFamily="34" charset="0"/>
                <a:ea typeface="MS PGothic" panose="020B0600070205080204" pitchFamily="34" charset="-128"/>
              </a:defRPr>
            </a:lvl5pPr>
            <a:lvl6pPr marL="25146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8ABF"/>
                </a:solidFill>
                <a:effectLst/>
                <a:uLnTx/>
                <a:uFillTx/>
                <a:latin typeface="Calibri" panose="020F0502020204030204" pitchFamily="34" charset="0"/>
                <a:ea typeface="MS PGothic" panose="020B0600070205080204" pitchFamily="34" charset="-128"/>
                <a:cs typeface="Arial" panose="020B0604020202020204" pitchFamily="34" charset="0"/>
              </a:rPr>
              <a:t>On-Premise or</a:t>
            </a:r>
          </a:p>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8ABF"/>
                </a:solidFill>
                <a:effectLst/>
                <a:uLnTx/>
                <a:uFillTx/>
                <a:latin typeface="Calibri" panose="020F0502020204030204" pitchFamily="34" charset="0"/>
                <a:ea typeface="MS PGothic" panose="020B0600070205080204" pitchFamily="34" charset="-128"/>
                <a:cs typeface="Arial" panose="020B0604020202020204" pitchFamily="34" charset="0"/>
              </a:rPr>
              <a:t>Cloud</a:t>
            </a:r>
          </a:p>
        </p:txBody>
      </p:sp>
      <p:grpSp>
        <p:nvGrpSpPr>
          <p:cNvPr id="65547" name="Group 19"/>
          <p:cNvGrpSpPr>
            <a:grpSpLocks/>
          </p:cNvGrpSpPr>
          <p:nvPr/>
        </p:nvGrpSpPr>
        <p:grpSpPr bwMode="auto">
          <a:xfrm>
            <a:off x="7577139" y="5303839"/>
            <a:ext cx="1601787" cy="1011237"/>
            <a:chOff x="6716082" y="5389301"/>
            <a:chExt cx="1600994" cy="1013027"/>
          </a:xfrm>
        </p:grpSpPr>
        <p:pic>
          <p:nvPicPr>
            <p:cNvPr id="65633" name="Picture 2" descr="Image result for ibm z system hardw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7268391" y="5389301"/>
              <a:ext cx="475058" cy="6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1" name="TextBox 121"/>
            <p:cNvSpPr>
              <a:spLocks noChangeArrowheads="1"/>
            </p:cNvSpPr>
            <p:nvPr/>
          </p:nvSpPr>
          <p:spPr bwMode="auto">
            <a:xfrm>
              <a:off x="6716082" y="5949090"/>
              <a:ext cx="1600994" cy="4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897" tIns="40950" rIns="81897" bIns="40950">
              <a:spAutoFit/>
            </a:bodyPr>
            <a:lstStyle>
              <a:lvl1pPr>
                <a:defRPr sz="1700">
                  <a:solidFill>
                    <a:schemeClr val="tx1"/>
                  </a:solidFill>
                  <a:latin typeface="Calibri" panose="020F0502020204030204" pitchFamily="34" charset="0"/>
                  <a:ea typeface="MS PGothic" panose="020B0600070205080204" pitchFamily="34" charset="-128"/>
                </a:defRPr>
              </a:lvl1pPr>
              <a:lvl2pPr marL="742950" indent="-285750">
                <a:defRPr sz="1700">
                  <a:solidFill>
                    <a:schemeClr val="tx1"/>
                  </a:solidFill>
                  <a:latin typeface="Calibri" panose="020F0502020204030204" pitchFamily="34" charset="0"/>
                  <a:ea typeface="MS PGothic" panose="020B0600070205080204" pitchFamily="34" charset="-128"/>
                </a:defRPr>
              </a:lvl2pPr>
              <a:lvl3pPr marL="1143000" indent="-228600">
                <a:defRPr sz="1700">
                  <a:solidFill>
                    <a:schemeClr val="tx1"/>
                  </a:solidFill>
                  <a:latin typeface="Calibri" panose="020F0502020204030204" pitchFamily="34" charset="0"/>
                  <a:ea typeface="MS PGothic" panose="020B0600070205080204" pitchFamily="34" charset="-128"/>
                </a:defRPr>
              </a:lvl3pPr>
              <a:lvl4pPr marL="1600200" indent="-228600">
                <a:defRPr sz="1700">
                  <a:solidFill>
                    <a:schemeClr val="tx1"/>
                  </a:solidFill>
                  <a:latin typeface="Calibri" panose="020F0502020204030204" pitchFamily="34" charset="0"/>
                  <a:ea typeface="MS PGothic" panose="020B0600070205080204" pitchFamily="34" charset="-128"/>
                </a:defRPr>
              </a:lvl4pPr>
              <a:lvl5pPr marL="2057400" indent="-228600">
                <a:defRPr sz="17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z System / Legacy Apps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(IMS, CICS or 3</a:t>
              </a:r>
              <a:r>
                <a:rPr kumimoji="0" lang="en-US" altLang="en-US" sz="1200" b="0" i="0" u="none" strike="noStrike" kern="1200" cap="none" spc="0" normalizeH="0" baseline="3000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rd</a:t>
              </a: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 party)</a:t>
              </a:r>
            </a:p>
          </p:txBody>
        </p:sp>
      </p:grpSp>
      <p:grpSp>
        <p:nvGrpSpPr>
          <p:cNvPr id="65548" name="Group 18"/>
          <p:cNvGrpSpPr>
            <a:grpSpLocks/>
          </p:cNvGrpSpPr>
          <p:nvPr/>
        </p:nvGrpSpPr>
        <p:grpSpPr bwMode="auto">
          <a:xfrm>
            <a:off x="7750175" y="2357438"/>
            <a:ext cx="1092200" cy="1014412"/>
            <a:chOff x="7659306" y="1953576"/>
            <a:chExt cx="1090875" cy="1014217"/>
          </a:xfrm>
        </p:grpSpPr>
        <p:pic>
          <p:nvPicPr>
            <p:cNvPr id="65631" name="Picture 1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68421" y="1953576"/>
              <a:ext cx="472644" cy="6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79" name="TextBox 121"/>
            <p:cNvSpPr>
              <a:spLocks noChangeArrowheads="1"/>
            </p:cNvSpPr>
            <p:nvPr/>
          </p:nvSpPr>
          <p:spPr bwMode="auto">
            <a:xfrm>
              <a:off x="7659306" y="2515443"/>
              <a:ext cx="1090875" cy="45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897" tIns="40950" rIns="81897" bIns="40950">
              <a:spAutoFit/>
            </a:bodyPr>
            <a:lstStyle>
              <a:lvl1pPr>
                <a:defRPr sz="1700">
                  <a:solidFill>
                    <a:schemeClr val="tx1"/>
                  </a:solidFill>
                  <a:latin typeface="Calibri" panose="020F0502020204030204" pitchFamily="34" charset="0"/>
                  <a:ea typeface="MS PGothic" panose="020B0600070205080204" pitchFamily="34" charset="-128"/>
                </a:defRPr>
              </a:lvl1pPr>
              <a:lvl2pPr marL="742950" indent="-285750">
                <a:defRPr sz="1700">
                  <a:solidFill>
                    <a:schemeClr val="tx1"/>
                  </a:solidFill>
                  <a:latin typeface="Calibri" panose="020F0502020204030204" pitchFamily="34" charset="0"/>
                  <a:ea typeface="MS PGothic" panose="020B0600070205080204" pitchFamily="34" charset="-128"/>
                </a:defRPr>
              </a:lvl2pPr>
              <a:lvl3pPr marL="1143000" indent="-228600">
                <a:defRPr sz="1700">
                  <a:solidFill>
                    <a:schemeClr val="tx1"/>
                  </a:solidFill>
                  <a:latin typeface="Calibri" panose="020F0502020204030204" pitchFamily="34" charset="0"/>
                  <a:ea typeface="MS PGothic" panose="020B0600070205080204" pitchFamily="34" charset="-128"/>
                </a:defRPr>
              </a:lvl3pPr>
              <a:lvl4pPr marL="1600200" indent="-228600">
                <a:defRPr sz="1700">
                  <a:solidFill>
                    <a:schemeClr val="tx1"/>
                  </a:solidFill>
                  <a:latin typeface="Calibri" panose="020F0502020204030204" pitchFamily="34" charset="0"/>
                  <a:ea typeface="MS PGothic" panose="020B0600070205080204" pitchFamily="34" charset="-128"/>
                </a:defRPr>
              </a:lvl4pPr>
              <a:lvl5pPr marL="2057400" indent="-228600">
                <a:defRPr sz="17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Cloud Service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(3</a:t>
              </a:r>
              <a:r>
                <a:rPr kumimoji="0" lang="en-US" altLang="en-US" sz="1200" b="0" i="0" u="none" strike="noStrike" kern="1200" cap="none" spc="0" normalizeH="0" baseline="3000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rd</a:t>
              </a: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 party APIs)</a:t>
              </a:r>
            </a:p>
          </p:txBody>
        </p:sp>
      </p:grpSp>
      <p:cxnSp>
        <p:nvCxnSpPr>
          <p:cNvPr id="65549" name="Elbow Connector 118"/>
          <p:cNvCxnSpPr>
            <a:cxnSpLocks noChangeShapeType="1"/>
          </p:cNvCxnSpPr>
          <p:nvPr/>
        </p:nvCxnSpPr>
        <p:spPr bwMode="auto">
          <a:xfrm>
            <a:off x="5880101" y="4110039"/>
            <a:ext cx="2189163" cy="1519237"/>
          </a:xfrm>
          <a:prstGeom prst="bentConnector3">
            <a:avLst>
              <a:gd name="adj1" fmla="val 54472"/>
            </a:avLst>
          </a:prstGeom>
          <a:noFill/>
          <a:ln w="57150">
            <a:solidFill>
              <a:srgbClr val="009900"/>
            </a:solidFill>
            <a:miter lim="800000"/>
            <a:headEnd type="triangle" w="med" len="med"/>
            <a:tailEnd type="triangle" w="med" len="med"/>
          </a:ln>
          <a:extLst>
            <a:ext uri="{909E8E84-426E-40DD-AFC4-6F175D3DCCD1}">
              <a14:hiddenFill xmlns:a14="http://schemas.microsoft.com/office/drawing/2010/main">
                <a:noFill/>
              </a14:hiddenFill>
            </a:ext>
          </a:extLst>
        </p:spPr>
      </p:cxnSp>
      <p:grpSp>
        <p:nvGrpSpPr>
          <p:cNvPr id="65550" name="Group 21"/>
          <p:cNvGrpSpPr>
            <a:grpSpLocks/>
          </p:cNvGrpSpPr>
          <p:nvPr/>
        </p:nvGrpSpPr>
        <p:grpSpPr bwMode="auto">
          <a:xfrm>
            <a:off x="7697789" y="3359150"/>
            <a:ext cx="1304925" cy="1016000"/>
            <a:chOff x="7467837" y="3134151"/>
            <a:chExt cx="1305229" cy="1015666"/>
          </a:xfrm>
        </p:grpSpPr>
        <p:pic>
          <p:nvPicPr>
            <p:cNvPr id="65629" name="Picture 1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9636" y="3134151"/>
              <a:ext cx="487466" cy="63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77" name="TextBox 121"/>
            <p:cNvSpPr>
              <a:spLocks noChangeArrowheads="1"/>
            </p:cNvSpPr>
            <p:nvPr/>
          </p:nvSpPr>
          <p:spPr bwMode="auto">
            <a:xfrm>
              <a:off x="7467837" y="3697529"/>
              <a:ext cx="1305229" cy="45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897" tIns="40950" rIns="81897" bIns="40950">
              <a:spAutoFit/>
            </a:bodyPr>
            <a:lstStyle>
              <a:lvl1pPr>
                <a:defRPr sz="1700">
                  <a:solidFill>
                    <a:schemeClr val="tx1"/>
                  </a:solidFill>
                  <a:latin typeface="Calibri" panose="020F0502020204030204" pitchFamily="34" charset="0"/>
                  <a:ea typeface="MS PGothic" panose="020B0600070205080204" pitchFamily="34" charset="-128"/>
                </a:defRPr>
              </a:lvl1pPr>
              <a:lvl2pPr marL="742950" indent="-285750">
                <a:defRPr sz="1700">
                  <a:solidFill>
                    <a:schemeClr val="tx1"/>
                  </a:solidFill>
                  <a:latin typeface="Calibri" panose="020F0502020204030204" pitchFamily="34" charset="0"/>
                  <a:ea typeface="MS PGothic" panose="020B0600070205080204" pitchFamily="34" charset="-128"/>
                </a:defRPr>
              </a:lvl2pPr>
              <a:lvl3pPr marL="1143000" indent="-228600">
                <a:defRPr sz="1700">
                  <a:solidFill>
                    <a:schemeClr val="tx1"/>
                  </a:solidFill>
                  <a:latin typeface="Calibri" panose="020F0502020204030204" pitchFamily="34" charset="0"/>
                  <a:ea typeface="MS PGothic" panose="020B0600070205080204" pitchFamily="34" charset="-128"/>
                </a:defRPr>
              </a:lvl3pPr>
              <a:lvl4pPr marL="1600200" indent="-228600">
                <a:defRPr sz="1700">
                  <a:solidFill>
                    <a:schemeClr val="tx1"/>
                  </a:solidFill>
                  <a:latin typeface="Calibri" panose="020F0502020204030204" pitchFamily="34" charset="0"/>
                  <a:ea typeface="MS PGothic" panose="020B0600070205080204" pitchFamily="34" charset="-128"/>
                </a:defRPr>
              </a:lvl4pPr>
              <a:lvl5pPr marL="2057400" indent="-228600">
                <a:defRPr sz="17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Application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(WAS or 3</a:t>
              </a:r>
              <a:r>
                <a:rPr kumimoji="0" lang="en-US" altLang="en-US" sz="1200" b="0" i="0" u="none" strike="noStrike" kern="1200" cap="none" spc="0" normalizeH="0" baseline="3000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rd</a:t>
              </a: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 party)</a:t>
              </a:r>
            </a:p>
          </p:txBody>
        </p:sp>
      </p:grpSp>
      <p:cxnSp>
        <p:nvCxnSpPr>
          <p:cNvPr id="65551" name="Elbow Connector 124"/>
          <p:cNvCxnSpPr>
            <a:cxnSpLocks noChangeShapeType="1"/>
          </p:cNvCxnSpPr>
          <p:nvPr/>
        </p:nvCxnSpPr>
        <p:spPr bwMode="auto">
          <a:xfrm flipV="1">
            <a:off x="5875339" y="2886076"/>
            <a:ext cx="2193925" cy="396875"/>
          </a:xfrm>
          <a:prstGeom prst="bentConnector3">
            <a:avLst>
              <a:gd name="adj1" fmla="val 53796"/>
            </a:avLst>
          </a:prstGeom>
          <a:noFill/>
          <a:ln w="57150">
            <a:solidFill>
              <a:srgbClr val="0099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6401" name="TextBox 121"/>
          <p:cNvSpPr>
            <a:spLocks noChangeArrowheads="1"/>
          </p:cNvSpPr>
          <p:nvPr/>
        </p:nvSpPr>
        <p:spPr bwMode="auto">
          <a:xfrm>
            <a:off x="3021013" y="5973763"/>
            <a:ext cx="1638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897" tIns="40950" rIns="81897" bIns="40950">
            <a:spAutoFit/>
          </a:bodyPr>
          <a:lstStyle>
            <a:lvl1pPr>
              <a:defRPr sz="1700">
                <a:solidFill>
                  <a:schemeClr val="tx1"/>
                </a:solidFill>
                <a:latin typeface="Calibri" panose="020F0502020204030204" pitchFamily="34" charset="0"/>
                <a:ea typeface="MS PGothic" panose="020B0600070205080204" pitchFamily="34" charset="-128"/>
              </a:defRPr>
            </a:lvl1pPr>
            <a:lvl2pPr marL="742950" indent="-285750">
              <a:defRPr sz="1700">
                <a:solidFill>
                  <a:schemeClr val="tx1"/>
                </a:solidFill>
                <a:latin typeface="Calibri" panose="020F0502020204030204" pitchFamily="34" charset="0"/>
                <a:ea typeface="MS PGothic" panose="020B0600070205080204" pitchFamily="34" charset="-128"/>
              </a:defRPr>
            </a:lvl2pPr>
            <a:lvl3pPr marL="1143000" indent="-228600">
              <a:defRPr sz="1700">
                <a:solidFill>
                  <a:schemeClr val="tx1"/>
                </a:solidFill>
                <a:latin typeface="Calibri" panose="020F0502020204030204" pitchFamily="34" charset="0"/>
                <a:ea typeface="MS PGothic" panose="020B0600070205080204" pitchFamily="34" charset="-128"/>
              </a:defRPr>
            </a:lvl3pPr>
            <a:lvl4pPr marL="1600200" indent="-228600">
              <a:defRPr sz="1700">
                <a:solidFill>
                  <a:schemeClr val="tx1"/>
                </a:solidFill>
                <a:latin typeface="Calibri" panose="020F0502020204030204" pitchFamily="34" charset="0"/>
                <a:ea typeface="MS PGothic" panose="020B0600070205080204" pitchFamily="34" charset="-128"/>
              </a:defRPr>
            </a:lvl4pPr>
            <a:lvl5pPr marL="2057400" indent="-228600">
              <a:defRPr sz="17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a:ln>
                  <a:noFill/>
                </a:ln>
                <a:solidFill>
                  <a:srgbClr val="008ABF"/>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Deployment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a:ln>
                  <a:noFill/>
                </a:ln>
                <a:solidFill>
                  <a:srgbClr val="008ABF"/>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Options:</a:t>
            </a:r>
          </a:p>
        </p:txBody>
      </p:sp>
      <p:grpSp>
        <p:nvGrpSpPr>
          <p:cNvPr id="65553" name="Group 6"/>
          <p:cNvGrpSpPr>
            <a:grpSpLocks/>
          </p:cNvGrpSpPr>
          <p:nvPr/>
        </p:nvGrpSpPr>
        <p:grpSpPr bwMode="auto">
          <a:xfrm>
            <a:off x="4065589" y="5905501"/>
            <a:ext cx="3057525" cy="1033463"/>
            <a:chOff x="3069305" y="5558255"/>
            <a:chExt cx="3056245" cy="1032926"/>
          </a:xfrm>
        </p:grpSpPr>
        <p:sp>
          <p:nvSpPr>
            <p:cNvPr id="128" name="TextBox 35"/>
            <p:cNvSpPr txBox="1"/>
            <p:nvPr/>
          </p:nvSpPr>
          <p:spPr>
            <a:xfrm>
              <a:off x="3069305" y="6105658"/>
              <a:ext cx="1018748" cy="303054"/>
            </a:xfrm>
            <a:prstGeom prst="rect">
              <a:avLst/>
            </a:prstGeom>
            <a:noFill/>
          </p:spPr>
          <p:txBody>
            <a:bodyPr wrap="none"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On-premise</a:t>
              </a:r>
            </a:p>
          </p:txBody>
        </p:sp>
        <p:pic>
          <p:nvPicPr>
            <p:cNvPr id="65622" name="Picture 126" descr="apim-bmix.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53818" y="5572638"/>
              <a:ext cx="555989" cy="52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623" name="Picture 1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323003" y="5575916"/>
              <a:ext cx="551479" cy="52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624" name="Picture 12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86150" y="5575916"/>
              <a:ext cx="551479" cy="533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35"/>
            <p:cNvSpPr txBox="1"/>
            <p:nvPr/>
          </p:nvSpPr>
          <p:spPr>
            <a:xfrm>
              <a:off x="4030927" y="6105658"/>
              <a:ext cx="537937" cy="303054"/>
            </a:xfrm>
            <a:prstGeom prst="rect">
              <a:avLst/>
            </a:prstGeom>
            <a:noFill/>
          </p:spPr>
          <p:txBody>
            <a:bodyPr wrap="none"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SaaS</a:t>
              </a:r>
            </a:p>
          </p:txBody>
        </p:sp>
        <p:sp>
          <p:nvSpPr>
            <p:cNvPr id="134" name="TextBox 35"/>
            <p:cNvSpPr txBox="1"/>
            <p:nvPr/>
          </p:nvSpPr>
          <p:spPr>
            <a:xfrm>
              <a:off x="4533954" y="6105658"/>
              <a:ext cx="772789" cy="301468"/>
            </a:xfrm>
            <a:prstGeom prst="rect">
              <a:avLst/>
            </a:prstGeom>
            <a:noFill/>
          </p:spPr>
          <p:txBody>
            <a:bodyPr wrap="none"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Bluemix</a:t>
              </a:r>
            </a:p>
          </p:txBody>
        </p:sp>
        <p:pic>
          <p:nvPicPr>
            <p:cNvPr id="65627" name="Picture 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348981" y="5558255"/>
              <a:ext cx="561151" cy="53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5"/>
            <p:cNvSpPr txBox="1"/>
            <p:nvPr/>
          </p:nvSpPr>
          <p:spPr>
            <a:xfrm>
              <a:off x="5206772" y="6088204"/>
              <a:ext cx="918778" cy="502977"/>
            </a:xfrm>
            <a:prstGeom prst="rect">
              <a:avLst/>
            </a:prstGeom>
            <a:noFill/>
          </p:spPr>
          <p:txBody>
            <a:bodyPr wrap="none" lIns="101692" tIns="50847" rIns="101692" bIns="50847">
              <a:spAutoFit/>
            </a:bodyPr>
            <a:lstStyle>
              <a:defPPr>
                <a:defRPr lang="en-US"/>
              </a:defPPr>
              <a:lvl1pPr algn="l" defTabSz="499430" rtl="0" fontAlgn="base">
                <a:spcBef>
                  <a:spcPct val="0"/>
                </a:spcBef>
                <a:spcAft>
                  <a:spcPct val="0"/>
                </a:spcAft>
                <a:defRPr sz="2000" kern="1200">
                  <a:solidFill>
                    <a:schemeClr val="tx1"/>
                  </a:solidFill>
                  <a:latin typeface="Calibri" pitchFamily="34" charset="0"/>
                  <a:ea typeface="+mn-ea"/>
                  <a:cs typeface="Arial" pitchFamily="34" charset="0"/>
                </a:defRPr>
              </a:lvl1pPr>
              <a:lvl2pPr marL="499430" indent="-48546" algn="l" defTabSz="499430" rtl="0" fontAlgn="base">
                <a:spcBef>
                  <a:spcPct val="0"/>
                </a:spcBef>
                <a:spcAft>
                  <a:spcPct val="0"/>
                </a:spcAft>
                <a:defRPr sz="2000" kern="1200">
                  <a:solidFill>
                    <a:schemeClr val="tx1"/>
                  </a:solidFill>
                  <a:latin typeface="Calibri" pitchFamily="34" charset="0"/>
                  <a:ea typeface="+mn-ea"/>
                  <a:cs typeface="Arial" pitchFamily="34" charset="0"/>
                </a:defRPr>
              </a:lvl2pPr>
              <a:lvl3pPr marL="1000430" indent="-98641" algn="l" defTabSz="499430" rtl="0" fontAlgn="base">
                <a:spcBef>
                  <a:spcPct val="0"/>
                </a:spcBef>
                <a:spcAft>
                  <a:spcPct val="0"/>
                </a:spcAft>
                <a:defRPr sz="2000" kern="1200">
                  <a:solidFill>
                    <a:schemeClr val="tx1"/>
                  </a:solidFill>
                  <a:latin typeface="Calibri" pitchFamily="34" charset="0"/>
                  <a:ea typeface="+mn-ea"/>
                  <a:cs typeface="Arial" pitchFamily="34" charset="0"/>
                </a:defRPr>
              </a:lvl3pPr>
              <a:lvl4pPr marL="1501389" indent="-148719" algn="l" defTabSz="499430" rtl="0" fontAlgn="base">
                <a:spcBef>
                  <a:spcPct val="0"/>
                </a:spcBef>
                <a:spcAft>
                  <a:spcPct val="0"/>
                </a:spcAft>
                <a:defRPr sz="2000" kern="1200">
                  <a:solidFill>
                    <a:schemeClr val="tx1"/>
                  </a:solidFill>
                  <a:latin typeface="Calibri" pitchFamily="34" charset="0"/>
                  <a:ea typeface="+mn-ea"/>
                  <a:cs typeface="Arial" pitchFamily="34" charset="0"/>
                </a:defRPr>
              </a:lvl4pPr>
              <a:lvl5pPr marL="2002371" indent="-198831" algn="l" defTabSz="499430" rtl="0" fontAlgn="base">
                <a:spcBef>
                  <a:spcPct val="0"/>
                </a:spcBef>
                <a:spcAft>
                  <a:spcPct val="0"/>
                </a:spcAft>
                <a:defRPr sz="2000" kern="1200">
                  <a:solidFill>
                    <a:schemeClr val="tx1"/>
                  </a:solidFill>
                  <a:latin typeface="Calibri" pitchFamily="34" charset="0"/>
                  <a:ea typeface="+mn-ea"/>
                  <a:cs typeface="Arial" pitchFamily="34" charset="0"/>
                </a:defRPr>
              </a:lvl5pPr>
              <a:lvl6pPr marL="2254420" algn="l" defTabSz="901745" rtl="0" eaLnBrk="1" latinLnBrk="0" hangingPunct="1">
                <a:defRPr sz="2000" kern="1200">
                  <a:solidFill>
                    <a:schemeClr val="tx1"/>
                  </a:solidFill>
                  <a:latin typeface="Calibri" pitchFamily="34" charset="0"/>
                  <a:ea typeface="+mn-ea"/>
                  <a:cs typeface="Arial" pitchFamily="34" charset="0"/>
                </a:defRPr>
              </a:lvl6pPr>
              <a:lvl7pPr marL="2705294" algn="l" defTabSz="901745" rtl="0" eaLnBrk="1" latinLnBrk="0" hangingPunct="1">
                <a:defRPr sz="2000" kern="1200">
                  <a:solidFill>
                    <a:schemeClr val="tx1"/>
                  </a:solidFill>
                  <a:latin typeface="Calibri" pitchFamily="34" charset="0"/>
                  <a:ea typeface="+mn-ea"/>
                  <a:cs typeface="Arial" pitchFamily="34" charset="0"/>
                </a:defRPr>
              </a:lvl7pPr>
              <a:lvl8pPr marL="3156181" algn="l" defTabSz="901745" rtl="0" eaLnBrk="1" latinLnBrk="0" hangingPunct="1">
                <a:defRPr sz="2000" kern="1200">
                  <a:solidFill>
                    <a:schemeClr val="tx1"/>
                  </a:solidFill>
                  <a:latin typeface="Calibri" pitchFamily="34" charset="0"/>
                  <a:ea typeface="+mn-ea"/>
                  <a:cs typeface="Arial" pitchFamily="34" charset="0"/>
                </a:defRPr>
              </a:lvl8pPr>
              <a:lvl9pPr marL="3607053" algn="l" defTabSz="901745" rtl="0" eaLnBrk="1" latinLnBrk="0" hangingPunct="1">
                <a:defRPr sz="2000" kern="1200">
                  <a:solidFill>
                    <a:schemeClr val="tx1"/>
                  </a:solidFill>
                  <a:latin typeface="Calibri" pitchFamily="34" charset="0"/>
                  <a:ea typeface="+mn-ea"/>
                  <a:cs typeface="Arial" pitchFamily="34" charset="0"/>
                </a:defRPr>
              </a:lvl9pPr>
            </a:lstStyle>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Bluemix</a:t>
              </a:r>
            </a:p>
            <a:p>
              <a:pPr marL="0" marR="0" lvl="0" indent="0" algn="ctr" defTabSz="508462" rtl="0" eaLnBrk="0" fontAlgn="base" latinLnBrk="0" hangingPunct="0">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Dedicated</a:t>
              </a:r>
            </a:p>
          </p:txBody>
        </p:sp>
      </p:grpSp>
      <p:grpSp>
        <p:nvGrpSpPr>
          <p:cNvPr id="65554" name="Group 20"/>
          <p:cNvGrpSpPr>
            <a:grpSpLocks/>
          </p:cNvGrpSpPr>
          <p:nvPr/>
        </p:nvGrpSpPr>
        <p:grpSpPr bwMode="auto">
          <a:xfrm>
            <a:off x="7742239" y="4302125"/>
            <a:ext cx="1271587" cy="1028700"/>
            <a:chOff x="7447723" y="4205636"/>
            <a:chExt cx="1271292" cy="1027953"/>
          </a:xfrm>
        </p:grpSpPr>
        <p:sp>
          <p:nvSpPr>
            <p:cNvPr id="16466" name="TextBox 121"/>
            <p:cNvSpPr>
              <a:spLocks noChangeArrowheads="1"/>
            </p:cNvSpPr>
            <p:nvPr/>
          </p:nvSpPr>
          <p:spPr bwMode="auto">
            <a:xfrm>
              <a:off x="7447723" y="4781481"/>
              <a:ext cx="1271292" cy="45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897" tIns="40950" rIns="81897" bIns="40950">
              <a:spAutoFit/>
            </a:bodyPr>
            <a:lstStyle>
              <a:lvl1pPr>
                <a:defRPr sz="1700">
                  <a:solidFill>
                    <a:schemeClr val="tx1"/>
                  </a:solidFill>
                  <a:latin typeface="Calibri" panose="020F0502020204030204" pitchFamily="34" charset="0"/>
                  <a:ea typeface="MS PGothic" panose="020B0600070205080204" pitchFamily="34" charset="-128"/>
                </a:defRPr>
              </a:lvl1pPr>
              <a:lvl2pPr marL="742950" indent="-285750">
                <a:defRPr sz="1700">
                  <a:solidFill>
                    <a:schemeClr val="tx1"/>
                  </a:solidFill>
                  <a:latin typeface="Calibri" panose="020F0502020204030204" pitchFamily="34" charset="0"/>
                  <a:ea typeface="MS PGothic" panose="020B0600070205080204" pitchFamily="34" charset="-128"/>
                </a:defRPr>
              </a:lvl2pPr>
              <a:lvl3pPr marL="1143000" indent="-228600">
                <a:defRPr sz="1700">
                  <a:solidFill>
                    <a:schemeClr val="tx1"/>
                  </a:solidFill>
                  <a:latin typeface="Calibri" panose="020F0502020204030204" pitchFamily="34" charset="0"/>
                  <a:ea typeface="MS PGothic" panose="020B0600070205080204" pitchFamily="34" charset="-128"/>
                </a:defRPr>
              </a:lvl3pPr>
              <a:lvl4pPr marL="1600200" indent="-228600">
                <a:defRPr sz="1700">
                  <a:solidFill>
                    <a:schemeClr val="tx1"/>
                  </a:solidFill>
                  <a:latin typeface="Calibri" panose="020F0502020204030204" pitchFamily="34" charset="0"/>
                  <a:ea typeface="MS PGothic" panose="020B0600070205080204" pitchFamily="34" charset="-128"/>
                </a:defRPr>
              </a:lvl4pPr>
              <a:lvl5pPr marL="2057400" indent="-228600">
                <a:defRPr sz="17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ESB / Middleware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(IIB or</a:t>
              </a:r>
              <a:r>
                <a:rPr kumimoji="0" lang="en-US" altLang="en-US" sz="1200" b="0" i="1"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 </a:t>
              </a: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3</a:t>
              </a:r>
              <a:r>
                <a:rPr kumimoji="0" lang="en-US" altLang="en-US" sz="1200" b="0" i="0" u="none" strike="noStrike" kern="1200" cap="none" spc="0" normalizeH="0" baseline="3000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rd</a:t>
              </a:r>
              <a:r>
                <a:rPr kumimoji="0" lang="en-US" altLang="en-US" sz="1200" b="0" i="1"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 </a:t>
              </a: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party)</a:t>
              </a:r>
            </a:p>
          </p:txBody>
        </p:sp>
        <p:pic>
          <p:nvPicPr>
            <p:cNvPr id="101" name="Picture 10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rot="5400000">
              <a:off x="7735068" y="4279004"/>
              <a:ext cx="621794" cy="4750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65555" name="Group 7"/>
          <p:cNvGrpSpPr>
            <a:grpSpLocks/>
          </p:cNvGrpSpPr>
          <p:nvPr/>
        </p:nvGrpSpPr>
        <p:grpSpPr bwMode="auto">
          <a:xfrm>
            <a:off x="784225" y="1743075"/>
            <a:ext cx="2408238" cy="700088"/>
            <a:chOff x="-1119921" y="1882679"/>
            <a:chExt cx="2407516" cy="699841"/>
          </a:xfrm>
        </p:grpSpPr>
        <p:grpSp>
          <p:nvGrpSpPr>
            <p:cNvPr id="65602" name="Group 71"/>
            <p:cNvGrpSpPr>
              <a:grpSpLocks/>
            </p:cNvGrpSpPr>
            <p:nvPr/>
          </p:nvGrpSpPr>
          <p:grpSpPr bwMode="auto">
            <a:xfrm>
              <a:off x="-184962" y="1882679"/>
              <a:ext cx="547128" cy="418491"/>
              <a:chOff x="134" y="3554"/>
              <a:chExt cx="705" cy="480"/>
            </a:xfrm>
          </p:grpSpPr>
          <p:grpSp>
            <p:nvGrpSpPr>
              <p:cNvPr id="65608" name="Group 72"/>
              <p:cNvGrpSpPr>
                <a:grpSpLocks/>
              </p:cNvGrpSpPr>
              <p:nvPr/>
            </p:nvGrpSpPr>
            <p:grpSpPr bwMode="auto">
              <a:xfrm>
                <a:off x="134" y="3554"/>
                <a:ext cx="705" cy="480"/>
                <a:chOff x="139" y="3734"/>
                <a:chExt cx="705" cy="480"/>
              </a:xfrm>
            </p:grpSpPr>
            <p:sp>
              <p:nvSpPr>
                <p:cNvPr id="16457" name="Oval 73"/>
                <p:cNvSpPr>
                  <a:spLocks noChangeArrowheads="1"/>
                </p:cNvSpPr>
                <p:nvPr/>
              </p:nvSpPr>
              <p:spPr bwMode="auto">
                <a:xfrm>
                  <a:off x="139" y="3963"/>
                  <a:ext cx="706" cy="251"/>
                </a:xfrm>
                <a:prstGeom prst="ellipse">
                  <a:avLst/>
                </a:prstGeom>
                <a:gradFill rotWithShape="0">
                  <a:gsLst>
                    <a:gs pos="0">
                      <a:srgbClr val="5F5F5F"/>
                    </a:gs>
                    <a:gs pos="100000">
                      <a:srgbClr val="FEFEFE">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898525">
                    <a:defRPr sz="1700">
                      <a:solidFill>
                        <a:schemeClr val="tx1"/>
                      </a:solidFill>
                      <a:latin typeface="Calibri" panose="020F0502020204030204" pitchFamily="34" charset="0"/>
                      <a:ea typeface="MS PGothic" panose="020B0600070205080204" pitchFamily="34" charset="-128"/>
                    </a:defRPr>
                  </a:lvl1pPr>
                  <a:lvl2pPr defTabSz="898525">
                    <a:defRPr sz="1700">
                      <a:solidFill>
                        <a:schemeClr val="tx1"/>
                      </a:solidFill>
                      <a:latin typeface="Calibri" panose="020F0502020204030204" pitchFamily="34" charset="0"/>
                      <a:ea typeface="MS PGothic" panose="020B0600070205080204" pitchFamily="34" charset="-128"/>
                    </a:defRPr>
                  </a:lvl2pPr>
                  <a:lvl3pPr defTabSz="898525">
                    <a:defRPr sz="1700">
                      <a:solidFill>
                        <a:schemeClr val="tx1"/>
                      </a:solidFill>
                      <a:latin typeface="Calibri" panose="020F0502020204030204" pitchFamily="34" charset="0"/>
                      <a:ea typeface="MS PGothic" panose="020B0600070205080204" pitchFamily="34" charset="-128"/>
                    </a:defRPr>
                  </a:lvl3pPr>
                  <a:lvl4pPr defTabSz="898525">
                    <a:defRPr sz="1700">
                      <a:solidFill>
                        <a:schemeClr val="tx1"/>
                      </a:solidFill>
                      <a:latin typeface="Calibri" panose="020F0502020204030204" pitchFamily="34" charset="0"/>
                      <a:ea typeface="MS PGothic" panose="020B0600070205080204" pitchFamily="34" charset="-128"/>
                    </a:defRPr>
                  </a:lvl4pPr>
                  <a:lvl5pPr defTabSz="898525">
                    <a:defRPr sz="1700">
                      <a:solidFill>
                        <a:schemeClr val="tx1"/>
                      </a:solidFill>
                      <a:latin typeface="Calibri" panose="020F0502020204030204" pitchFamily="34" charset="0"/>
                      <a:ea typeface="MS PGothic" panose="020B0600070205080204" pitchFamily="34" charset="-128"/>
                    </a:defRPr>
                  </a:lvl5pPr>
                  <a:lvl6pPr marL="22447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l" defTabSz="898525" rtl="0" eaLnBrk="0" fontAlgn="base" latinLnBrk="0" hangingPunct="0">
                    <a:lnSpc>
                      <a:spcPct val="100000"/>
                    </a:lnSpc>
                    <a:spcBef>
                      <a:spcPct val="0"/>
                    </a:spcBef>
                    <a:spcAft>
                      <a:spcPct val="0"/>
                    </a:spcAft>
                    <a:buClrTx/>
                    <a:buSzTx/>
                    <a:buFontTx/>
                    <a:buNone/>
                    <a:tabLst/>
                    <a:defRPr/>
                  </a:pPr>
                  <a:endParaRPr kumimoji="0" lang="ko-KR" altLang="ko-KR" sz="17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65611" name="Picture 39" descr="Business Us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0" y="3741"/>
                  <a:ext cx="3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07" name="Freeform 75" descr="Large confetti"/>
                <p:cNvSpPr>
                  <a:spLocks/>
                </p:cNvSpPr>
                <p:nvPr/>
              </p:nvSpPr>
              <p:spPr bwMode="auto">
                <a:xfrm>
                  <a:off x="353" y="3969"/>
                  <a:ext cx="170" cy="127"/>
                </a:xfrm>
                <a:custGeom>
                  <a:avLst/>
                  <a:gdLst>
                    <a:gd name="T0" fmla="*/ 57 w 144"/>
                    <a:gd name="T1" fmla="*/ 0 h 105"/>
                    <a:gd name="T2" fmla="*/ 99 w 144"/>
                    <a:gd name="T3" fmla="*/ 19 h 105"/>
                    <a:gd name="T4" fmla="*/ 157 w 144"/>
                    <a:gd name="T5" fmla="*/ 24 h 105"/>
                    <a:gd name="T6" fmla="*/ 198 w 144"/>
                    <a:gd name="T7" fmla="*/ 12 h 105"/>
                    <a:gd name="T8" fmla="*/ 238 w 144"/>
                    <a:gd name="T9" fmla="*/ 0 h 105"/>
                    <a:gd name="T10" fmla="*/ 268 w 144"/>
                    <a:gd name="T11" fmla="*/ 37 h 105"/>
                    <a:gd name="T12" fmla="*/ 280 w 144"/>
                    <a:gd name="T13" fmla="*/ 101 h 105"/>
                    <a:gd name="T14" fmla="*/ 280 w 144"/>
                    <a:gd name="T15" fmla="*/ 163 h 105"/>
                    <a:gd name="T16" fmla="*/ 227 w 144"/>
                    <a:gd name="T17" fmla="*/ 199 h 105"/>
                    <a:gd name="T18" fmla="*/ 157 w 144"/>
                    <a:gd name="T19" fmla="*/ 217 h 105"/>
                    <a:gd name="T20" fmla="*/ 7 w 144"/>
                    <a:gd name="T21" fmla="*/ 210 h 105"/>
                    <a:gd name="T22" fmla="*/ 0 w 144"/>
                    <a:gd name="T23" fmla="*/ 113 h 105"/>
                    <a:gd name="T24" fmla="*/ 7 w 144"/>
                    <a:gd name="T25" fmla="*/ 74 h 105"/>
                    <a:gd name="T26" fmla="*/ 24 w 144"/>
                    <a:gd name="T27" fmla="*/ 37 h 105"/>
                    <a:gd name="T28" fmla="*/ 57 w 144"/>
                    <a:gd name="T29" fmla="*/ 0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105"/>
                    <a:gd name="T47" fmla="*/ 144 w 144"/>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105">
                      <a:moveTo>
                        <a:pt x="30" y="0"/>
                      </a:moveTo>
                      <a:lnTo>
                        <a:pt x="51" y="9"/>
                      </a:lnTo>
                      <a:lnTo>
                        <a:pt x="81" y="12"/>
                      </a:lnTo>
                      <a:lnTo>
                        <a:pt x="102" y="6"/>
                      </a:lnTo>
                      <a:lnTo>
                        <a:pt x="123" y="0"/>
                      </a:lnTo>
                      <a:lnTo>
                        <a:pt x="138" y="18"/>
                      </a:lnTo>
                      <a:lnTo>
                        <a:pt x="144" y="48"/>
                      </a:lnTo>
                      <a:lnTo>
                        <a:pt x="144" y="78"/>
                      </a:lnTo>
                      <a:lnTo>
                        <a:pt x="117" y="96"/>
                      </a:lnTo>
                      <a:lnTo>
                        <a:pt x="81" y="105"/>
                      </a:lnTo>
                      <a:lnTo>
                        <a:pt x="3" y="102"/>
                      </a:lnTo>
                      <a:lnTo>
                        <a:pt x="0" y="54"/>
                      </a:lnTo>
                      <a:lnTo>
                        <a:pt x="3" y="36"/>
                      </a:lnTo>
                      <a:lnTo>
                        <a:pt x="12" y="18"/>
                      </a:lnTo>
                      <a:lnTo>
                        <a:pt x="30" y="0"/>
                      </a:lnTo>
                      <a:close/>
                    </a:path>
                  </a:pathLst>
                </a:custGeom>
                <a:pattFill prst="lgConfetti">
                  <a:fgClr>
                    <a:srgbClr val="008000"/>
                  </a:fgClr>
                  <a:bgClr>
                    <a:srgbClr val="99CC00"/>
                  </a:bgClr>
                </a:pattFill>
                <a:ln w="9525">
                  <a:noFill/>
                  <a:round/>
                  <a:headEnd/>
                  <a:tailEnd/>
                </a:ln>
              </p:spPr>
              <p:txBody>
                <a:bodyPr wrap="none" lIns="0" tIns="0" rIns="0" bIns="0" anchor="ctr"/>
                <a:lstStyle/>
                <a:p>
                  <a:pPr marL="0" marR="0" lvl="0" indent="0" algn="l" defTabSz="899010"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srgbClr val="7889FB"/>
                    </a:solidFill>
                    <a:effectLst/>
                    <a:uLnTx/>
                    <a:uFillTx/>
                    <a:latin typeface="Arial" panose="020B0604020202020204" pitchFamily="34" charset="0"/>
                    <a:ea typeface="맑은 고딕" panose="020B0503020000020004" pitchFamily="50" charset="-127"/>
                    <a:cs typeface="Arial" charset="0"/>
                  </a:endParaRPr>
                </a:p>
              </p:txBody>
            </p:sp>
            <p:sp>
              <p:nvSpPr>
                <p:cNvPr id="16460" name="Rectangle 76"/>
                <p:cNvSpPr>
                  <a:spLocks noChangeArrowheads="1"/>
                </p:cNvSpPr>
                <p:nvPr/>
              </p:nvSpPr>
              <p:spPr bwMode="auto">
                <a:xfrm>
                  <a:off x="317" y="3734"/>
                  <a:ext cx="231"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898525">
                    <a:defRPr sz="1700">
                      <a:solidFill>
                        <a:schemeClr val="tx1"/>
                      </a:solidFill>
                      <a:latin typeface="Calibri" panose="020F0502020204030204" pitchFamily="34" charset="0"/>
                      <a:ea typeface="MS PGothic" panose="020B0600070205080204" pitchFamily="34" charset="-128"/>
                    </a:defRPr>
                  </a:lvl1pPr>
                  <a:lvl2pPr defTabSz="898525">
                    <a:defRPr sz="1700">
                      <a:solidFill>
                        <a:schemeClr val="tx1"/>
                      </a:solidFill>
                      <a:latin typeface="Calibri" panose="020F0502020204030204" pitchFamily="34" charset="0"/>
                      <a:ea typeface="MS PGothic" panose="020B0600070205080204" pitchFamily="34" charset="-128"/>
                    </a:defRPr>
                  </a:lvl2pPr>
                  <a:lvl3pPr defTabSz="898525">
                    <a:defRPr sz="1700">
                      <a:solidFill>
                        <a:schemeClr val="tx1"/>
                      </a:solidFill>
                      <a:latin typeface="Calibri" panose="020F0502020204030204" pitchFamily="34" charset="0"/>
                      <a:ea typeface="MS PGothic" panose="020B0600070205080204" pitchFamily="34" charset="-128"/>
                    </a:defRPr>
                  </a:lvl3pPr>
                  <a:lvl4pPr defTabSz="898525">
                    <a:defRPr sz="1700">
                      <a:solidFill>
                        <a:schemeClr val="tx1"/>
                      </a:solidFill>
                      <a:latin typeface="Calibri" panose="020F0502020204030204" pitchFamily="34" charset="0"/>
                      <a:ea typeface="MS PGothic" panose="020B0600070205080204" pitchFamily="34" charset="-128"/>
                    </a:defRPr>
                  </a:lvl4pPr>
                  <a:lvl5pPr defTabSz="898525">
                    <a:defRPr sz="1700">
                      <a:solidFill>
                        <a:schemeClr val="tx1"/>
                      </a:solidFill>
                      <a:latin typeface="Calibri" panose="020F0502020204030204" pitchFamily="34" charset="0"/>
                      <a:ea typeface="MS PGothic" panose="020B0600070205080204" pitchFamily="34" charset="-128"/>
                    </a:defRPr>
                  </a:lvl5pPr>
                  <a:lvl6pPr marL="22447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l" defTabSz="898525" rtl="0" eaLnBrk="0" fontAlgn="base" latinLnBrk="0" hangingPunct="0">
                    <a:lnSpc>
                      <a:spcPct val="100000"/>
                    </a:lnSpc>
                    <a:spcBef>
                      <a:spcPct val="0"/>
                    </a:spcBef>
                    <a:spcAft>
                      <a:spcPct val="0"/>
                    </a:spcAft>
                    <a:buClrTx/>
                    <a:buSzTx/>
                    <a:buFontTx/>
                    <a:buNone/>
                    <a:tabLst/>
                    <a:defRPr/>
                  </a:pPr>
                  <a:endParaRPr kumimoji="0" lang="ko-KR" altLang="ko-KR" sz="17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461" name="Oval 77"/>
                <p:cNvSpPr>
                  <a:spLocks noChangeArrowheads="1"/>
                </p:cNvSpPr>
                <p:nvPr/>
              </p:nvSpPr>
              <p:spPr bwMode="auto">
                <a:xfrm>
                  <a:off x="351" y="3785"/>
                  <a:ext cx="178" cy="204"/>
                </a:xfrm>
                <a:prstGeom prst="ellipse">
                  <a:avLst/>
                </a:prstGeom>
                <a:gradFill rotWithShape="1">
                  <a:gsLst>
                    <a:gs pos="0">
                      <a:srgbClr val="A27242"/>
                    </a:gs>
                    <a:gs pos="100000">
                      <a:srgbClr val="824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defTabSz="898525">
                    <a:defRPr sz="1700">
                      <a:solidFill>
                        <a:schemeClr val="tx1"/>
                      </a:solidFill>
                      <a:latin typeface="Calibri" panose="020F0502020204030204" pitchFamily="34" charset="0"/>
                      <a:ea typeface="MS PGothic" panose="020B0600070205080204" pitchFamily="34" charset="-128"/>
                    </a:defRPr>
                  </a:lvl1pPr>
                  <a:lvl2pPr defTabSz="898525">
                    <a:defRPr sz="1700">
                      <a:solidFill>
                        <a:schemeClr val="tx1"/>
                      </a:solidFill>
                      <a:latin typeface="Calibri" panose="020F0502020204030204" pitchFamily="34" charset="0"/>
                      <a:ea typeface="MS PGothic" panose="020B0600070205080204" pitchFamily="34" charset="-128"/>
                    </a:defRPr>
                  </a:lvl2pPr>
                  <a:lvl3pPr defTabSz="898525">
                    <a:defRPr sz="1700">
                      <a:solidFill>
                        <a:schemeClr val="tx1"/>
                      </a:solidFill>
                      <a:latin typeface="Calibri" panose="020F0502020204030204" pitchFamily="34" charset="0"/>
                      <a:ea typeface="MS PGothic" panose="020B0600070205080204" pitchFamily="34" charset="-128"/>
                    </a:defRPr>
                  </a:lvl3pPr>
                  <a:lvl4pPr defTabSz="898525">
                    <a:defRPr sz="1700">
                      <a:solidFill>
                        <a:schemeClr val="tx1"/>
                      </a:solidFill>
                      <a:latin typeface="Calibri" panose="020F0502020204030204" pitchFamily="34" charset="0"/>
                      <a:ea typeface="MS PGothic" panose="020B0600070205080204" pitchFamily="34" charset="-128"/>
                    </a:defRPr>
                  </a:lvl4pPr>
                  <a:lvl5pPr defTabSz="898525">
                    <a:defRPr sz="1700">
                      <a:solidFill>
                        <a:schemeClr val="tx1"/>
                      </a:solidFill>
                      <a:latin typeface="Calibri" panose="020F0502020204030204" pitchFamily="34" charset="0"/>
                      <a:ea typeface="MS PGothic" panose="020B0600070205080204" pitchFamily="34" charset="-128"/>
                    </a:defRPr>
                  </a:lvl5pPr>
                  <a:lvl6pPr marL="22447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l" defTabSz="898525" rtl="0" eaLnBrk="0" fontAlgn="base" latinLnBrk="0" hangingPunct="0">
                    <a:lnSpc>
                      <a:spcPct val="100000"/>
                    </a:lnSpc>
                    <a:spcBef>
                      <a:spcPct val="0"/>
                    </a:spcBef>
                    <a:spcAft>
                      <a:spcPct val="0"/>
                    </a:spcAft>
                    <a:buClrTx/>
                    <a:buSzTx/>
                    <a:buFontTx/>
                    <a:buNone/>
                    <a:tabLst/>
                    <a:defRPr/>
                  </a:pPr>
                  <a:endParaRPr kumimoji="0" lang="ko-KR" altLang="ko-KR" sz="17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610" name="Freeform 78"/>
                <p:cNvSpPr>
                  <a:spLocks/>
                </p:cNvSpPr>
                <p:nvPr/>
              </p:nvSpPr>
              <p:spPr bwMode="auto">
                <a:xfrm>
                  <a:off x="403" y="3765"/>
                  <a:ext cx="76" cy="56"/>
                </a:xfrm>
                <a:custGeom>
                  <a:avLst/>
                  <a:gdLst>
                    <a:gd name="T0" fmla="*/ 2 w 127"/>
                    <a:gd name="T1" fmla="*/ 6 h 125"/>
                    <a:gd name="T2" fmla="*/ 1 w 127"/>
                    <a:gd name="T3" fmla="*/ 4 h 125"/>
                    <a:gd name="T4" fmla="*/ 3 w 127"/>
                    <a:gd name="T5" fmla="*/ 0 h 125"/>
                    <a:gd name="T6" fmla="*/ 10 w 127"/>
                    <a:gd name="T7" fmla="*/ 0 h 125"/>
                    <a:gd name="T8" fmla="*/ 14 w 127"/>
                    <a:gd name="T9" fmla="*/ 1 h 125"/>
                    <a:gd name="T10" fmla="*/ 7 w 127"/>
                    <a:gd name="T11" fmla="*/ 6 h 125"/>
                    <a:gd name="T12" fmla="*/ 2 w 127"/>
                    <a:gd name="T13" fmla="*/ 6 h 125"/>
                    <a:gd name="T14" fmla="*/ 0 60000 65536"/>
                    <a:gd name="T15" fmla="*/ 0 60000 65536"/>
                    <a:gd name="T16" fmla="*/ 0 60000 65536"/>
                    <a:gd name="T17" fmla="*/ 0 60000 65536"/>
                    <a:gd name="T18" fmla="*/ 0 60000 65536"/>
                    <a:gd name="T19" fmla="*/ 0 60000 65536"/>
                    <a:gd name="T20" fmla="*/ 0 60000 65536"/>
                    <a:gd name="T21" fmla="*/ 0 w 127"/>
                    <a:gd name="T22" fmla="*/ 0 h 125"/>
                    <a:gd name="T23" fmla="*/ 127 w 127"/>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25">
                      <a:moveTo>
                        <a:pt x="15" y="120"/>
                      </a:moveTo>
                      <a:cubicBezTo>
                        <a:pt x="11" y="106"/>
                        <a:pt x="1" y="78"/>
                        <a:pt x="1" y="78"/>
                      </a:cubicBezTo>
                      <a:cubicBezTo>
                        <a:pt x="5" y="39"/>
                        <a:pt x="0" y="30"/>
                        <a:pt x="25" y="7"/>
                      </a:cubicBezTo>
                      <a:cubicBezTo>
                        <a:pt x="43" y="12"/>
                        <a:pt x="55" y="8"/>
                        <a:pt x="72" y="2"/>
                      </a:cubicBezTo>
                      <a:cubicBezTo>
                        <a:pt x="110" y="12"/>
                        <a:pt x="101" y="0"/>
                        <a:pt x="110" y="26"/>
                      </a:cubicBezTo>
                      <a:cubicBezTo>
                        <a:pt x="105" y="96"/>
                        <a:pt x="127" y="125"/>
                        <a:pt x="53" y="125"/>
                      </a:cubicBezTo>
                      <a:cubicBezTo>
                        <a:pt x="40" y="125"/>
                        <a:pt x="28" y="122"/>
                        <a:pt x="15" y="120"/>
                      </a:cubicBezTo>
                      <a:close/>
                    </a:path>
                  </a:pathLst>
                </a:custGeom>
                <a:solidFill>
                  <a:srgbClr val="261300"/>
                </a:solidFill>
                <a:ln w="9525">
                  <a:noFill/>
                  <a:round/>
                  <a:headEnd/>
                  <a:tailEnd/>
                </a:ln>
              </p:spPr>
              <p:txBody>
                <a:bodyPr wrap="none" lIns="0" tIns="0" rIns="0" bIns="0" anchor="ctr"/>
                <a:lstStyle/>
                <a:p>
                  <a:pPr marL="0" marR="0" lvl="0" indent="0" algn="l" defTabSz="899010"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srgbClr val="7889FB"/>
                    </a:solidFill>
                    <a:effectLst/>
                    <a:uLnTx/>
                    <a:uFillTx/>
                    <a:latin typeface="Arial" panose="020B0604020202020204" pitchFamily="34" charset="0"/>
                    <a:ea typeface="맑은 고딕" panose="020B0503020000020004" pitchFamily="50" charset="-127"/>
                    <a:cs typeface="Arial" charset="0"/>
                  </a:endParaRPr>
                </a:p>
              </p:txBody>
            </p:sp>
            <p:sp>
              <p:nvSpPr>
                <p:cNvPr id="23611" name="Freeform 79"/>
                <p:cNvSpPr>
                  <a:spLocks/>
                </p:cNvSpPr>
                <p:nvPr/>
              </p:nvSpPr>
              <p:spPr bwMode="auto">
                <a:xfrm>
                  <a:off x="329" y="3852"/>
                  <a:ext cx="41" cy="58"/>
                </a:xfrm>
                <a:custGeom>
                  <a:avLst/>
                  <a:gdLst>
                    <a:gd name="T0" fmla="*/ 0 w 127"/>
                    <a:gd name="T1" fmla="*/ 6 h 125"/>
                    <a:gd name="T2" fmla="*/ 0 w 127"/>
                    <a:gd name="T3" fmla="*/ 4 h 125"/>
                    <a:gd name="T4" fmla="*/ 0 w 127"/>
                    <a:gd name="T5" fmla="*/ 0 h 125"/>
                    <a:gd name="T6" fmla="*/ 1 w 127"/>
                    <a:gd name="T7" fmla="*/ 0 h 125"/>
                    <a:gd name="T8" fmla="*/ 1 w 127"/>
                    <a:gd name="T9" fmla="*/ 1 h 125"/>
                    <a:gd name="T10" fmla="*/ 1 w 127"/>
                    <a:gd name="T11" fmla="*/ 6 h 125"/>
                    <a:gd name="T12" fmla="*/ 0 w 127"/>
                    <a:gd name="T13" fmla="*/ 6 h 125"/>
                    <a:gd name="T14" fmla="*/ 0 60000 65536"/>
                    <a:gd name="T15" fmla="*/ 0 60000 65536"/>
                    <a:gd name="T16" fmla="*/ 0 60000 65536"/>
                    <a:gd name="T17" fmla="*/ 0 60000 65536"/>
                    <a:gd name="T18" fmla="*/ 0 60000 65536"/>
                    <a:gd name="T19" fmla="*/ 0 60000 65536"/>
                    <a:gd name="T20" fmla="*/ 0 60000 65536"/>
                    <a:gd name="T21" fmla="*/ 0 w 127"/>
                    <a:gd name="T22" fmla="*/ 0 h 125"/>
                    <a:gd name="T23" fmla="*/ 127 w 127"/>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25">
                      <a:moveTo>
                        <a:pt x="15" y="120"/>
                      </a:moveTo>
                      <a:cubicBezTo>
                        <a:pt x="11" y="106"/>
                        <a:pt x="1" y="78"/>
                        <a:pt x="1" y="78"/>
                      </a:cubicBezTo>
                      <a:cubicBezTo>
                        <a:pt x="5" y="39"/>
                        <a:pt x="0" y="30"/>
                        <a:pt x="25" y="7"/>
                      </a:cubicBezTo>
                      <a:cubicBezTo>
                        <a:pt x="43" y="12"/>
                        <a:pt x="55" y="8"/>
                        <a:pt x="72" y="2"/>
                      </a:cubicBezTo>
                      <a:cubicBezTo>
                        <a:pt x="110" y="12"/>
                        <a:pt x="101" y="0"/>
                        <a:pt x="110" y="26"/>
                      </a:cubicBezTo>
                      <a:cubicBezTo>
                        <a:pt x="105" y="96"/>
                        <a:pt x="127" y="125"/>
                        <a:pt x="53" y="125"/>
                      </a:cubicBezTo>
                      <a:cubicBezTo>
                        <a:pt x="40" y="125"/>
                        <a:pt x="28" y="122"/>
                        <a:pt x="15" y="120"/>
                      </a:cubicBezTo>
                      <a:close/>
                    </a:path>
                  </a:pathLst>
                </a:custGeom>
                <a:solidFill>
                  <a:srgbClr val="261300"/>
                </a:solidFill>
                <a:ln w="9525">
                  <a:noFill/>
                  <a:round/>
                  <a:headEnd/>
                  <a:tailEnd/>
                </a:ln>
              </p:spPr>
              <p:txBody>
                <a:bodyPr wrap="none" lIns="0" tIns="0" rIns="0" bIns="0" anchor="ctr"/>
                <a:lstStyle/>
                <a:p>
                  <a:pPr marL="0" marR="0" lvl="0" indent="0" algn="l" defTabSz="899010"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srgbClr val="7889FB"/>
                    </a:solidFill>
                    <a:effectLst/>
                    <a:uLnTx/>
                    <a:uFillTx/>
                    <a:latin typeface="Arial" panose="020B0604020202020204" pitchFamily="34" charset="0"/>
                    <a:ea typeface="맑은 고딕" panose="020B0503020000020004" pitchFamily="50" charset="-127"/>
                    <a:cs typeface="Arial" charset="0"/>
                  </a:endParaRPr>
                </a:p>
              </p:txBody>
            </p:sp>
            <p:sp>
              <p:nvSpPr>
                <p:cNvPr id="23612" name="Freeform 80"/>
                <p:cNvSpPr>
                  <a:spLocks/>
                </p:cNvSpPr>
                <p:nvPr/>
              </p:nvSpPr>
              <p:spPr bwMode="auto">
                <a:xfrm>
                  <a:off x="509" y="3849"/>
                  <a:ext cx="39" cy="58"/>
                </a:xfrm>
                <a:custGeom>
                  <a:avLst/>
                  <a:gdLst>
                    <a:gd name="T0" fmla="*/ 0 w 127"/>
                    <a:gd name="T1" fmla="*/ 6 h 125"/>
                    <a:gd name="T2" fmla="*/ 0 w 127"/>
                    <a:gd name="T3" fmla="*/ 4 h 125"/>
                    <a:gd name="T4" fmla="*/ 0 w 127"/>
                    <a:gd name="T5" fmla="*/ 0 h 125"/>
                    <a:gd name="T6" fmla="*/ 1 w 127"/>
                    <a:gd name="T7" fmla="*/ 0 h 125"/>
                    <a:gd name="T8" fmla="*/ 1 w 127"/>
                    <a:gd name="T9" fmla="*/ 1 h 125"/>
                    <a:gd name="T10" fmla="*/ 1 w 127"/>
                    <a:gd name="T11" fmla="*/ 6 h 125"/>
                    <a:gd name="T12" fmla="*/ 0 w 127"/>
                    <a:gd name="T13" fmla="*/ 6 h 125"/>
                    <a:gd name="T14" fmla="*/ 0 60000 65536"/>
                    <a:gd name="T15" fmla="*/ 0 60000 65536"/>
                    <a:gd name="T16" fmla="*/ 0 60000 65536"/>
                    <a:gd name="T17" fmla="*/ 0 60000 65536"/>
                    <a:gd name="T18" fmla="*/ 0 60000 65536"/>
                    <a:gd name="T19" fmla="*/ 0 60000 65536"/>
                    <a:gd name="T20" fmla="*/ 0 60000 65536"/>
                    <a:gd name="T21" fmla="*/ 0 w 127"/>
                    <a:gd name="T22" fmla="*/ 0 h 125"/>
                    <a:gd name="T23" fmla="*/ 127 w 127"/>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25">
                      <a:moveTo>
                        <a:pt x="15" y="120"/>
                      </a:moveTo>
                      <a:cubicBezTo>
                        <a:pt x="11" y="106"/>
                        <a:pt x="1" y="78"/>
                        <a:pt x="1" y="78"/>
                      </a:cubicBezTo>
                      <a:cubicBezTo>
                        <a:pt x="5" y="39"/>
                        <a:pt x="0" y="30"/>
                        <a:pt x="25" y="7"/>
                      </a:cubicBezTo>
                      <a:cubicBezTo>
                        <a:pt x="43" y="12"/>
                        <a:pt x="55" y="8"/>
                        <a:pt x="72" y="2"/>
                      </a:cubicBezTo>
                      <a:cubicBezTo>
                        <a:pt x="110" y="12"/>
                        <a:pt x="101" y="0"/>
                        <a:pt x="110" y="26"/>
                      </a:cubicBezTo>
                      <a:cubicBezTo>
                        <a:pt x="105" y="96"/>
                        <a:pt x="127" y="125"/>
                        <a:pt x="53" y="125"/>
                      </a:cubicBezTo>
                      <a:cubicBezTo>
                        <a:pt x="40" y="125"/>
                        <a:pt x="28" y="122"/>
                        <a:pt x="15" y="120"/>
                      </a:cubicBezTo>
                      <a:close/>
                    </a:path>
                  </a:pathLst>
                </a:custGeom>
                <a:solidFill>
                  <a:srgbClr val="261300"/>
                </a:solidFill>
                <a:ln w="9525">
                  <a:noFill/>
                  <a:round/>
                  <a:headEnd/>
                  <a:tailEnd/>
                </a:ln>
              </p:spPr>
              <p:txBody>
                <a:bodyPr wrap="none" lIns="0" tIns="0" rIns="0" bIns="0" anchor="ctr"/>
                <a:lstStyle/>
                <a:p>
                  <a:pPr marL="0" marR="0" lvl="0" indent="0" algn="l" defTabSz="899010"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srgbClr val="7889FB"/>
                    </a:solidFill>
                    <a:effectLst/>
                    <a:uLnTx/>
                    <a:uFillTx/>
                    <a:latin typeface="Arial" panose="020B0604020202020204" pitchFamily="34" charset="0"/>
                    <a:ea typeface="맑은 고딕" panose="020B0503020000020004" pitchFamily="50" charset="-127"/>
                    <a:cs typeface="Arial" charset="0"/>
                  </a:endParaRPr>
                </a:p>
              </p:txBody>
            </p:sp>
            <p:sp>
              <p:nvSpPr>
                <p:cNvPr id="23613" name="Freeform 81"/>
                <p:cNvSpPr>
                  <a:spLocks/>
                </p:cNvSpPr>
                <p:nvPr/>
              </p:nvSpPr>
              <p:spPr bwMode="auto">
                <a:xfrm>
                  <a:off x="345" y="3898"/>
                  <a:ext cx="190" cy="100"/>
                </a:xfrm>
                <a:custGeom>
                  <a:avLst/>
                  <a:gdLst>
                    <a:gd name="T0" fmla="*/ 6 w 412"/>
                    <a:gd name="T1" fmla="*/ 2 h 215"/>
                    <a:gd name="T2" fmla="*/ 12 w 412"/>
                    <a:gd name="T3" fmla="*/ 2 h 215"/>
                    <a:gd name="T4" fmla="*/ 13 w 412"/>
                    <a:gd name="T5" fmla="*/ 3 h 215"/>
                    <a:gd name="T6" fmla="*/ 14 w 412"/>
                    <a:gd name="T7" fmla="*/ 5 h 215"/>
                    <a:gd name="T8" fmla="*/ 16 w 412"/>
                    <a:gd name="T9" fmla="*/ 3 h 215"/>
                    <a:gd name="T10" fmla="*/ 17 w 412"/>
                    <a:gd name="T11" fmla="*/ 1 h 215"/>
                    <a:gd name="T12" fmla="*/ 18 w 412"/>
                    <a:gd name="T13" fmla="*/ 1 h 215"/>
                    <a:gd name="T14" fmla="*/ 17 w 412"/>
                    <a:gd name="T15" fmla="*/ 3 h 215"/>
                    <a:gd name="T16" fmla="*/ 16 w 412"/>
                    <a:gd name="T17" fmla="*/ 5 h 215"/>
                    <a:gd name="T18" fmla="*/ 14 w 412"/>
                    <a:gd name="T19" fmla="*/ 9 h 215"/>
                    <a:gd name="T20" fmla="*/ 9 w 412"/>
                    <a:gd name="T21" fmla="*/ 10 h 215"/>
                    <a:gd name="T22" fmla="*/ 7 w 412"/>
                    <a:gd name="T23" fmla="*/ 10 h 215"/>
                    <a:gd name="T24" fmla="*/ 5 w 412"/>
                    <a:gd name="T25" fmla="*/ 8 h 215"/>
                    <a:gd name="T26" fmla="*/ 0 w 412"/>
                    <a:gd name="T27" fmla="*/ 2 h 215"/>
                    <a:gd name="T28" fmla="*/ 0 w 412"/>
                    <a:gd name="T29" fmla="*/ 1 h 215"/>
                    <a:gd name="T30" fmla="*/ 2 w 412"/>
                    <a:gd name="T31" fmla="*/ 3 h 215"/>
                    <a:gd name="T32" fmla="*/ 3 w 412"/>
                    <a:gd name="T33" fmla="*/ 4 h 215"/>
                    <a:gd name="T34" fmla="*/ 6 w 412"/>
                    <a:gd name="T35" fmla="*/ 7 h 215"/>
                    <a:gd name="T36" fmla="*/ 6 w 412"/>
                    <a:gd name="T37" fmla="*/ 6 h 215"/>
                    <a:gd name="T38" fmla="*/ 9 w 412"/>
                    <a:gd name="T39" fmla="*/ 7 h 215"/>
                    <a:gd name="T40" fmla="*/ 12 w 412"/>
                    <a:gd name="T41" fmla="*/ 6 h 215"/>
                    <a:gd name="T42" fmla="*/ 11 w 412"/>
                    <a:gd name="T43" fmla="*/ 4 h 215"/>
                    <a:gd name="T44" fmla="*/ 9 w 412"/>
                    <a:gd name="T45" fmla="*/ 4 h 215"/>
                    <a:gd name="T46" fmla="*/ 5 w 412"/>
                    <a:gd name="T47" fmla="*/ 6 h 215"/>
                    <a:gd name="T48" fmla="*/ 4 w 412"/>
                    <a:gd name="T49" fmla="*/ 3 h 215"/>
                    <a:gd name="T50" fmla="*/ 6 w 412"/>
                    <a:gd name="T51" fmla="*/ 2 h 2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12"/>
                    <a:gd name="T79" fmla="*/ 0 h 215"/>
                    <a:gd name="T80" fmla="*/ 412 w 412"/>
                    <a:gd name="T81" fmla="*/ 215 h 2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12" h="215">
                      <a:moveTo>
                        <a:pt x="127" y="50"/>
                      </a:moveTo>
                      <a:cubicBezTo>
                        <a:pt x="176" y="34"/>
                        <a:pt x="211" y="38"/>
                        <a:pt x="269" y="36"/>
                      </a:cubicBezTo>
                      <a:cubicBezTo>
                        <a:pt x="278" y="50"/>
                        <a:pt x="281" y="62"/>
                        <a:pt x="293" y="73"/>
                      </a:cubicBezTo>
                      <a:cubicBezTo>
                        <a:pt x="298" y="92"/>
                        <a:pt x="304" y="95"/>
                        <a:pt x="321" y="106"/>
                      </a:cubicBezTo>
                      <a:cubicBezTo>
                        <a:pt x="344" y="91"/>
                        <a:pt x="347" y="84"/>
                        <a:pt x="363" y="59"/>
                      </a:cubicBezTo>
                      <a:cubicBezTo>
                        <a:pt x="374" y="41"/>
                        <a:pt x="364" y="29"/>
                        <a:pt x="387" y="21"/>
                      </a:cubicBezTo>
                      <a:cubicBezTo>
                        <a:pt x="393" y="23"/>
                        <a:pt x="404" y="20"/>
                        <a:pt x="406" y="26"/>
                      </a:cubicBezTo>
                      <a:cubicBezTo>
                        <a:pt x="412" y="49"/>
                        <a:pt x="395" y="56"/>
                        <a:pt x="382" y="64"/>
                      </a:cubicBezTo>
                      <a:cubicBezTo>
                        <a:pt x="373" y="84"/>
                        <a:pt x="372" y="94"/>
                        <a:pt x="354" y="106"/>
                      </a:cubicBezTo>
                      <a:cubicBezTo>
                        <a:pt x="347" y="127"/>
                        <a:pt x="330" y="171"/>
                        <a:pt x="311" y="182"/>
                      </a:cubicBezTo>
                      <a:cubicBezTo>
                        <a:pt x="276" y="202"/>
                        <a:pt x="236" y="202"/>
                        <a:pt x="198" y="215"/>
                      </a:cubicBezTo>
                      <a:cubicBezTo>
                        <a:pt x="184" y="212"/>
                        <a:pt x="168" y="213"/>
                        <a:pt x="156" y="206"/>
                      </a:cubicBezTo>
                      <a:cubicBezTo>
                        <a:pt x="137" y="195"/>
                        <a:pt x="125" y="178"/>
                        <a:pt x="104" y="168"/>
                      </a:cubicBezTo>
                      <a:cubicBezTo>
                        <a:pt x="66" y="130"/>
                        <a:pt x="19" y="103"/>
                        <a:pt x="0" y="50"/>
                      </a:cubicBezTo>
                      <a:cubicBezTo>
                        <a:pt x="2" y="40"/>
                        <a:pt x="0" y="30"/>
                        <a:pt x="5" y="21"/>
                      </a:cubicBezTo>
                      <a:cubicBezTo>
                        <a:pt x="17" y="0"/>
                        <a:pt x="30" y="47"/>
                        <a:pt x="38" y="55"/>
                      </a:cubicBezTo>
                      <a:cubicBezTo>
                        <a:pt x="44" y="74"/>
                        <a:pt x="53" y="76"/>
                        <a:pt x="71" y="83"/>
                      </a:cubicBezTo>
                      <a:cubicBezTo>
                        <a:pt x="90" y="112"/>
                        <a:pt x="115" y="127"/>
                        <a:pt x="146" y="150"/>
                      </a:cubicBezTo>
                      <a:cubicBezTo>
                        <a:pt x="187" y="180"/>
                        <a:pt x="83" y="107"/>
                        <a:pt x="132" y="135"/>
                      </a:cubicBezTo>
                      <a:cubicBezTo>
                        <a:pt x="152" y="147"/>
                        <a:pt x="180" y="149"/>
                        <a:pt x="203" y="154"/>
                      </a:cubicBezTo>
                      <a:cubicBezTo>
                        <a:pt x="235" y="150"/>
                        <a:pt x="244" y="152"/>
                        <a:pt x="264" y="130"/>
                      </a:cubicBezTo>
                      <a:cubicBezTo>
                        <a:pt x="269" y="116"/>
                        <a:pt x="270" y="101"/>
                        <a:pt x="255" y="92"/>
                      </a:cubicBezTo>
                      <a:cubicBezTo>
                        <a:pt x="242" y="84"/>
                        <a:pt x="212" y="78"/>
                        <a:pt x="212" y="78"/>
                      </a:cubicBezTo>
                      <a:cubicBezTo>
                        <a:pt x="148" y="82"/>
                        <a:pt x="132" y="87"/>
                        <a:pt x="114" y="126"/>
                      </a:cubicBezTo>
                      <a:cubicBezTo>
                        <a:pt x="92" y="151"/>
                        <a:pt x="91" y="78"/>
                        <a:pt x="94" y="73"/>
                      </a:cubicBezTo>
                      <a:cubicBezTo>
                        <a:pt x="101" y="61"/>
                        <a:pt x="117" y="60"/>
                        <a:pt x="127" y="50"/>
                      </a:cubicBezTo>
                      <a:close/>
                    </a:path>
                  </a:pathLst>
                </a:custGeom>
                <a:solidFill>
                  <a:srgbClr val="261300"/>
                </a:solidFill>
                <a:ln w="9525">
                  <a:noFill/>
                  <a:round/>
                  <a:headEnd/>
                  <a:tailEnd/>
                </a:ln>
              </p:spPr>
              <p:txBody>
                <a:bodyPr wrap="none" lIns="0" tIns="0" rIns="0" bIns="0" anchor="ctr"/>
                <a:lstStyle/>
                <a:p>
                  <a:pPr marL="0" marR="0" lvl="0" indent="0" algn="l" defTabSz="899010"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srgbClr val="7889FB"/>
                    </a:solidFill>
                    <a:effectLst/>
                    <a:uLnTx/>
                    <a:uFillTx/>
                    <a:latin typeface="Arial" panose="020B0604020202020204" pitchFamily="34" charset="0"/>
                    <a:ea typeface="맑은 고딕" panose="020B0503020000020004" pitchFamily="50" charset="-127"/>
                    <a:cs typeface="Arial" charset="0"/>
                  </a:endParaRPr>
                </a:p>
              </p:txBody>
            </p:sp>
          </p:grpSp>
          <p:sp>
            <p:nvSpPr>
              <p:cNvPr id="23604" name="Freeform 82" descr="Plaid"/>
              <p:cNvSpPr>
                <a:spLocks/>
              </p:cNvSpPr>
              <p:nvPr/>
            </p:nvSpPr>
            <p:spPr bwMode="auto">
              <a:xfrm>
                <a:off x="367" y="3783"/>
                <a:ext cx="137" cy="84"/>
              </a:xfrm>
              <a:custGeom>
                <a:avLst/>
                <a:gdLst>
                  <a:gd name="T0" fmla="*/ 24 w 138"/>
                  <a:gd name="T1" fmla="*/ 4 h 84"/>
                  <a:gd name="T2" fmla="*/ 64 w 138"/>
                  <a:gd name="T3" fmla="*/ 32 h 84"/>
                  <a:gd name="T4" fmla="*/ 132 w 138"/>
                  <a:gd name="T5" fmla="*/ 8 h 84"/>
                  <a:gd name="T6" fmla="*/ 130 w 138"/>
                  <a:gd name="T7" fmla="*/ 22 h 84"/>
                  <a:gd name="T8" fmla="*/ 136 w 138"/>
                  <a:gd name="T9" fmla="*/ 24 h 84"/>
                  <a:gd name="T10" fmla="*/ 120 w 138"/>
                  <a:gd name="T11" fmla="*/ 42 h 84"/>
                  <a:gd name="T12" fmla="*/ 102 w 138"/>
                  <a:gd name="T13" fmla="*/ 66 h 84"/>
                  <a:gd name="T14" fmla="*/ 92 w 138"/>
                  <a:gd name="T15" fmla="*/ 84 h 84"/>
                  <a:gd name="T16" fmla="*/ 56 w 138"/>
                  <a:gd name="T17" fmla="*/ 60 h 84"/>
                  <a:gd name="T18" fmla="*/ 8 w 138"/>
                  <a:gd name="T19" fmla="*/ 24 h 84"/>
                  <a:gd name="T20" fmla="*/ 10 w 138"/>
                  <a:gd name="T21" fmla="*/ 0 h 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
                  <a:gd name="T34" fmla="*/ 0 h 84"/>
                  <a:gd name="T35" fmla="*/ 138 w 138"/>
                  <a:gd name="T36" fmla="*/ 84 h 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 h="84">
                    <a:moveTo>
                      <a:pt x="24" y="4"/>
                    </a:moveTo>
                    <a:cubicBezTo>
                      <a:pt x="37" y="14"/>
                      <a:pt x="50" y="23"/>
                      <a:pt x="64" y="32"/>
                    </a:cubicBezTo>
                    <a:cubicBezTo>
                      <a:pt x="87" y="26"/>
                      <a:pt x="112" y="21"/>
                      <a:pt x="132" y="8"/>
                    </a:cubicBezTo>
                    <a:cubicBezTo>
                      <a:pt x="131" y="13"/>
                      <a:pt x="129" y="17"/>
                      <a:pt x="130" y="22"/>
                    </a:cubicBezTo>
                    <a:cubicBezTo>
                      <a:pt x="131" y="24"/>
                      <a:pt x="135" y="22"/>
                      <a:pt x="136" y="24"/>
                    </a:cubicBezTo>
                    <a:cubicBezTo>
                      <a:pt x="138" y="32"/>
                      <a:pt x="120" y="42"/>
                      <a:pt x="120" y="42"/>
                    </a:cubicBezTo>
                    <a:cubicBezTo>
                      <a:pt x="117" y="51"/>
                      <a:pt x="109" y="59"/>
                      <a:pt x="102" y="66"/>
                    </a:cubicBezTo>
                    <a:cubicBezTo>
                      <a:pt x="100" y="73"/>
                      <a:pt x="92" y="84"/>
                      <a:pt x="92" y="84"/>
                    </a:cubicBezTo>
                    <a:cubicBezTo>
                      <a:pt x="71" y="81"/>
                      <a:pt x="71" y="71"/>
                      <a:pt x="56" y="60"/>
                    </a:cubicBezTo>
                    <a:cubicBezTo>
                      <a:pt x="40" y="48"/>
                      <a:pt x="24" y="34"/>
                      <a:pt x="8" y="24"/>
                    </a:cubicBezTo>
                    <a:cubicBezTo>
                      <a:pt x="3" y="11"/>
                      <a:pt x="0" y="10"/>
                      <a:pt x="10" y="0"/>
                    </a:cubicBezTo>
                  </a:path>
                </a:pathLst>
              </a:custGeom>
              <a:pattFill prst="plaid">
                <a:fgClr>
                  <a:srgbClr val="FFFF00"/>
                </a:fgClr>
                <a:bgClr>
                  <a:srgbClr val="FFFFFF"/>
                </a:bgClr>
              </a:pattFill>
              <a:ln w="9525">
                <a:noFill/>
                <a:round/>
                <a:headEnd/>
                <a:tailEnd/>
              </a:ln>
            </p:spPr>
            <p:txBody>
              <a:bodyPr wrap="none" lIns="0" tIns="0" rIns="0" bIns="0" anchor="ctr"/>
              <a:lstStyle/>
              <a:p>
                <a:pPr marL="0" marR="0" lvl="0" indent="0" algn="l" defTabSz="899010" rtl="0" eaLnBrk="0" fontAlgn="base" latinLnBrk="0" hangingPunct="0">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solidFill>
                    <a:srgbClr val="7889FB"/>
                  </a:solidFill>
                  <a:effectLst/>
                  <a:uLnTx/>
                  <a:uFillTx/>
                  <a:latin typeface="Arial" panose="020B0604020202020204" pitchFamily="34" charset="0"/>
                  <a:ea typeface="맑은 고딕" panose="020B0503020000020004" pitchFamily="50" charset="-127"/>
                  <a:cs typeface="Arial" charset="0"/>
                </a:endParaRPr>
              </a:p>
            </p:txBody>
          </p:sp>
        </p:grpSp>
        <p:pic>
          <p:nvPicPr>
            <p:cNvPr id="65603" name="Picture 65" descr="Enterprise-Architec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923" y="1894769"/>
              <a:ext cx="403867" cy="32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Rectangle 67"/>
            <p:cNvSpPr>
              <a:spLocks noChangeArrowheads="1"/>
            </p:cNvSpPr>
            <p:nvPr/>
          </p:nvSpPr>
          <p:spPr bwMode="auto">
            <a:xfrm>
              <a:off x="-1119921" y="2185785"/>
              <a:ext cx="887147" cy="380866"/>
            </a:xfrm>
            <a:prstGeom prst="rect">
              <a:avLst/>
            </a:prstGeom>
            <a:noFill/>
            <a:ln>
              <a:noFill/>
            </a:ln>
            <a:effectLst>
              <a:prstShdw prst="shdw17" dist="17961" dir="2700000">
                <a:schemeClr val="accent1">
                  <a:gamma/>
                  <a:shade val="60000"/>
                  <a:invGamma/>
                  <a:alpha val="74998"/>
                </a:schemeClr>
              </a:prstShdw>
            </a:effectLst>
            <a:extLst/>
          </p:spPr>
          <p:txBody>
            <a:bodyPr lIns="89885" tIns="44943" rIns="89885" bIns="44943" anchor="ctr"/>
            <a:lstStyle>
              <a:lvl1pPr defTabSz="898525">
                <a:defRPr sz="1700">
                  <a:solidFill>
                    <a:schemeClr val="tx1"/>
                  </a:solidFill>
                  <a:latin typeface="Calibri" panose="020F0502020204030204" pitchFamily="34" charset="0"/>
                  <a:ea typeface="MS PGothic" panose="020B0600070205080204" pitchFamily="34" charset="-128"/>
                </a:defRPr>
              </a:lvl1pPr>
              <a:lvl2pPr defTabSz="898525">
                <a:defRPr sz="1700">
                  <a:solidFill>
                    <a:schemeClr val="tx1"/>
                  </a:solidFill>
                  <a:latin typeface="Calibri" panose="020F0502020204030204" pitchFamily="34" charset="0"/>
                  <a:ea typeface="MS PGothic" panose="020B0600070205080204" pitchFamily="34" charset="-128"/>
                </a:defRPr>
              </a:lvl2pPr>
              <a:lvl3pPr defTabSz="898525">
                <a:defRPr sz="1700">
                  <a:solidFill>
                    <a:schemeClr val="tx1"/>
                  </a:solidFill>
                  <a:latin typeface="Calibri" panose="020F0502020204030204" pitchFamily="34" charset="0"/>
                  <a:ea typeface="MS PGothic" panose="020B0600070205080204" pitchFamily="34" charset="-128"/>
                </a:defRPr>
              </a:lvl3pPr>
              <a:lvl4pPr defTabSz="898525">
                <a:defRPr sz="1700">
                  <a:solidFill>
                    <a:schemeClr val="tx1"/>
                  </a:solidFill>
                  <a:latin typeface="Calibri" panose="020F0502020204030204" pitchFamily="34" charset="0"/>
                  <a:ea typeface="MS PGothic" panose="020B0600070205080204" pitchFamily="34" charset="-128"/>
                </a:defRPr>
              </a:lvl4pPr>
              <a:lvl5pPr defTabSz="898525">
                <a:defRPr sz="1700">
                  <a:solidFill>
                    <a:schemeClr val="tx1"/>
                  </a:solidFill>
                  <a:latin typeface="Calibri" panose="020F0502020204030204" pitchFamily="34" charset="0"/>
                  <a:ea typeface="MS PGothic" panose="020B0600070205080204" pitchFamily="34" charset="-128"/>
                </a:defRPr>
              </a:lvl5pPr>
              <a:lvl6pPr marL="22447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External App Developer</a:t>
              </a:r>
              <a:endParaRPr kumimoji="0" lang="en-GB" altLang="ko-KR" sz="9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7" name="Rectangle 67"/>
            <p:cNvSpPr>
              <a:spLocks noChangeArrowheads="1"/>
            </p:cNvSpPr>
            <p:nvPr/>
          </p:nvSpPr>
          <p:spPr bwMode="auto">
            <a:xfrm>
              <a:off x="400448" y="2201654"/>
              <a:ext cx="887147" cy="380866"/>
            </a:xfrm>
            <a:prstGeom prst="rect">
              <a:avLst/>
            </a:prstGeom>
            <a:noFill/>
            <a:ln>
              <a:noFill/>
            </a:ln>
            <a:effectLst>
              <a:prstShdw prst="shdw17" dist="17961" dir="2700000">
                <a:schemeClr val="accent1">
                  <a:gamma/>
                  <a:shade val="60000"/>
                  <a:invGamma/>
                  <a:alpha val="74998"/>
                </a:schemeClr>
              </a:prstShdw>
            </a:effectLst>
            <a:extLst/>
          </p:spPr>
          <p:txBody>
            <a:bodyPr lIns="89885" tIns="44943" rIns="89885" bIns="44943" anchor="ctr"/>
            <a:lstStyle>
              <a:lvl1pPr defTabSz="898525">
                <a:defRPr sz="1700">
                  <a:solidFill>
                    <a:schemeClr val="tx1"/>
                  </a:solidFill>
                  <a:latin typeface="Calibri" panose="020F0502020204030204" pitchFamily="34" charset="0"/>
                  <a:ea typeface="MS PGothic" panose="020B0600070205080204" pitchFamily="34" charset="-128"/>
                </a:defRPr>
              </a:lvl1pPr>
              <a:lvl2pPr defTabSz="898525">
                <a:defRPr sz="1700">
                  <a:solidFill>
                    <a:schemeClr val="tx1"/>
                  </a:solidFill>
                  <a:latin typeface="Calibri" panose="020F0502020204030204" pitchFamily="34" charset="0"/>
                  <a:ea typeface="MS PGothic" panose="020B0600070205080204" pitchFamily="34" charset="-128"/>
                </a:defRPr>
              </a:lvl2pPr>
              <a:lvl3pPr defTabSz="898525">
                <a:defRPr sz="1700">
                  <a:solidFill>
                    <a:schemeClr val="tx1"/>
                  </a:solidFill>
                  <a:latin typeface="Calibri" panose="020F0502020204030204" pitchFamily="34" charset="0"/>
                  <a:ea typeface="MS PGothic" panose="020B0600070205080204" pitchFamily="34" charset="-128"/>
                </a:defRPr>
              </a:lvl3pPr>
              <a:lvl4pPr defTabSz="898525">
                <a:defRPr sz="1700">
                  <a:solidFill>
                    <a:schemeClr val="tx1"/>
                  </a:solidFill>
                  <a:latin typeface="Calibri" panose="020F0502020204030204" pitchFamily="34" charset="0"/>
                  <a:ea typeface="MS PGothic" panose="020B0600070205080204" pitchFamily="34" charset="-128"/>
                </a:defRPr>
              </a:lvl4pPr>
              <a:lvl5pPr defTabSz="898525">
                <a:defRPr sz="1700">
                  <a:solidFill>
                    <a:schemeClr val="tx1"/>
                  </a:solidFill>
                  <a:latin typeface="Calibri" panose="020F0502020204030204" pitchFamily="34" charset="0"/>
                  <a:ea typeface="MS PGothic" panose="020B0600070205080204" pitchFamily="34" charset="-128"/>
                </a:defRPr>
              </a:lvl5pPr>
              <a:lvl6pPr marL="22447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Internal App Developer</a:t>
              </a:r>
              <a:endParaRPr kumimoji="0" lang="en-GB" altLang="ko-KR" sz="9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65606" name="Picture 117" descr="Business-Leade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0843" y="1900049"/>
              <a:ext cx="362086" cy="36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20" name="Rectangle 67"/>
            <p:cNvSpPr>
              <a:spLocks noChangeArrowheads="1"/>
            </p:cNvSpPr>
            <p:nvPr/>
          </p:nvSpPr>
          <p:spPr bwMode="auto">
            <a:xfrm>
              <a:off x="-353388" y="2198481"/>
              <a:ext cx="887146" cy="380866"/>
            </a:xfrm>
            <a:prstGeom prst="rect">
              <a:avLst/>
            </a:prstGeom>
            <a:noFill/>
            <a:ln>
              <a:noFill/>
            </a:ln>
            <a:effectLst>
              <a:prstShdw prst="shdw17" dist="17961" dir="2700000">
                <a:schemeClr val="accent1">
                  <a:gamma/>
                  <a:shade val="60000"/>
                  <a:invGamma/>
                  <a:alpha val="74998"/>
                </a:schemeClr>
              </a:prstShdw>
            </a:effectLst>
            <a:extLst/>
          </p:spPr>
          <p:txBody>
            <a:bodyPr lIns="89885" tIns="44943" rIns="89885" bIns="44943" anchor="ctr"/>
            <a:lstStyle>
              <a:lvl1pPr defTabSz="898525">
                <a:defRPr sz="1700">
                  <a:solidFill>
                    <a:schemeClr val="tx1"/>
                  </a:solidFill>
                  <a:latin typeface="Calibri" panose="020F0502020204030204" pitchFamily="34" charset="0"/>
                  <a:ea typeface="MS PGothic" panose="020B0600070205080204" pitchFamily="34" charset="-128"/>
                </a:defRPr>
              </a:lvl1pPr>
              <a:lvl2pPr defTabSz="898525">
                <a:defRPr sz="1700">
                  <a:solidFill>
                    <a:schemeClr val="tx1"/>
                  </a:solidFill>
                  <a:latin typeface="Calibri" panose="020F0502020204030204" pitchFamily="34" charset="0"/>
                  <a:ea typeface="MS PGothic" panose="020B0600070205080204" pitchFamily="34" charset="-128"/>
                </a:defRPr>
              </a:lvl2pPr>
              <a:lvl3pPr defTabSz="898525">
                <a:defRPr sz="1700">
                  <a:solidFill>
                    <a:schemeClr val="tx1"/>
                  </a:solidFill>
                  <a:latin typeface="Calibri" panose="020F0502020204030204" pitchFamily="34" charset="0"/>
                  <a:ea typeface="MS PGothic" panose="020B0600070205080204" pitchFamily="34" charset="-128"/>
                </a:defRPr>
              </a:lvl3pPr>
              <a:lvl4pPr defTabSz="898525">
                <a:defRPr sz="1700">
                  <a:solidFill>
                    <a:schemeClr val="tx1"/>
                  </a:solidFill>
                  <a:latin typeface="Calibri" panose="020F0502020204030204" pitchFamily="34" charset="0"/>
                  <a:ea typeface="MS PGothic" panose="020B0600070205080204" pitchFamily="34" charset="-128"/>
                </a:defRPr>
              </a:lvl4pPr>
              <a:lvl5pPr defTabSz="898525">
                <a:defRPr sz="1700">
                  <a:solidFill>
                    <a:schemeClr val="tx1"/>
                  </a:solidFill>
                  <a:latin typeface="Calibri" panose="020F0502020204030204" pitchFamily="34" charset="0"/>
                  <a:ea typeface="MS PGothic" panose="020B0600070205080204" pitchFamily="34" charset="-128"/>
                </a:defRPr>
              </a:lvl5pPr>
              <a:lvl6pPr marL="22447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ko-KR" sz="9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Partner App Developer</a:t>
              </a:r>
              <a:endParaRPr kumimoji="0" lang="en-GB" altLang="ko-KR" sz="9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cxnSp>
        <p:nvCxnSpPr>
          <p:cNvPr id="65556" name="Elbow Connector 120"/>
          <p:cNvCxnSpPr>
            <a:cxnSpLocks noChangeShapeType="1"/>
          </p:cNvCxnSpPr>
          <p:nvPr/>
        </p:nvCxnSpPr>
        <p:spPr bwMode="auto">
          <a:xfrm>
            <a:off x="5880101" y="3854450"/>
            <a:ext cx="2189163" cy="755650"/>
          </a:xfrm>
          <a:prstGeom prst="bentConnector3">
            <a:avLst>
              <a:gd name="adj1" fmla="val 59417"/>
            </a:avLst>
          </a:prstGeom>
          <a:noFill/>
          <a:ln w="57150">
            <a:solidFill>
              <a:srgbClr val="009900"/>
            </a:solidFill>
            <a:miter lim="800000"/>
            <a:headEnd type="triangle" w="med" len="med"/>
            <a:tailEnd type="triangle" w="med" len="med"/>
          </a:ln>
          <a:extLst>
            <a:ext uri="{909E8E84-426E-40DD-AFC4-6F175D3DCCD1}">
              <a14:hiddenFill xmlns:a14="http://schemas.microsoft.com/office/drawing/2010/main">
                <a:noFill/>
              </a14:hiddenFill>
            </a:ext>
          </a:extLst>
        </p:spPr>
      </p:cxnSp>
      <p:grpSp>
        <p:nvGrpSpPr>
          <p:cNvPr id="65557" name="Group 14"/>
          <p:cNvGrpSpPr>
            <a:grpSpLocks/>
          </p:cNvGrpSpPr>
          <p:nvPr/>
        </p:nvGrpSpPr>
        <p:grpSpPr bwMode="auto">
          <a:xfrm>
            <a:off x="903288" y="2497138"/>
            <a:ext cx="3484562" cy="2978150"/>
            <a:chOff x="540320" y="2633655"/>
            <a:chExt cx="3483940" cy="2978650"/>
          </a:xfrm>
        </p:grpSpPr>
        <p:grpSp>
          <p:nvGrpSpPr>
            <p:cNvPr id="65580" name="Group 15"/>
            <p:cNvGrpSpPr>
              <a:grpSpLocks/>
            </p:cNvGrpSpPr>
            <p:nvPr/>
          </p:nvGrpSpPr>
          <p:grpSpPr bwMode="auto">
            <a:xfrm>
              <a:off x="540320" y="4228950"/>
              <a:ext cx="2316574" cy="635887"/>
              <a:chOff x="433602" y="4301732"/>
              <a:chExt cx="2316574" cy="635887"/>
            </a:xfrm>
          </p:grpSpPr>
          <p:sp>
            <p:nvSpPr>
              <p:cNvPr id="16445" name="Text Box 32"/>
              <p:cNvSpPr>
                <a:spLocks noChangeArrowheads="1"/>
              </p:cNvSpPr>
              <p:nvPr/>
            </p:nvSpPr>
            <p:spPr bwMode="auto">
              <a:xfrm>
                <a:off x="433602" y="4789587"/>
                <a:ext cx="2317336" cy="1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miter lim="800000"/>
                    <a:headEnd/>
                    <a:tailEnd/>
                  </a14:hiddenLine>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5pPr>
                <a:lvl6pPr marL="25146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6pPr>
                <a:lvl7pPr marL="29718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7pPr>
                <a:lvl8pPr marL="34290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8pPr>
                <a:lvl9pPr marL="38862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Business Partner Apps</a:t>
                </a:r>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grpSp>
            <p:nvGrpSpPr>
              <p:cNvPr id="65599" name="Group 101"/>
              <p:cNvGrpSpPr>
                <a:grpSpLocks/>
              </p:cNvGrpSpPr>
              <p:nvPr/>
            </p:nvGrpSpPr>
            <p:grpSpPr bwMode="auto">
              <a:xfrm>
                <a:off x="1356355" y="4301732"/>
                <a:ext cx="461058" cy="474646"/>
                <a:chOff x="1306584" y="4895963"/>
                <a:chExt cx="493301" cy="478792"/>
              </a:xfrm>
            </p:grpSpPr>
            <p:sp>
              <p:nvSpPr>
                <p:cNvPr id="103" name="Donut 102"/>
                <p:cNvSpPr/>
                <p:nvPr/>
              </p:nvSpPr>
              <p:spPr bwMode="auto">
                <a:xfrm>
                  <a:off x="1326341" y="4896377"/>
                  <a:ext cx="473803" cy="478890"/>
                </a:xfrm>
                <a:prstGeom prst="donut">
                  <a:avLst>
                    <a:gd name="adj" fmla="val 8333"/>
                  </a:avLst>
                </a:prstGeom>
                <a:solidFill>
                  <a:srgbClr val="801B7D"/>
                </a:solidFill>
                <a:ln>
                  <a:noFill/>
                </a:ln>
                <a:effectLst/>
              </p:spPr>
              <p:style>
                <a:lnRef idx="1">
                  <a:schemeClr val="accent1"/>
                </a:lnRef>
                <a:fillRef idx="3">
                  <a:schemeClr val="accent1"/>
                </a:fillRef>
                <a:effectRef idx="2">
                  <a:schemeClr val="accent1"/>
                </a:effectRef>
                <a:fontRef idx="minor">
                  <a:schemeClr val="lt1"/>
                </a:fontRef>
              </p:style>
              <p:txBody>
                <a:bodyPr lIns="81994" tIns="1557832" rIns="81994" bIns="4099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맑은 고딕"/>
                    <a:ea typeface="+mn-ea"/>
                    <a:cs typeface="+mn-cs"/>
                  </a:endParaRPr>
                </a:p>
              </p:txBody>
            </p:sp>
            <p:pic>
              <p:nvPicPr>
                <p:cNvPr id="65601" name="Picture 10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421936" y="5030634"/>
                  <a:ext cx="262584" cy="20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581" name="Group 17"/>
            <p:cNvGrpSpPr>
              <a:grpSpLocks/>
            </p:cNvGrpSpPr>
            <p:nvPr/>
          </p:nvGrpSpPr>
          <p:grpSpPr bwMode="auto">
            <a:xfrm>
              <a:off x="1014868" y="2633655"/>
              <a:ext cx="1349464" cy="648039"/>
              <a:chOff x="879320" y="2604111"/>
              <a:chExt cx="1349464" cy="648039"/>
            </a:xfrm>
          </p:grpSpPr>
          <p:sp>
            <p:nvSpPr>
              <p:cNvPr id="16441" name="Text Box 32"/>
              <p:cNvSpPr>
                <a:spLocks noChangeArrowheads="1"/>
              </p:cNvSpPr>
              <p:nvPr/>
            </p:nvSpPr>
            <p:spPr bwMode="auto">
              <a:xfrm>
                <a:off x="879349" y="3104257"/>
                <a:ext cx="1349134" cy="1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miter lim="800000"/>
                    <a:headEnd/>
                    <a:tailEnd/>
                  </a14:hiddenLine>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5pPr>
                <a:lvl6pPr marL="25146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6pPr>
                <a:lvl7pPr marL="29718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7pPr>
                <a:lvl8pPr marL="34290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8pPr>
                <a:lvl9pPr marL="38862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Internet of Things</a:t>
                </a:r>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grpSp>
            <p:nvGrpSpPr>
              <p:cNvPr id="65595" name="Group 105"/>
              <p:cNvGrpSpPr>
                <a:grpSpLocks/>
              </p:cNvGrpSpPr>
              <p:nvPr/>
            </p:nvGrpSpPr>
            <p:grpSpPr bwMode="auto">
              <a:xfrm>
                <a:off x="1273023" y="2604111"/>
                <a:ext cx="493301" cy="478792"/>
                <a:chOff x="1306584" y="5837258"/>
                <a:chExt cx="493301" cy="478792"/>
              </a:xfrm>
            </p:grpSpPr>
            <p:sp>
              <p:nvSpPr>
                <p:cNvPr id="107" name="Donut 106"/>
                <p:cNvSpPr/>
                <p:nvPr/>
              </p:nvSpPr>
              <p:spPr bwMode="auto">
                <a:xfrm>
                  <a:off x="1306540" y="5837258"/>
                  <a:ext cx="493625" cy="460453"/>
                </a:xfrm>
                <a:prstGeom prst="donut">
                  <a:avLst>
                    <a:gd name="adj" fmla="val 8333"/>
                  </a:avLst>
                </a:prstGeom>
                <a:solidFill>
                  <a:srgbClr val="00A7A0"/>
                </a:solidFill>
                <a:ln>
                  <a:noFill/>
                </a:ln>
                <a:effectLst/>
              </p:spPr>
              <p:style>
                <a:lnRef idx="1">
                  <a:schemeClr val="accent1"/>
                </a:lnRef>
                <a:fillRef idx="3">
                  <a:schemeClr val="accent1"/>
                </a:fillRef>
                <a:effectRef idx="2">
                  <a:schemeClr val="accent1"/>
                </a:effectRef>
                <a:fontRef idx="minor">
                  <a:schemeClr val="lt1"/>
                </a:fontRef>
              </p:style>
              <p:txBody>
                <a:bodyPr lIns="81994" tIns="1557832" rIns="81994" bIns="4099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맑은 고딕"/>
                    <a:ea typeface="+mn-ea"/>
                    <a:cs typeface="+mn-cs"/>
                  </a:endParaRPr>
                </a:p>
              </p:txBody>
            </p:sp>
            <p:pic>
              <p:nvPicPr>
                <p:cNvPr id="65597" name="Picture 107"/>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31223" y="5958645"/>
                  <a:ext cx="244009" cy="236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582" name="Group 16"/>
            <p:cNvGrpSpPr>
              <a:grpSpLocks/>
            </p:cNvGrpSpPr>
            <p:nvPr/>
          </p:nvGrpSpPr>
          <p:grpSpPr bwMode="auto">
            <a:xfrm>
              <a:off x="740451" y="4983909"/>
              <a:ext cx="1940651" cy="628396"/>
              <a:chOff x="624875" y="5076392"/>
              <a:chExt cx="1940651" cy="628396"/>
            </a:xfrm>
          </p:grpSpPr>
          <p:sp>
            <p:nvSpPr>
              <p:cNvPr id="16439" name="Text Box 32"/>
              <p:cNvSpPr>
                <a:spLocks noChangeArrowheads="1"/>
              </p:cNvSpPr>
              <p:nvPr/>
            </p:nvSpPr>
            <p:spPr bwMode="auto">
              <a:xfrm>
                <a:off x="624733" y="5557125"/>
                <a:ext cx="1941166" cy="1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miter lim="800000"/>
                    <a:headEnd/>
                    <a:tailEnd/>
                  </a14:hiddenLine>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5pPr>
                <a:lvl6pPr marL="25146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6pPr>
                <a:lvl7pPr marL="29718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7pPr>
                <a:lvl8pPr marL="34290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8pPr>
                <a:lvl9pPr marL="3886200" indent="-228600" defTabSz="8937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Enterprise Internal Apps</a:t>
                </a:r>
              </a:p>
            </p:txBody>
          </p:sp>
          <p:pic>
            <p:nvPicPr>
              <p:cNvPr id="65593" name="Picture 1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8437" y="5076392"/>
                <a:ext cx="433082" cy="46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5583" name="Group 13"/>
            <p:cNvGrpSpPr>
              <a:grpSpLocks/>
            </p:cNvGrpSpPr>
            <p:nvPr/>
          </p:nvGrpSpPr>
          <p:grpSpPr bwMode="auto">
            <a:xfrm>
              <a:off x="844835" y="3325378"/>
              <a:ext cx="1674056" cy="903572"/>
              <a:chOff x="749856" y="3346706"/>
              <a:chExt cx="1674056" cy="903572"/>
            </a:xfrm>
          </p:grpSpPr>
          <p:sp>
            <p:nvSpPr>
              <p:cNvPr id="16435" name="Rectangle 113"/>
              <p:cNvSpPr>
                <a:spLocks noChangeArrowheads="1"/>
              </p:cNvSpPr>
              <p:nvPr/>
            </p:nvSpPr>
            <p:spPr bwMode="auto">
              <a:xfrm>
                <a:off x="750087" y="3976005"/>
                <a:ext cx="1674513" cy="2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85" tIns="44943" rIns="89885" bIns="44943">
                <a:spAutoFit/>
              </a:bodyPr>
              <a:lstStyle>
                <a:lvl1pPr defTabSz="898525">
                  <a:defRPr sz="1700">
                    <a:solidFill>
                      <a:schemeClr val="tx1"/>
                    </a:solidFill>
                    <a:latin typeface="Calibri" panose="020F0502020204030204" pitchFamily="34" charset="0"/>
                    <a:ea typeface="MS PGothic" panose="020B0600070205080204" pitchFamily="34" charset="-128"/>
                  </a:defRPr>
                </a:lvl1pPr>
                <a:lvl2pPr marL="742950" indent="-285750" defTabSz="898525">
                  <a:defRPr sz="1700">
                    <a:solidFill>
                      <a:schemeClr val="tx1"/>
                    </a:solidFill>
                    <a:latin typeface="Calibri" panose="020F0502020204030204" pitchFamily="34" charset="0"/>
                    <a:ea typeface="MS PGothic" panose="020B0600070205080204" pitchFamily="34" charset="-128"/>
                  </a:defRPr>
                </a:lvl2pPr>
                <a:lvl3pPr marL="1143000" indent="-228600" defTabSz="898525">
                  <a:defRPr sz="1700">
                    <a:solidFill>
                      <a:schemeClr val="tx1"/>
                    </a:solidFill>
                    <a:latin typeface="Calibri" panose="020F0502020204030204" pitchFamily="34" charset="0"/>
                    <a:ea typeface="MS PGothic" panose="020B0600070205080204" pitchFamily="34" charset="-128"/>
                  </a:defRPr>
                </a:lvl3pPr>
                <a:lvl4pPr marL="1600200" indent="-228600" defTabSz="898525">
                  <a:defRPr sz="1700">
                    <a:solidFill>
                      <a:schemeClr val="tx1"/>
                    </a:solidFill>
                    <a:latin typeface="Calibri" panose="020F0502020204030204" pitchFamily="34" charset="0"/>
                    <a:ea typeface="MS PGothic" panose="020B0600070205080204" pitchFamily="34" charset="-128"/>
                  </a:defRPr>
                </a:lvl4pPr>
                <a:lvl5pPr marL="2057400" indent="-228600" defTabSz="898525">
                  <a:defRPr sz="1700">
                    <a:solidFill>
                      <a:schemeClr val="tx1"/>
                    </a:solidFill>
                    <a:latin typeface="Calibri" panose="020F0502020204030204" pitchFamily="34" charset="0"/>
                    <a:ea typeface="MS PGothic" panose="020B0600070205080204" pitchFamily="34" charset="-128"/>
                  </a:defRPr>
                </a:lvl5pPr>
                <a:lvl6pPr marL="25146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8985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rPr>
                  <a:t>Mobile &amp; Web Apps</a:t>
                </a:r>
              </a:p>
            </p:txBody>
          </p:sp>
          <p:grpSp>
            <p:nvGrpSpPr>
              <p:cNvPr id="65589" name="Group 11"/>
              <p:cNvGrpSpPr>
                <a:grpSpLocks/>
              </p:cNvGrpSpPr>
              <p:nvPr/>
            </p:nvGrpSpPr>
            <p:grpSpPr bwMode="auto">
              <a:xfrm>
                <a:off x="1157980" y="3346706"/>
                <a:ext cx="745069" cy="733151"/>
                <a:chOff x="1218811" y="5070542"/>
                <a:chExt cx="745069" cy="733151"/>
              </a:xfrm>
            </p:grpSpPr>
            <p:pic>
              <p:nvPicPr>
                <p:cNvPr id="65590" name="Picture 69" descr="MC900441328[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18811" y="5372647"/>
                  <a:ext cx="418368" cy="43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91" name="Picture 114" descr="iPhone_Small_UI"/>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1616237" y="5070542"/>
                  <a:ext cx="347643" cy="66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131" name="Straight Arrow Connector 130"/>
            <p:cNvCxnSpPr/>
            <p:nvPr/>
          </p:nvCxnSpPr>
          <p:spPr>
            <a:xfrm flipV="1">
              <a:off x="2011669" y="3702221"/>
              <a:ext cx="2012591" cy="9527"/>
            </a:xfrm>
            <a:prstGeom prst="straightConnector1">
              <a:avLst/>
            </a:prstGeom>
            <a:ln w="57150">
              <a:solidFill>
                <a:srgbClr val="00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585" name="Elbow Connector 131"/>
            <p:cNvCxnSpPr>
              <a:cxnSpLocks noChangeShapeType="1"/>
            </p:cNvCxnSpPr>
            <p:nvPr/>
          </p:nvCxnSpPr>
          <p:spPr bwMode="auto">
            <a:xfrm flipV="1">
              <a:off x="2021049" y="4252114"/>
              <a:ext cx="1998897" cy="1068117"/>
            </a:xfrm>
            <a:prstGeom prst="bentConnector3">
              <a:avLst>
                <a:gd name="adj1" fmla="val 45088"/>
              </a:avLst>
            </a:prstGeom>
            <a:noFill/>
            <a:ln w="57150">
              <a:solidFill>
                <a:srgbClr val="009900"/>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65586" name="Elbow Connector 135"/>
            <p:cNvCxnSpPr>
              <a:cxnSpLocks noChangeShapeType="1"/>
            </p:cNvCxnSpPr>
            <p:nvPr/>
          </p:nvCxnSpPr>
          <p:spPr bwMode="auto">
            <a:xfrm flipV="1">
              <a:off x="2031210" y="3991485"/>
              <a:ext cx="1988736" cy="563502"/>
            </a:xfrm>
            <a:prstGeom prst="bentConnector3">
              <a:avLst>
                <a:gd name="adj1" fmla="val 39694"/>
              </a:avLst>
            </a:prstGeom>
            <a:noFill/>
            <a:ln w="57150">
              <a:solidFill>
                <a:srgbClr val="009900"/>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65587" name="Elbow Connector 136"/>
            <p:cNvCxnSpPr>
              <a:cxnSpLocks noChangeShapeType="1"/>
            </p:cNvCxnSpPr>
            <p:nvPr/>
          </p:nvCxnSpPr>
          <p:spPr bwMode="auto">
            <a:xfrm>
              <a:off x="1977371" y="2984652"/>
              <a:ext cx="2046515" cy="457186"/>
            </a:xfrm>
            <a:prstGeom prst="bentConnector3">
              <a:avLst>
                <a:gd name="adj1" fmla="val 44398"/>
              </a:avLst>
            </a:prstGeom>
            <a:noFill/>
            <a:ln w="57150">
              <a:solidFill>
                <a:srgbClr val="009900"/>
              </a:solidFill>
              <a:miter lim="800000"/>
              <a:headEnd type="triangle" w="med" len="med"/>
              <a:tailEnd type="triangle" w="med" len="med"/>
            </a:ln>
            <a:extLst>
              <a:ext uri="{909E8E84-426E-40DD-AFC4-6F175D3DCCD1}">
                <a14:hiddenFill xmlns:a14="http://schemas.microsoft.com/office/drawing/2010/main">
                  <a:noFill/>
                </a14:hiddenFill>
              </a:ext>
            </a:extLst>
          </p:spPr>
        </p:cxnSp>
      </p:grpSp>
      <p:graphicFrame>
        <p:nvGraphicFramePr>
          <p:cNvPr id="89" name="Table 88"/>
          <p:cNvGraphicFramePr>
            <a:graphicFrameLocks noGrp="1"/>
          </p:cNvGraphicFramePr>
          <p:nvPr/>
        </p:nvGraphicFramePr>
        <p:xfrm>
          <a:off x="3581401" y="4352926"/>
          <a:ext cx="3255963" cy="976313"/>
        </p:xfrm>
        <a:graphic>
          <a:graphicData uri="http://schemas.openxmlformats.org/drawingml/2006/table">
            <a:tbl>
              <a:tblPr firstRow="1" bandRow="1">
                <a:tableStyleId>{5C22544A-7EE6-4342-B048-85BDC9FD1C3A}</a:tableStyleId>
              </a:tblPr>
              <a:tblGrid>
                <a:gridCol w="3255963">
                  <a:extLst>
                    <a:ext uri="{9D8B030D-6E8A-4147-A177-3AD203B41FA5}">
                      <a16:colId xmlns:a16="http://schemas.microsoft.com/office/drawing/2014/main" val="20000"/>
                    </a:ext>
                  </a:extLst>
                </a:gridCol>
              </a:tblGrid>
              <a:tr h="244078">
                <a:tc>
                  <a:txBody>
                    <a:bodyPr/>
                    <a:lstStyle/>
                    <a:p>
                      <a:pPr algn="ctr"/>
                      <a:r>
                        <a:rPr lang="en-US" sz="1600" b="1" dirty="0"/>
                        <a:t>Enforce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000"/>
                  </a:ext>
                </a:extLst>
              </a:tr>
              <a:tr h="732235">
                <a:tc>
                  <a:txBody>
                    <a:bodyPr/>
                    <a:lstStyle/>
                    <a:p>
                      <a:pPr algn="ctr"/>
                      <a:r>
                        <a:rPr lang="en-US" sz="1200" dirty="0"/>
                        <a:t>API Policy</a:t>
                      </a:r>
                      <a:r>
                        <a:rPr lang="en-US" sz="1200" baseline="0" dirty="0"/>
                        <a:t> Enforcement</a:t>
                      </a:r>
                      <a:endParaRPr lang="en-US" sz="1200" dirty="0"/>
                    </a:p>
                    <a:p>
                      <a:pPr algn="ctr"/>
                      <a:r>
                        <a:rPr lang="en-US" sz="1200" dirty="0"/>
                        <a:t>Security &amp; Control</a:t>
                      </a:r>
                    </a:p>
                    <a:p>
                      <a:pPr algn="ctr"/>
                      <a:r>
                        <a:rPr lang="en-US" sz="1200" dirty="0"/>
                        <a:t>Connectivity &amp; Scale</a:t>
                      </a:r>
                    </a:p>
                    <a:p>
                      <a:pPr algn="ctr"/>
                      <a:r>
                        <a:rPr lang="en-US" sz="1200" dirty="0"/>
                        <a:t>Monitoring &amp; Analytics Data Collection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6415" name="Text Box 66"/>
          <p:cNvSpPr txBox="1">
            <a:spLocks noChangeArrowheads="1"/>
          </p:cNvSpPr>
          <p:nvPr/>
        </p:nvSpPr>
        <p:spPr bwMode="auto">
          <a:xfrm>
            <a:off x="3309939" y="4021138"/>
            <a:ext cx="3724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85" tIns="44943" rIns="89885" bIns="44943">
            <a:spAutoFit/>
          </a:bodyPr>
          <a:lstStyle>
            <a:lvl1pPr defTabSz="898525">
              <a:defRPr sz="1700">
                <a:solidFill>
                  <a:schemeClr val="tx1"/>
                </a:solidFill>
                <a:latin typeface="Calibri" panose="020F0502020204030204" pitchFamily="34" charset="0"/>
                <a:ea typeface="MS PGothic" panose="020B0600070205080204" pitchFamily="34" charset="-128"/>
              </a:defRPr>
            </a:lvl1pPr>
            <a:lvl2pPr marL="742950" indent="-285750" defTabSz="898525">
              <a:defRPr sz="1700">
                <a:solidFill>
                  <a:schemeClr val="tx1"/>
                </a:solidFill>
                <a:latin typeface="Calibri" panose="020F0502020204030204" pitchFamily="34" charset="0"/>
                <a:ea typeface="MS PGothic" panose="020B0600070205080204" pitchFamily="34" charset="-128"/>
              </a:defRPr>
            </a:lvl2pPr>
            <a:lvl3pPr marL="1143000" indent="-228600" defTabSz="898525">
              <a:defRPr sz="1700">
                <a:solidFill>
                  <a:schemeClr val="tx1"/>
                </a:solidFill>
                <a:latin typeface="Calibri" panose="020F0502020204030204" pitchFamily="34" charset="0"/>
                <a:ea typeface="MS PGothic" panose="020B0600070205080204" pitchFamily="34" charset="-128"/>
              </a:defRPr>
            </a:lvl3pPr>
            <a:lvl4pPr marL="1600200" indent="-228600" defTabSz="898525">
              <a:defRPr sz="1700">
                <a:solidFill>
                  <a:schemeClr val="tx1"/>
                </a:solidFill>
                <a:latin typeface="Calibri" panose="020F0502020204030204" pitchFamily="34" charset="0"/>
                <a:ea typeface="MS PGothic" panose="020B0600070205080204" pitchFamily="34" charset="-128"/>
              </a:defRPr>
            </a:lvl4pPr>
            <a:lvl5pPr marL="2057400" indent="-228600" defTabSz="898525">
              <a:defRPr sz="1700">
                <a:solidFill>
                  <a:schemeClr val="tx1"/>
                </a:solidFill>
                <a:latin typeface="Calibri" panose="020F0502020204030204" pitchFamily="34" charset="0"/>
                <a:ea typeface="MS PGothic" panose="020B0600070205080204" pitchFamily="34" charset="-128"/>
              </a:defRPr>
            </a:lvl5pPr>
            <a:lvl6pPr marL="25146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defTabSz="898525"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898525" rtl="0" eaLnBrk="0" fontAlgn="base" latinLnBrk="0" hangingPunct="0">
              <a:lnSpc>
                <a:spcPct val="100000"/>
              </a:lnSpc>
              <a:spcBef>
                <a:spcPct val="50000"/>
              </a:spcBef>
              <a:spcAft>
                <a:spcPct val="0"/>
              </a:spcAft>
              <a:buClrTx/>
              <a:buSzTx/>
              <a:buFontTx/>
              <a:buNone/>
              <a:tabLst/>
              <a:defRPr/>
            </a:pPr>
            <a:r>
              <a:rPr kumimoji="0" lang="en-US" altLang="en-US" sz="1600" b="1" i="0" u="none" strike="noStrike" kern="1200" cap="none" spc="0" normalizeH="0" baseline="0" noProof="0">
                <a:ln>
                  <a:noFill/>
                </a:ln>
                <a:solidFill>
                  <a:srgbClr val="008ABF"/>
                </a:solidFill>
                <a:effectLst/>
                <a:uLnTx/>
                <a:uFillTx/>
                <a:latin typeface="Calibri" panose="020F0502020204030204" pitchFamily="34" charset="0"/>
                <a:ea typeface="MS PGothic" panose="020B0600070205080204" pitchFamily="34" charset="-128"/>
                <a:cs typeface="Arial" panose="020B0604020202020204" pitchFamily="34" charset="0"/>
              </a:rPr>
              <a:t>API Gateway **</a:t>
            </a:r>
          </a:p>
        </p:txBody>
      </p:sp>
      <p:cxnSp>
        <p:nvCxnSpPr>
          <p:cNvPr id="93" name="Straight Arrow Connector 92"/>
          <p:cNvCxnSpPr/>
          <p:nvPr/>
        </p:nvCxnSpPr>
        <p:spPr>
          <a:xfrm flipV="1">
            <a:off x="5872164" y="3565525"/>
            <a:ext cx="2230437" cy="14288"/>
          </a:xfrm>
          <a:prstGeom prst="straightConnector1">
            <a:avLst/>
          </a:prstGeom>
          <a:ln w="57150">
            <a:solidFill>
              <a:srgbClr val="00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5" idx="2"/>
          </p:cNvCxnSpPr>
          <p:nvPr/>
        </p:nvCxnSpPr>
        <p:spPr>
          <a:xfrm>
            <a:off x="5132388" y="2759075"/>
            <a:ext cx="11112" cy="520700"/>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3513138" y="1417639"/>
          <a:ext cx="3238500" cy="1341437"/>
        </p:xfrm>
        <a:graphic>
          <a:graphicData uri="http://schemas.openxmlformats.org/drawingml/2006/table">
            <a:tbl>
              <a:tblPr firstRow="1" bandRow="1">
                <a:tableStyleId>{5C22544A-7EE6-4342-B048-85BDC9FD1C3A}</a:tableStyleId>
              </a:tblPr>
              <a:tblGrid>
                <a:gridCol w="3238500">
                  <a:extLst>
                    <a:ext uri="{9D8B030D-6E8A-4147-A177-3AD203B41FA5}">
                      <a16:colId xmlns:a16="http://schemas.microsoft.com/office/drawing/2014/main" val="20000"/>
                    </a:ext>
                  </a:extLst>
                </a:gridCol>
              </a:tblGrid>
              <a:tr h="243898">
                <a:tc>
                  <a:txBody>
                    <a:bodyPr/>
                    <a:lstStyle/>
                    <a:p>
                      <a:pPr algn="ctr"/>
                      <a:r>
                        <a:rPr lang="en-US" sz="1600" b="1" dirty="0"/>
                        <a:t>Manage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000"/>
                  </a:ext>
                </a:extLst>
              </a:tr>
              <a:tr h="1097539">
                <a:tc>
                  <a:txBody>
                    <a:bodyPr/>
                    <a:lstStyle/>
                    <a:p>
                      <a:pPr algn="ctr"/>
                      <a:r>
                        <a:rPr lang="en-US" sz="1200" dirty="0"/>
                        <a:t>API Creation &amp; Assembly</a:t>
                      </a:r>
                    </a:p>
                    <a:p>
                      <a:pPr algn="ctr"/>
                      <a:r>
                        <a:rPr lang="en-US" sz="1200" dirty="0"/>
                        <a:t>API Policy</a:t>
                      </a:r>
                      <a:r>
                        <a:rPr lang="en-US" sz="1200" baseline="0" dirty="0"/>
                        <a:t> Management</a:t>
                      </a:r>
                      <a:endParaRPr lang="en-US" sz="1200" dirty="0"/>
                    </a:p>
                    <a:p>
                      <a:pPr algn="ctr"/>
                      <a:r>
                        <a:rPr lang="en-US" sz="1200" dirty="0"/>
                        <a:t>Lifecycle Mgmt</a:t>
                      </a:r>
                      <a:r>
                        <a:rPr lang="en-US" sz="1200" baseline="0" dirty="0"/>
                        <a:t> &amp; Governance</a:t>
                      </a:r>
                      <a:endParaRPr lang="en-US" sz="1200" dirty="0"/>
                    </a:p>
                    <a:p>
                      <a:pPr algn="ctr"/>
                      <a:r>
                        <a:rPr lang="en-US" sz="1200" dirty="0"/>
                        <a:t>Self-service</a:t>
                      </a:r>
                      <a:r>
                        <a:rPr lang="en-US" sz="1200" baseline="0" dirty="0"/>
                        <a:t> App Developer Portal</a:t>
                      </a:r>
                      <a:endParaRPr lang="en-US" sz="1200" dirty="0"/>
                    </a:p>
                    <a:p>
                      <a:pPr algn="ctr"/>
                      <a:r>
                        <a:rPr lang="en-US" sz="1200" dirty="0"/>
                        <a:t>Monitoring</a:t>
                      </a:r>
                      <a:r>
                        <a:rPr lang="en-US" sz="1200" baseline="0" dirty="0"/>
                        <a:t> &amp; Analytics</a:t>
                      </a:r>
                      <a:endParaRPr lang="en-US" sz="1200" dirty="0"/>
                    </a:p>
                    <a:p>
                      <a:pPr algn="ctr"/>
                      <a:r>
                        <a:rPr lang="en-US" sz="1200" dirty="0"/>
                        <a:t>Social Collaboration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65577" name="Picture 16" descr="IDG_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52964" y="3886200"/>
            <a:ext cx="9985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65579" name="Title 1"/>
          <p:cNvSpPr txBox="1">
            <a:spLocks/>
          </p:cNvSpPr>
          <p:nvPr/>
        </p:nvSpPr>
        <p:spPr bwMode="auto">
          <a:xfrm>
            <a:off x="620714" y="596901"/>
            <a:ext cx="827563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ko-KR" altLang="en-US" sz="2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논리적 아키텍처 </a:t>
            </a:r>
            <a:r>
              <a:rPr kumimoji="0" lang="en-US" altLang="ko-KR" sz="2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API Management</a:t>
            </a:r>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37782447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620713" y="620714"/>
            <a:ext cx="7886700" cy="530225"/>
          </a:xfrm>
        </p:spPr>
        <p:txBody>
          <a:bodyPr/>
          <a:lstStyle/>
          <a:p>
            <a:r>
              <a:rPr lang="en-US" altLang="en-US">
                <a:solidFill>
                  <a:schemeClr val="tx1"/>
                </a:solidFill>
              </a:rPr>
              <a:t>Value Proposition - API Management</a:t>
            </a:r>
          </a:p>
        </p:txBody>
      </p:sp>
      <p:grpSp>
        <p:nvGrpSpPr>
          <p:cNvPr id="67587" name="Group 2"/>
          <p:cNvGrpSpPr>
            <a:grpSpLocks/>
          </p:cNvGrpSpPr>
          <p:nvPr/>
        </p:nvGrpSpPr>
        <p:grpSpPr bwMode="auto">
          <a:xfrm>
            <a:off x="600075" y="1050928"/>
            <a:ext cx="8763000" cy="5502273"/>
            <a:chOff x="219075" y="620715"/>
            <a:chExt cx="8763000" cy="5932485"/>
          </a:xfrm>
        </p:grpSpPr>
        <p:sp>
          <p:nvSpPr>
            <p:cNvPr id="5" name="양쪽 모서리가 둥근 사각형 67"/>
            <p:cNvSpPr/>
            <p:nvPr/>
          </p:nvSpPr>
          <p:spPr bwMode="auto">
            <a:xfrm>
              <a:off x="244475" y="5129129"/>
              <a:ext cx="8680450" cy="1424071"/>
            </a:xfrm>
            <a:prstGeom prst="round2SameRect">
              <a:avLst>
                <a:gd name="adj1" fmla="val 1287"/>
                <a:gd name="adj2" fmla="val 0"/>
              </a:avLst>
            </a:prstGeom>
            <a:gradFill flip="none" rotWithShape="1">
              <a:gsLst>
                <a:gs pos="0">
                  <a:schemeClr val="bg1">
                    <a:lumMod val="95000"/>
                  </a:schemeClr>
                </a:gs>
                <a:gs pos="100000">
                  <a:schemeClr val="bg1"/>
                </a:gs>
              </a:gsLst>
              <a:lin ang="16200000" scaled="1"/>
              <a:tileRect/>
            </a:gradFill>
            <a:ln w="3175">
              <a:solidFill>
                <a:schemeClr val="bg1">
                  <a:lumMod val="85000"/>
                </a:schemeClr>
              </a:solidFill>
            </a:ln>
            <a:effectLst>
              <a:outerShdw dist="63500" dir="3000000" algn="tl"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2923" tIns="166154">
              <a:scene3d>
                <a:camera prst="orthographicFront"/>
                <a:lightRig rig="threePt" dir="t"/>
              </a:scene3d>
              <a:sp3d>
                <a:bevelT w="1270"/>
              </a:sp3d>
            </a:bodyPr>
            <a:lstStyle/>
            <a:p>
              <a:pPr marL="82064" marR="0" lvl="0" indent="-82064" algn="l" defTabSz="914400" rtl="0" eaLnBrk="0" fontAlgn="base" latinLnBrk="0" hangingPunct="0">
                <a:lnSpc>
                  <a:spcPct val="100000"/>
                </a:lnSpc>
                <a:spcBef>
                  <a:spcPts val="554"/>
                </a:spcBef>
                <a:spcAft>
                  <a:spcPct val="0"/>
                </a:spcAft>
                <a:buClrTx/>
                <a:buSzTx/>
                <a:buFont typeface="Arial" pitchFamily="34" charset="0"/>
                <a:buChar char="•"/>
                <a:tabLst/>
                <a:defRPr/>
              </a:pPr>
              <a:endParaRPr kumimoji="1" lang="ko-KR" altLang="en-US" sz="1108" b="0" i="0" u="none" strike="noStrike" kern="1200" cap="none" spc="0" normalizeH="0" baseline="0" noProof="0">
                <a:ln>
                  <a:noFill/>
                </a:ln>
                <a:solidFill>
                  <a:prstClr val="black">
                    <a:lumMod val="75000"/>
                    <a:lumOff val="25000"/>
                  </a:prstClr>
                </a:solidFill>
                <a:effectLst/>
                <a:uLnTx/>
                <a:uFillTx/>
                <a:latin typeface="맑은 고딕"/>
                <a:ea typeface="맑은 고딕" panose="020B0503020000020004" pitchFamily="50" charset="-127"/>
                <a:cs typeface="굴림" pitchFamily="50" charset="-127"/>
              </a:endParaRPr>
            </a:p>
          </p:txBody>
        </p:sp>
        <p:grpSp>
          <p:nvGrpSpPr>
            <p:cNvPr id="67590" name="그룹 93"/>
            <p:cNvGrpSpPr>
              <a:grpSpLocks/>
            </p:cNvGrpSpPr>
            <p:nvPr/>
          </p:nvGrpSpPr>
          <p:grpSpPr bwMode="auto">
            <a:xfrm>
              <a:off x="219075" y="620715"/>
              <a:ext cx="2117725" cy="407366"/>
              <a:chOff x="238125" y="1664804"/>
              <a:chExt cx="4620813" cy="348744"/>
            </a:xfrm>
          </p:grpSpPr>
          <p:sp>
            <p:nvSpPr>
              <p:cNvPr id="7" name="직사각형 57"/>
              <p:cNvSpPr/>
              <p:nvPr/>
            </p:nvSpPr>
            <p:spPr bwMode="auto">
              <a:xfrm>
                <a:off x="238125" y="1664804"/>
                <a:ext cx="4620813" cy="348744"/>
              </a:xfrm>
              <a:prstGeom prst="rect">
                <a:avLst/>
              </a:prstGeom>
              <a:solidFill>
                <a:srgbClr val="005697"/>
              </a:solidFill>
              <a:ln w="25400" cap="flat" cmpd="sng" algn="ctr">
                <a:noFill/>
                <a:prstDash val="solid"/>
              </a:ln>
              <a:effectLst>
                <a:outerShdw dist="38100" dir="5400000" algn="t" rotWithShape="0">
                  <a:srgbClr val="5DC5FF"/>
                </a:outerShdw>
              </a:effectLst>
            </p:spPr>
            <p:txBody>
              <a:bodyPr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altLang="ko-KR" sz="1385"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 name="직사각형 116"/>
              <p:cNvSpPr/>
              <p:nvPr/>
            </p:nvSpPr>
            <p:spPr bwMode="auto">
              <a:xfrm>
                <a:off x="238125" y="1664804"/>
                <a:ext cx="1108441" cy="341418"/>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 name="직사각형 59"/>
              <p:cNvSpPr/>
              <p:nvPr/>
            </p:nvSpPr>
            <p:spPr bwMode="auto">
              <a:xfrm>
                <a:off x="1126717" y="1740810"/>
                <a:ext cx="2843633" cy="196730"/>
              </a:xfrm>
              <a:prstGeom prst="rect">
                <a:avLst/>
              </a:prstGeom>
              <a:noFill/>
              <a:ln w="25400" cap="flat" cmpd="sng" algn="ctr">
                <a:noFill/>
                <a:prstDash val="solid"/>
              </a:ln>
              <a:effectLst/>
            </p:spPr>
            <p:txBody>
              <a:bodyPr wrap="non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844083" algn="l"/>
                    <a:tab pos="6752661" algn="r"/>
                  </a:tabLst>
                  <a:defRPr/>
                </a:pPr>
                <a:r>
                  <a:rPr kumimoji="0" lang="ko-KR" altLang="en-US" sz="1385" b="1" i="0" u="none" strike="noStrike" kern="0" cap="none" spc="0" normalizeH="0" baseline="0" noProof="0" dirty="0">
                    <a:ln>
                      <a:noFill/>
                    </a:ln>
                    <a:solidFill>
                      <a:srgbClr val="FFFFFF"/>
                    </a:solidFill>
                    <a:effectLst/>
                    <a:uLnTx/>
                    <a:uFillTx/>
                    <a:latin typeface="맑은 고딕" pitchFamily="50" charset="-127"/>
                    <a:ea typeface="맑은 고딕" panose="020B0503020000020004" pitchFamily="50" charset="-127"/>
                    <a:cs typeface="Arial" panose="020B0604020202020204" pitchFamily="34" charset="0"/>
                  </a:rPr>
                  <a:t>손쉬운 </a:t>
                </a:r>
                <a:r>
                  <a:rPr kumimoji="0" lang="en-US" altLang="ko-KR" sz="1385" b="1" i="0" u="none" strike="noStrike" kern="0" cap="none" spc="0" normalizeH="0" baseline="0" noProof="0" dirty="0">
                    <a:ln>
                      <a:noFill/>
                    </a:ln>
                    <a:solidFill>
                      <a:srgbClr val="FFFFFF"/>
                    </a:solidFill>
                    <a:effectLst/>
                    <a:uLnTx/>
                    <a:uFillTx/>
                    <a:latin typeface="맑은 고딕" pitchFamily="50" charset="-127"/>
                    <a:ea typeface="맑은 고딕" panose="020B0503020000020004" pitchFamily="50" charset="-127"/>
                    <a:cs typeface="Arial" panose="020B0604020202020204" pitchFamily="34" charset="0"/>
                  </a:rPr>
                  <a:t>API </a:t>
                </a:r>
                <a:r>
                  <a:rPr kumimoji="0" lang="ko-KR" altLang="en-US" sz="1385" b="1" i="0" u="none" strike="noStrike" kern="0" cap="none" spc="0" normalizeH="0" baseline="0" noProof="0" dirty="0">
                    <a:ln>
                      <a:noFill/>
                    </a:ln>
                    <a:solidFill>
                      <a:srgbClr val="FFFFFF"/>
                    </a:solidFill>
                    <a:effectLst/>
                    <a:uLnTx/>
                    <a:uFillTx/>
                    <a:latin typeface="맑은 고딕" pitchFamily="50" charset="-127"/>
                    <a:ea typeface="맑은 고딕" panose="020B0503020000020004" pitchFamily="50" charset="-127"/>
                    <a:cs typeface="Arial" panose="020B0604020202020204" pitchFamily="34" charset="0"/>
                  </a:rPr>
                  <a:t>생성</a:t>
                </a:r>
              </a:p>
            </p:txBody>
          </p:sp>
          <p:sp>
            <p:nvSpPr>
              <p:cNvPr id="10" name="직사각형 116"/>
              <p:cNvSpPr/>
              <p:nvPr/>
            </p:nvSpPr>
            <p:spPr bwMode="auto">
              <a:xfrm flipH="1" flipV="1">
                <a:off x="3750497" y="1664804"/>
                <a:ext cx="1108441" cy="341418"/>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67591" name="그룹 100"/>
            <p:cNvGrpSpPr>
              <a:grpSpLocks/>
            </p:cNvGrpSpPr>
            <p:nvPr/>
          </p:nvGrpSpPr>
          <p:grpSpPr bwMode="auto">
            <a:xfrm>
              <a:off x="2419350" y="620715"/>
              <a:ext cx="2117725" cy="407366"/>
              <a:chOff x="5038725" y="1664804"/>
              <a:chExt cx="4620813" cy="348744"/>
            </a:xfrm>
          </p:grpSpPr>
          <p:sp>
            <p:nvSpPr>
              <p:cNvPr id="12" name="직사각형 57"/>
              <p:cNvSpPr/>
              <p:nvPr/>
            </p:nvSpPr>
            <p:spPr bwMode="auto">
              <a:xfrm>
                <a:off x="5038725" y="1664804"/>
                <a:ext cx="4620813" cy="348744"/>
              </a:xfrm>
              <a:prstGeom prst="rect">
                <a:avLst/>
              </a:prstGeom>
              <a:solidFill>
                <a:srgbClr val="2E4D92"/>
              </a:solidFill>
              <a:ln w="25400" cap="flat" cmpd="sng" algn="ctr">
                <a:noFill/>
                <a:prstDash val="solid"/>
              </a:ln>
              <a:effectLst>
                <a:outerShdw dist="38100" dir="5400000" algn="t" rotWithShape="0">
                  <a:srgbClr val="799DD5"/>
                </a:outerShdw>
              </a:effectLst>
            </p:spPr>
            <p:txBody>
              <a:bodyPr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altLang="ko-KR" sz="1385"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 name="직사각형 116"/>
              <p:cNvSpPr/>
              <p:nvPr/>
            </p:nvSpPr>
            <p:spPr bwMode="auto">
              <a:xfrm>
                <a:off x="5038725" y="1664804"/>
                <a:ext cx="1108441" cy="341418"/>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4" name="직사각형 59"/>
              <p:cNvSpPr/>
              <p:nvPr/>
            </p:nvSpPr>
            <p:spPr bwMode="auto">
              <a:xfrm>
                <a:off x="6116191" y="1740810"/>
                <a:ext cx="2465882" cy="196730"/>
              </a:xfrm>
              <a:prstGeom prst="rect">
                <a:avLst/>
              </a:prstGeom>
              <a:noFill/>
              <a:ln w="25400" cap="flat" cmpd="sng" algn="ctr">
                <a:noFill/>
                <a:prstDash val="solid"/>
              </a:ln>
              <a:effectLst/>
            </p:spPr>
            <p:txBody>
              <a:bodyPr wrap="non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844083" algn="l"/>
                    <a:tab pos="6752661" algn="r"/>
                  </a:tabLst>
                  <a:defRPr/>
                </a:pPr>
                <a:r>
                  <a:rPr kumimoji="0" lang="ko-KR" altLang="en-US" sz="1385"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개발의 단순화</a:t>
                </a:r>
              </a:p>
            </p:txBody>
          </p:sp>
          <p:sp>
            <p:nvSpPr>
              <p:cNvPr id="15" name="직사각형 116"/>
              <p:cNvSpPr/>
              <p:nvPr/>
            </p:nvSpPr>
            <p:spPr bwMode="auto">
              <a:xfrm flipH="1" flipV="1">
                <a:off x="8551097" y="1664804"/>
                <a:ext cx="1108441" cy="341418"/>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67592" name="그룹 93"/>
            <p:cNvGrpSpPr>
              <a:grpSpLocks/>
            </p:cNvGrpSpPr>
            <p:nvPr/>
          </p:nvGrpSpPr>
          <p:grpSpPr bwMode="auto">
            <a:xfrm>
              <a:off x="4608513" y="620715"/>
              <a:ext cx="2117725" cy="407366"/>
              <a:chOff x="238125" y="1664804"/>
              <a:chExt cx="4620813" cy="348744"/>
            </a:xfrm>
          </p:grpSpPr>
          <p:sp>
            <p:nvSpPr>
              <p:cNvPr id="17" name="직사각형 57"/>
              <p:cNvSpPr/>
              <p:nvPr/>
            </p:nvSpPr>
            <p:spPr bwMode="auto">
              <a:xfrm>
                <a:off x="238125" y="1664804"/>
                <a:ext cx="4620813" cy="348744"/>
              </a:xfrm>
              <a:prstGeom prst="rect">
                <a:avLst/>
              </a:prstGeom>
              <a:solidFill>
                <a:srgbClr val="005697"/>
              </a:solidFill>
              <a:ln w="25400" cap="flat" cmpd="sng" algn="ctr">
                <a:noFill/>
                <a:prstDash val="solid"/>
              </a:ln>
              <a:effectLst>
                <a:outerShdw dist="38100" dir="5400000" algn="t" rotWithShape="0">
                  <a:srgbClr val="5DC5FF"/>
                </a:outerShdw>
              </a:effectLst>
            </p:spPr>
            <p:txBody>
              <a:bodyPr anchor="ct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altLang="ko-KR" sz="1385"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 name="직사각형 116"/>
              <p:cNvSpPr/>
              <p:nvPr/>
            </p:nvSpPr>
            <p:spPr bwMode="auto">
              <a:xfrm>
                <a:off x="238125" y="1664804"/>
                <a:ext cx="1108441" cy="341418"/>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 name="직사각형 59"/>
              <p:cNvSpPr/>
              <p:nvPr/>
            </p:nvSpPr>
            <p:spPr bwMode="auto">
              <a:xfrm>
                <a:off x="1035773" y="1740810"/>
                <a:ext cx="3025516" cy="196730"/>
              </a:xfrm>
              <a:prstGeom prst="rect">
                <a:avLst/>
              </a:prstGeom>
              <a:noFill/>
              <a:ln w="25400" cap="flat" cmpd="sng" algn="ctr">
                <a:noFill/>
                <a:prstDash val="solid"/>
              </a:ln>
              <a:effectLst/>
            </p:spPr>
            <p:txBody>
              <a:bodyPr wrap="non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844083" algn="l"/>
                    <a:tab pos="6752661" algn="r"/>
                  </a:tabLst>
                  <a:defRPr/>
                </a:pPr>
                <a:r>
                  <a:rPr kumimoji="0" lang="ko-KR" altLang="en-US" sz="1385" b="1" i="0" u="none" strike="noStrike" kern="0" cap="none" spc="0" normalizeH="0" baseline="0" noProof="0" dirty="0">
                    <a:ln>
                      <a:noFill/>
                    </a:ln>
                    <a:solidFill>
                      <a:srgbClr val="FFFFFF"/>
                    </a:solidFill>
                    <a:effectLst/>
                    <a:uLnTx/>
                    <a:uFillTx/>
                    <a:latin typeface="맑은 고딕" pitchFamily="50" charset="-127"/>
                    <a:ea typeface="맑은 고딕" panose="020B0503020000020004" pitchFamily="50" charset="-127"/>
                    <a:cs typeface="Arial" panose="020B0604020202020204" pitchFamily="34" charset="0"/>
                  </a:rPr>
                  <a:t>보안</a:t>
                </a:r>
                <a:r>
                  <a:rPr kumimoji="0" lang="en-US" altLang="ko-KR" sz="1385" b="1" i="0" u="none" strike="noStrike" kern="0" cap="none" spc="0" normalizeH="0" baseline="0" noProof="0" dirty="0">
                    <a:ln>
                      <a:noFill/>
                    </a:ln>
                    <a:solidFill>
                      <a:srgbClr val="FFFFFF"/>
                    </a:solidFill>
                    <a:effectLst/>
                    <a:uLnTx/>
                    <a:uFillTx/>
                    <a:latin typeface="맑은 고딕" pitchFamily="50" charset="-127"/>
                    <a:ea typeface="맑은 고딕" panose="020B0503020000020004" pitchFamily="50" charset="-127"/>
                    <a:cs typeface="Arial" panose="020B0604020202020204" pitchFamily="34" charset="0"/>
                  </a:rPr>
                  <a:t>/</a:t>
                </a:r>
                <a:r>
                  <a:rPr kumimoji="0" lang="ko-KR" altLang="en-US" sz="1385" b="1" i="0" u="none" strike="noStrike" kern="0" cap="none" spc="0" normalizeH="0" baseline="0" noProof="0" dirty="0" err="1">
                    <a:ln>
                      <a:noFill/>
                    </a:ln>
                    <a:solidFill>
                      <a:srgbClr val="FFFFFF"/>
                    </a:solidFill>
                    <a:effectLst/>
                    <a:uLnTx/>
                    <a:uFillTx/>
                    <a:latin typeface="맑은 고딕" pitchFamily="50" charset="-127"/>
                    <a:ea typeface="맑은 고딕" panose="020B0503020000020004" pitchFamily="50" charset="-127"/>
                    <a:cs typeface="Arial" panose="020B0604020202020204" pitchFamily="34" charset="0"/>
                  </a:rPr>
                  <a:t>트래픽</a:t>
                </a:r>
                <a:r>
                  <a:rPr kumimoji="0" lang="ko-KR" altLang="en-US" sz="1385" b="1" i="0" u="none" strike="noStrike" kern="0" cap="none" spc="0" normalizeH="0" baseline="0" noProof="0" dirty="0">
                    <a:ln>
                      <a:noFill/>
                    </a:ln>
                    <a:solidFill>
                      <a:srgbClr val="FFFFFF"/>
                    </a:solidFill>
                    <a:effectLst/>
                    <a:uLnTx/>
                    <a:uFillTx/>
                    <a:latin typeface="맑은 고딕" pitchFamily="50" charset="-127"/>
                    <a:ea typeface="맑은 고딕" panose="020B0503020000020004" pitchFamily="50" charset="-127"/>
                    <a:cs typeface="Arial" panose="020B0604020202020204" pitchFamily="34" charset="0"/>
                  </a:rPr>
                  <a:t> 제어</a:t>
                </a:r>
              </a:p>
            </p:txBody>
          </p:sp>
          <p:sp>
            <p:nvSpPr>
              <p:cNvPr id="20" name="직사각형 116"/>
              <p:cNvSpPr/>
              <p:nvPr/>
            </p:nvSpPr>
            <p:spPr bwMode="auto">
              <a:xfrm flipH="1" flipV="1">
                <a:off x="3750497" y="1664804"/>
                <a:ext cx="1108441" cy="341418"/>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67593" name="그룹 100"/>
            <p:cNvGrpSpPr>
              <a:grpSpLocks/>
            </p:cNvGrpSpPr>
            <p:nvPr/>
          </p:nvGrpSpPr>
          <p:grpSpPr bwMode="auto">
            <a:xfrm>
              <a:off x="6807200" y="620715"/>
              <a:ext cx="2117725" cy="407366"/>
              <a:chOff x="5038725" y="1664804"/>
              <a:chExt cx="4620813" cy="348744"/>
            </a:xfrm>
          </p:grpSpPr>
          <p:sp>
            <p:nvSpPr>
              <p:cNvPr id="22" name="직사각형 57"/>
              <p:cNvSpPr/>
              <p:nvPr/>
            </p:nvSpPr>
            <p:spPr bwMode="auto">
              <a:xfrm>
                <a:off x="5038725" y="1664804"/>
                <a:ext cx="4620813" cy="348744"/>
              </a:xfrm>
              <a:prstGeom prst="rect">
                <a:avLst/>
              </a:prstGeom>
              <a:solidFill>
                <a:srgbClr val="2E4D92"/>
              </a:solidFill>
              <a:ln w="25400" cap="flat" cmpd="sng" algn="ctr">
                <a:noFill/>
                <a:prstDash val="solid"/>
              </a:ln>
              <a:effectLst>
                <a:outerShdw dist="38100" dir="5400000" algn="t" rotWithShape="0">
                  <a:srgbClr val="799DD5"/>
                </a:outerShdw>
              </a:effectLst>
            </p:spPr>
            <p:txBody>
              <a:bodyPr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altLang="ko-KR" sz="1385"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 name="직사각형 116"/>
              <p:cNvSpPr/>
              <p:nvPr/>
            </p:nvSpPr>
            <p:spPr bwMode="auto">
              <a:xfrm>
                <a:off x="5038725" y="1664804"/>
                <a:ext cx="1108441" cy="341418"/>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 name="직사각형 59"/>
              <p:cNvSpPr/>
              <p:nvPr/>
            </p:nvSpPr>
            <p:spPr bwMode="auto">
              <a:xfrm>
                <a:off x="6572644" y="1740810"/>
                <a:ext cx="1552980" cy="196730"/>
              </a:xfrm>
              <a:prstGeom prst="rect">
                <a:avLst/>
              </a:prstGeom>
              <a:noFill/>
              <a:ln w="25400" cap="flat" cmpd="sng" algn="ctr">
                <a:noFill/>
                <a:prstDash val="solid"/>
              </a:ln>
              <a:effectLst/>
            </p:spPr>
            <p:txBody>
              <a:bodyPr wrap="non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844083" algn="l"/>
                    <a:tab pos="6752661" algn="r"/>
                  </a:tabLst>
                  <a:defRPr/>
                </a:pPr>
                <a:r>
                  <a:rPr kumimoji="0" lang="ko-KR" altLang="en-US" sz="1385" b="1" i="0" u="none" strike="noStrike" kern="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거버넌스</a:t>
                </a:r>
                <a:endParaRPr kumimoji="0" lang="ko-KR" altLang="en-US" sz="1385" b="1" i="0" u="none" strike="noStrike" kern="0" cap="none" spc="0" normalizeH="0" baseline="0" noProof="0" dirty="0">
                  <a:ln>
                    <a:noFill/>
                  </a:ln>
                  <a:solidFill>
                    <a:srgbClr val="FFFFFF"/>
                  </a:solidFill>
                  <a:effectLst/>
                  <a:uLnTx/>
                  <a:uFillTx/>
                  <a:latin typeface="맑은 고딕" pitchFamily="50" charset="-127"/>
                  <a:ea typeface="맑은 고딕" panose="020B0503020000020004" pitchFamily="50" charset="-127"/>
                  <a:cs typeface="Arial" panose="020B0604020202020204" pitchFamily="34" charset="0"/>
                </a:endParaRPr>
              </a:p>
            </p:txBody>
          </p:sp>
          <p:sp>
            <p:nvSpPr>
              <p:cNvPr id="25" name="직사각형 116"/>
              <p:cNvSpPr/>
              <p:nvPr/>
            </p:nvSpPr>
            <p:spPr bwMode="auto">
              <a:xfrm flipH="1" flipV="1">
                <a:off x="8551097" y="1664804"/>
                <a:ext cx="1108441" cy="341418"/>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67594" name="그룹 2"/>
            <p:cNvGrpSpPr>
              <a:grpSpLocks/>
            </p:cNvGrpSpPr>
            <p:nvPr/>
          </p:nvGrpSpPr>
          <p:grpSpPr bwMode="auto">
            <a:xfrm>
              <a:off x="219075" y="4886325"/>
              <a:ext cx="8705850" cy="33338"/>
              <a:chOff x="236538" y="5866953"/>
              <a:chExt cx="9432925" cy="36513"/>
            </a:xfrm>
          </p:grpSpPr>
          <p:sp>
            <p:nvSpPr>
              <p:cNvPr id="27" name="직사각형 59"/>
              <p:cNvSpPr/>
              <p:nvPr/>
            </p:nvSpPr>
            <p:spPr bwMode="auto">
              <a:xfrm>
                <a:off x="236538" y="5866684"/>
                <a:ext cx="2294588" cy="37493"/>
              </a:xfrm>
              <a:prstGeom prst="rect">
                <a:avLst/>
              </a:prstGeom>
              <a:pattFill prst="dkUpDiag">
                <a:fgClr>
                  <a:srgbClr val="5DC5FF"/>
                </a:fgClr>
                <a:bgClr>
                  <a:srgbClr val="C1E9FF"/>
                </a:bgClr>
              </a:pattFill>
              <a:ln w="9525" cap="flat" cmpd="sng" algn="ctr">
                <a:noFill/>
                <a:prstDash val="solid"/>
                <a:round/>
                <a:headEnd type="oval" w="med" len="med"/>
                <a:tailEnd type="oval" w="med" len="med"/>
              </a:ln>
              <a:effec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0" i="0" u="none" strike="noStrike" kern="1200" cap="none" spc="0" normalizeH="0" baseline="0" noProof="0" dirty="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8" name="직사각형 101"/>
              <p:cNvSpPr>
                <a:spLocks noChangeArrowheads="1"/>
              </p:cNvSpPr>
              <p:nvPr/>
            </p:nvSpPr>
            <p:spPr bwMode="auto">
              <a:xfrm>
                <a:off x="2620570" y="5866684"/>
                <a:ext cx="2294588" cy="37493"/>
              </a:xfrm>
              <a:prstGeom prst="rect">
                <a:avLst/>
              </a:prstGeom>
              <a:pattFill prst="dkUpDiag">
                <a:fgClr>
                  <a:srgbClr val="A0B8E0"/>
                </a:fgClr>
                <a:bgClr>
                  <a:srgbClr val="799ED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lIns="37030" tIns="37030" rIns="37030" bIns="37030" anchor="ctr"/>
              <a:lstStyle>
                <a:lvl1pPr>
                  <a:defRPr kumimoji="1" sz="800">
                    <a:solidFill>
                      <a:srgbClr val="808080"/>
                    </a:solidFill>
                    <a:latin typeface="Arial" panose="020B0604020202020204" pitchFamily="34" charset="0"/>
                    <a:ea typeface="맑은 고딕" panose="020B0503020000020004" pitchFamily="50" charset="-127"/>
                  </a:defRPr>
                </a:lvl1pPr>
                <a:lvl2pPr marL="742950" indent="-285750">
                  <a:defRPr kumimoji="1" sz="800">
                    <a:solidFill>
                      <a:srgbClr val="808080"/>
                    </a:solidFill>
                    <a:latin typeface="Arial" panose="020B0604020202020204" pitchFamily="34" charset="0"/>
                    <a:ea typeface="맑은 고딕" panose="020B0503020000020004" pitchFamily="50" charset="-127"/>
                  </a:defRPr>
                </a:lvl2pPr>
                <a:lvl3pPr marL="1143000" indent="-228600">
                  <a:defRPr kumimoji="1" sz="800">
                    <a:solidFill>
                      <a:srgbClr val="808080"/>
                    </a:solidFill>
                    <a:latin typeface="Arial" panose="020B0604020202020204" pitchFamily="34" charset="0"/>
                    <a:ea typeface="맑은 고딕" panose="020B0503020000020004" pitchFamily="50" charset="-127"/>
                  </a:defRPr>
                </a:lvl3pPr>
                <a:lvl4pPr marL="1600200" indent="-228600">
                  <a:defRPr kumimoji="1" sz="800">
                    <a:solidFill>
                      <a:srgbClr val="808080"/>
                    </a:solidFill>
                    <a:latin typeface="Arial" panose="020B0604020202020204" pitchFamily="34" charset="0"/>
                    <a:ea typeface="맑은 고딕" panose="020B0503020000020004" pitchFamily="50" charset="-127"/>
                  </a:defRPr>
                </a:lvl4pPr>
                <a:lvl5pPr marL="2057400" indent="-228600">
                  <a:defRPr kumimoji="1" sz="800">
                    <a:solidFill>
                      <a:srgbClr val="80808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ko-KR" altLang="en-US" sz="923"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9" name="직사각형 73"/>
              <p:cNvSpPr/>
              <p:nvPr/>
            </p:nvSpPr>
            <p:spPr bwMode="auto">
              <a:xfrm>
                <a:off x="4990842" y="5866684"/>
                <a:ext cx="2294588" cy="37493"/>
              </a:xfrm>
              <a:prstGeom prst="rect">
                <a:avLst/>
              </a:prstGeom>
              <a:pattFill prst="dkUpDiag">
                <a:fgClr>
                  <a:srgbClr val="5DC5FF"/>
                </a:fgClr>
                <a:bgClr>
                  <a:srgbClr val="C1E9FF"/>
                </a:bgClr>
              </a:pattFill>
              <a:ln w="9525" cap="flat" cmpd="sng" algn="ctr">
                <a:noFill/>
                <a:prstDash val="solid"/>
                <a:round/>
                <a:headEnd type="oval" w="med" len="med"/>
                <a:tailEnd type="oval" w="med" len="med"/>
              </a:ln>
              <a:effectLst/>
            </p:spPr>
            <p:txBody>
              <a:bodyPr wrap="none" anchor="ctr">
                <a:scene3d>
                  <a:camera prst="orthographicFront"/>
                  <a:lightRig rig="threePt" dir="t"/>
                </a:scene3d>
                <a:sp3d>
                  <a:bevelT w="0"/>
                </a:sp3d>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ko-KR" altLang="en-US" sz="923" b="0" i="0" u="none" strike="noStrike" kern="1200" cap="none" spc="0" normalizeH="0" baseline="0" noProof="0" dirty="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 name="직사각형 101"/>
              <p:cNvSpPr>
                <a:spLocks noChangeArrowheads="1"/>
              </p:cNvSpPr>
              <p:nvPr/>
            </p:nvSpPr>
            <p:spPr bwMode="auto">
              <a:xfrm>
                <a:off x="7374875" y="5866684"/>
                <a:ext cx="2294588" cy="37493"/>
              </a:xfrm>
              <a:prstGeom prst="rect">
                <a:avLst/>
              </a:prstGeom>
              <a:pattFill prst="dkUpDiag">
                <a:fgClr>
                  <a:srgbClr val="A0B8E0"/>
                </a:fgClr>
                <a:bgClr>
                  <a:srgbClr val="799ED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lIns="37030" tIns="37030" rIns="37030" bIns="37030" anchor="ctr"/>
              <a:lstStyle>
                <a:lvl1pPr>
                  <a:defRPr kumimoji="1" sz="800">
                    <a:solidFill>
                      <a:srgbClr val="808080"/>
                    </a:solidFill>
                    <a:latin typeface="Arial" panose="020B0604020202020204" pitchFamily="34" charset="0"/>
                    <a:ea typeface="맑은 고딕" panose="020B0503020000020004" pitchFamily="50" charset="-127"/>
                  </a:defRPr>
                </a:lvl1pPr>
                <a:lvl2pPr marL="742950" indent="-285750">
                  <a:defRPr kumimoji="1" sz="800">
                    <a:solidFill>
                      <a:srgbClr val="808080"/>
                    </a:solidFill>
                    <a:latin typeface="Arial" panose="020B0604020202020204" pitchFamily="34" charset="0"/>
                    <a:ea typeface="맑은 고딕" panose="020B0503020000020004" pitchFamily="50" charset="-127"/>
                  </a:defRPr>
                </a:lvl2pPr>
                <a:lvl3pPr marL="1143000" indent="-228600">
                  <a:defRPr kumimoji="1" sz="800">
                    <a:solidFill>
                      <a:srgbClr val="808080"/>
                    </a:solidFill>
                    <a:latin typeface="Arial" panose="020B0604020202020204" pitchFamily="34" charset="0"/>
                    <a:ea typeface="맑은 고딕" panose="020B0503020000020004" pitchFamily="50" charset="-127"/>
                  </a:defRPr>
                </a:lvl3pPr>
                <a:lvl4pPr marL="1600200" indent="-228600">
                  <a:defRPr kumimoji="1" sz="800">
                    <a:solidFill>
                      <a:srgbClr val="808080"/>
                    </a:solidFill>
                    <a:latin typeface="Arial" panose="020B0604020202020204" pitchFamily="34" charset="0"/>
                    <a:ea typeface="맑은 고딕" panose="020B0503020000020004" pitchFamily="50" charset="-127"/>
                  </a:defRPr>
                </a:lvl4pPr>
                <a:lvl5pPr marL="2057400" indent="-228600">
                  <a:defRPr kumimoji="1" sz="800">
                    <a:solidFill>
                      <a:srgbClr val="80808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kumimoji="1" sz="800">
                    <a:solidFill>
                      <a:srgbClr val="808080"/>
                    </a:solidFill>
                    <a:latin typeface="Arial" panose="020B0604020202020204" pitchFamily="34" charset="0"/>
                    <a:ea typeface="맑은 고딕"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ko-KR" altLang="en-US" sz="923"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67595" name="그룹 36"/>
            <p:cNvGrpSpPr>
              <a:grpSpLocks/>
            </p:cNvGrpSpPr>
            <p:nvPr/>
          </p:nvGrpSpPr>
          <p:grpSpPr bwMode="auto">
            <a:xfrm>
              <a:off x="2582863" y="2907443"/>
              <a:ext cx="1855787" cy="1901615"/>
              <a:chOff x="329419" y="4133632"/>
              <a:chExt cx="2069302" cy="2357932"/>
            </a:xfrm>
          </p:grpSpPr>
          <p:sp>
            <p:nvSpPr>
              <p:cNvPr id="32" name="모서리가 둥근 직사각형 46"/>
              <p:cNvSpPr/>
              <p:nvPr/>
            </p:nvSpPr>
            <p:spPr>
              <a:xfrm>
                <a:off x="329419" y="4133632"/>
                <a:ext cx="2069302" cy="235793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
                    <a:prstClr val="black"/>
                  </a:buClr>
                  <a:buSzTx/>
                  <a:buFontTx/>
                  <a:buNone/>
                  <a:tabLst>
                    <a:tab pos="844083" algn="l"/>
                    <a:tab pos="6752661" algn="r"/>
                  </a:tabLst>
                  <a:defRPr/>
                </a:pPr>
                <a:endParaRPr kumimoji="0" lang="ko-KR" altLang="en-US" sz="1108" b="0" i="0" u="none" strike="noStrike" kern="1200" cap="none" spc="0" normalizeH="0" baseline="0" noProof="0" dirty="0">
                  <a:ln>
                    <a:noFill/>
                  </a:ln>
                  <a:solidFill>
                    <a:prstClr val="white"/>
                  </a:solidFill>
                  <a:effectLst/>
                  <a:uLnTx/>
                  <a:uFillTx/>
                  <a:latin typeface="맑은 고딕"/>
                  <a:ea typeface="맑은 고딕" panose="020B0503020000020004" pitchFamily="50" charset="-127"/>
                  <a:cs typeface="+mn-cs"/>
                </a:endParaRPr>
              </a:p>
            </p:txBody>
          </p:sp>
          <p:sp>
            <p:nvSpPr>
              <p:cNvPr id="33" name="Rectangle 122"/>
              <p:cNvSpPr>
                <a:spLocks noChangeArrowheads="1"/>
              </p:cNvSpPr>
              <p:nvPr/>
            </p:nvSpPr>
            <p:spPr bwMode="auto">
              <a:xfrm>
                <a:off x="446607" y="4307225"/>
                <a:ext cx="1842096" cy="1820758"/>
              </a:xfrm>
              <a:prstGeom prst="rect">
                <a:avLst/>
              </a:prstGeom>
              <a:noFill/>
              <a:ln>
                <a:noFill/>
              </a:ln>
              <a:effectLst/>
              <a:scene3d>
                <a:camera prst="orthographicFront"/>
                <a:lightRig rig="threePt" dir="t"/>
              </a:scene3d>
              <a:sp3d>
                <a:bevelT w="1270" h="1270"/>
                <a:bevelB w="1270" h="127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90488" indent="-90488">
                  <a:tabLst>
                    <a:tab pos="1327150" algn="l"/>
                  </a:tabLst>
                  <a:defRPr>
                    <a:solidFill>
                      <a:schemeClr val="tx1"/>
                    </a:solidFill>
                    <a:latin typeface="Arial" panose="020B0604020202020204" pitchFamily="34" charset="0"/>
                    <a:cs typeface="Arial" panose="020B0604020202020204" pitchFamily="34" charset="0"/>
                  </a:defRPr>
                </a:lvl1pPr>
                <a:lvl2pPr marL="742950" indent="-285750">
                  <a:tabLst>
                    <a:tab pos="1327150" algn="l"/>
                  </a:tabLst>
                  <a:defRPr>
                    <a:solidFill>
                      <a:schemeClr val="tx1"/>
                    </a:solidFill>
                    <a:latin typeface="Arial" panose="020B0604020202020204" pitchFamily="34" charset="0"/>
                    <a:cs typeface="Arial" panose="020B0604020202020204" pitchFamily="34" charset="0"/>
                  </a:defRPr>
                </a:lvl2pPr>
                <a:lvl3pPr marL="1143000" indent="-228600">
                  <a:tabLst>
                    <a:tab pos="1327150" algn="l"/>
                  </a:tabLst>
                  <a:defRPr>
                    <a:solidFill>
                      <a:schemeClr val="tx1"/>
                    </a:solidFill>
                    <a:latin typeface="Arial" panose="020B0604020202020204" pitchFamily="34" charset="0"/>
                    <a:cs typeface="Arial" panose="020B0604020202020204" pitchFamily="34" charset="0"/>
                  </a:defRPr>
                </a:lvl3pPr>
                <a:lvl4pPr marL="1600200" indent="-228600">
                  <a:tabLst>
                    <a:tab pos="1327150" algn="l"/>
                  </a:tabLst>
                  <a:defRPr>
                    <a:solidFill>
                      <a:schemeClr val="tx1"/>
                    </a:solidFill>
                    <a:latin typeface="Arial" panose="020B0604020202020204" pitchFamily="34" charset="0"/>
                    <a:cs typeface="Arial" panose="020B0604020202020204" pitchFamily="34" charset="0"/>
                  </a:defRPr>
                </a:lvl4pPr>
                <a:lvl5pPr marL="2057400" indent="-228600">
                  <a:tabLst>
                    <a:tab pos="1327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9pPr>
              </a:lstStyle>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드래그</a:t>
                </a:r>
                <a:r>
                  <a:rPr kumimoji="0" lang="en-US" altLang="ko-KR"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&amp;</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드랍</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 만으로 손쉽게 연결하여 </a:t>
                </a:r>
                <a:r>
                  <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조립</a:t>
                </a:r>
                <a:endPar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endParaRPr kumimoji="0" lang="en-US" altLang="ko-KR" sz="3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복잡성과 시간을 줄일 수 있도록 </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스냅샷 기능을 통해 바로 버전 이동 가능</a:t>
                </a:r>
                <a:br>
                  <a:rPr kumimoji="0" lang="en-US" altLang="ko-KR" sz="1000" b="0"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br>
                <a:endParaRPr kumimoji="0" lang="en-US" altLang="ko-KR" sz="300" b="0"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연관된 서비스에 대한 안정 적인 </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버전 배포 및 관리  </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방안 제공</a:t>
                </a:r>
              </a:p>
            </p:txBody>
          </p:sp>
        </p:grpSp>
        <p:grpSp>
          <p:nvGrpSpPr>
            <p:cNvPr id="67596" name="그룹 37"/>
            <p:cNvGrpSpPr>
              <a:grpSpLocks/>
            </p:cNvGrpSpPr>
            <p:nvPr/>
          </p:nvGrpSpPr>
          <p:grpSpPr bwMode="auto">
            <a:xfrm>
              <a:off x="4743450" y="2907442"/>
              <a:ext cx="1855788" cy="1917019"/>
              <a:chOff x="330875" y="4133619"/>
              <a:chExt cx="2067799" cy="2355924"/>
            </a:xfrm>
          </p:grpSpPr>
          <p:sp>
            <p:nvSpPr>
              <p:cNvPr id="35" name="모서리가 둥근 직사각형 44"/>
              <p:cNvSpPr/>
              <p:nvPr/>
            </p:nvSpPr>
            <p:spPr>
              <a:xfrm>
                <a:off x="330875" y="4133619"/>
                <a:ext cx="2067799" cy="235592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
                    <a:prstClr val="black"/>
                  </a:buClr>
                  <a:buSzTx/>
                  <a:buFontTx/>
                  <a:buNone/>
                  <a:tabLst>
                    <a:tab pos="844083" algn="l"/>
                    <a:tab pos="6752661" algn="r"/>
                  </a:tabLst>
                  <a:defRPr/>
                </a:pPr>
                <a:endParaRPr kumimoji="0" lang="ko-KR" altLang="en-US" sz="1108" b="0" i="0" u="none" strike="noStrike" kern="1200" cap="none" spc="0" normalizeH="0" baseline="0" noProof="0" dirty="0">
                  <a:ln>
                    <a:noFill/>
                  </a:ln>
                  <a:solidFill>
                    <a:prstClr val="white"/>
                  </a:solidFill>
                  <a:effectLst/>
                  <a:uLnTx/>
                  <a:uFillTx/>
                  <a:latin typeface="맑은 고딕"/>
                  <a:ea typeface="맑은 고딕" panose="020B0503020000020004" pitchFamily="50" charset="-127"/>
                  <a:cs typeface="+mn-cs"/>
                </a:endParaRPr>
              </a:p>
            </p:txBody>
          </p:sp>
          <p:sp>
            <p:nvSpPr>
              <p:cNvPr id="36" name="Rectangle 122"/>
              <p:cNvSpPr>
                <a:spLocks noChangeArrowheads="1"/>
              </p:cNvSpPr>
              <p:nvPr/>
            </p:nvSpPr>
            <p:spPr bwMode="auto">
              <a:xfrm>
                <a:off x="446607" y="4307226"/>
                <a:ext cx="1842097" cy="1869160"/>
              </a:xfrm>
              <a:prstGeom prst="rect">
                <a:avLst/>
              </a:prstGeom>
              <a:noFill/>
              <a:ln>
                <a:noFill/>
              </a:ln>
              <a:effectLst/>
              <a:scene3d>
                <a:camera prst="orthographicFront"/>
                <a:lightRig rig="threePt" dir="t"/>
              </a:scene3d>
              <a:sp3d>
                <a:bevelT w="1270" h="1270"/>
                <a:bevelB w="1270" h="127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90488" indent="-90488">
                  <a:tabLst>
                    <a:tab pos="1327150" algn="l"/>
                  </a:tabLst>
                  <a:defRPr>
                    <a:solidFill>
                      <a:schemeClr val="tx1"/>
                    </a:solidFill>
                    <a:latin typeface="Arial" panose="020B0604020202020204" pitchFamily="34" charset="0"/>
                    <a:cs typeface="Arial" panose="020B0604020202020204" pitchFamily="34" charset="0"/>
                  </a:defRPr>
                </a:lvl1pPr>
                <a:lvl2pPr marL="742950" indent="-285750">
                  <a:tabLst>
                    <a:tab pos="1327150" algn="l"/>
                  </a:tabLst>
                  <a:defRPr>
                    <a:solidFill>
                      <a:schemeClr val="tx1"/>
                    </a:solidFill>
                    <a:latin typeface="Arial" panose="020B0604020202020204" pitchFamily="34" charset="0"/>
                    <a:cs typeface="Arial" panose="020B0604020202020204" pitchFamily="34" charset="0"/>
                  </a:defRPr>
                </a:lvl2pPr>
                <a:lvl3pPr marL="1143000" indent="-228600">
                  <a:tabLst>
                    <a:tab pos="1327150" algn="l"/>
                  </a:tabLst>
                  <a:defRPr>
                    <a:solidFill>
                      <a:schemeClr val="tx1"/>
                    </a:solidFill>
                    <a:latin typeface="Arial" panose="020B0604020202020204" pitchFamily="34" charset="0"/>
                    <a:cs typeface="Arial" panose="020B0604020202020204" pitchFamily="34" charset="0"/>
                  </a:defRPr>
                </a:lvl3pPr>
                <a:lvl4pPr marL="1600200" indent="-228600">
                  <a:tabLst>
                    <a:tab pos="1327150" algn="l"/>
                  </a:tabLst>
                  <a:defRPr>
                    <a:solidFill>
                      <a:schemeClr val="tx1"/>
                    </a:solidFill>
                    <a:latin typeface="Arial" panose="020B0604020202020204" pitchFamily="34" charset="0"/>
                    <a:cs typeface="Arial" panose="020B0604020202020204" pitchFamily="34" charset="0"/>
                  </a:defRPr>
                </a:lvl4pPr>
                <a:lvl5pPr marL="2057400" indent="-228600">
                  <a:tabLst>
                    <a:tab pos="1327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9pPr>
              </a:lstStyle>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보안화 </a:t>
                </a:r>
                <a:r>
                  <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OS(DPOS) </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기반의 다양한 보안 방안 기본    적용</a:t>
                </a:r>
                <a:endPar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다양한 보안 정책을 </a:t>
                </a:r>
                <a:r>
                  <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별로 손쉽게 적용 가능 및 </a:t>
                </a:r>
                <a:r>
                  <a:rPr kumimoji="0" lang="en-US" altLang="ko-KR"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Oauth 2.0 </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지원</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 가능</a:t>
                </a:r>
                <a:endPar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관리</a:t>
                </a:r>
                <a:r>
                  <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별 각각의  </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트래픽에 대한 세밀한 제어 및 통제 가능</a:t>
                </a:r>
                <a:r>
                  <a:rPr kumimoji="0" lang="en-US" altLang="ko-KR"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(SLA </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적용</a:t>
                </a:r>
                <a:r>
                  <a:rPr kumimoji="0" lang="en-US" altLang="ko-KR"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en-US" altLang="ko-KR" sz="1100" b="1"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67597" name="그룹 38"/>
            <p:cNvGrpSpPr>
              <a:grpSpLocks/>
            </p:cNvGrpSpPr>
            <p:nvPr/>
          </p:nvGrpSpPr>
          <p:grpSpPr bwMode="auto">
            <a:xfrm>
              <a:off x="6935788" y="2907442"/>
              <a:ext cx="1857375" cy="1817744"/>
              <a:chOff x="330200" y="4132967"/>
              <a:chExt cx="2069054" cy="2355694"/>
            </a:xfrm>
          </p:grpSpPr>
          <p:sp>
            <p:nvSpPr>
              <p:cNvPr id="38" name="모서리가 둥근 직사각형 42"/>
              <p:cNvSpPr/>
              <p:nvPr/>
            </p:nvSpPr>
            <p:spPr>
              <a:xfrm>
                <a:off x="330200" y="4132967"/>
                <a:ext cx="2069054" cy="235569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
                    <a:prstClr val="black"/>
                  </a:buClr>
                  <a:buSzTx/>
                  <a:buFontTx/>
                  <a:buNone/>
                  <a:tabLst>
                    <a:tab pos="844083" algn="l"/>
                    <a:tab pos="6752661" algn="r"/>
                  </a:tabLst>
                  <a:defRPr/>
                </a:pPr>
                <a:endParaRPr kumimoji="0" lang="ko-KR" altLang="en-US" sz="1108" b="0" i="0" u="none" strike="noStrike" kern="1200" cap="none" spc="0" normalizeH="0" baseline="0" noProof="0" dirty="0">
                  <a:ln>
                    <a:noFill/>
                  </a:ln>
                  <a:solidFill>
                    <a:prstClr val="white"/>
                  </a:solidFill>
                  <a:effectLst/>
                  <a:uLnTx/>
                  <a:uFillTx/>
                  <a:latin typeface="맑은 고딕"/>
                  <a:ea typeface="맑은 고딕" panose="020B0503020000020004" pitchFamily="50" charset="-127"/>
                  <a:cs typeface="+mn-cs"/>
                </a:endParaRPr>
              </a:p>
            </p:txBody>
          </p:sp>
          <p:sp>
            <p:nvSpPr>
              <p:cNvPr id="39" name="Rectangle 122"/>
              <p:cNvSpPr>
                <a:spLocks noChangeArrowheads="1"/>
              </p:cNvSpPr>
              <p:nvPr/>
            </p:nvSpPr>
            <p:spPr bwMode="auto">
              <a:xfrm>
                <a:off x="446608" y="4307226"/>
                <a:ext cx="1952646" cy="1971050"/>
              </a:xfrm>
              <a:prstGeom prst="rect">
                <a:avLst/>
              </a:prstGeom>
              <a:noFill/>
              <a:ln>
                <a:noFill/>
              </a:ln>
              <a:effectLst/>
              <a:scene3d>
                <a:camera prst="orthographicFront"/>
                <a:lightRig rig="threePt" dir="t"/>
              </a:scene3d>
              <a:sp3d>
                <a:bevelT w="1270" h="1270"/>
                <a:bevelB w="1270" h="127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90488" indent="-90488">
                  <a:tabLst>
                    <a:tab pos="1327150" algn="l"/>
                  </a:tabLst>
                  <a:defRPr>
                    <a:solidFill>
                      <a:schemeClr val="tx1"/>
                    </a:solidFill>
                    <a:latin typeface="Arial" panose="020B0604020202020204" pitchFamily="34" charset="0"/>
                    <a:cs typeface="Arial" panose="020B0604020202020204" pitchFamily="34" charset="0"/>
                  </a:defRPr>
                </a:lvl1pPr>
                <a:lvl2pPr marL="742950" indent="-285750">
                  <a:tabLst>
                    <a:tab pos="1327150" algn="l"/>
                  </a:tabLst>
                  <a:defRPr>
                    <a:solidFill>
                      <a:schemeClr val="tx1"/>
                    </a:solidFill>
                    <a:latin typeface="Arial" panose="020B0604020202020204" pitchFamily="34" charset="0"/>
                    <a:cs typeface="Arial" panose="020B0604020202020204" pitchFamily="34" charset="0"/>
                  </a:defRPr>
                </a:lvl2pPr>
                <a:lvl3pPr marL="1143000" indent="-228600">
                  <a:tabLst>
                    <a:tab pos="1327150" algn="l"/>
                  </a:tabLst>
                  <a:defRPr>
                    <a:solidFill>
                      <a:schemeClr val="tx1"/>
                    </a:solidFill>
                    <a:latin typeface="Arial" panose="020B0604020202020204" pitchFamily="34" charset="0"/>
                    <a:cs typeface="Arial" panose="020B0604020202020204" pitchFamily="34" charset="0"/>
                  </a:defRPr>
                </a:lvl3pPr>
                <a:lvl4pPr marL="1600200" indent="-228600">
                  <a:tabLst>
                    <a:tab pos="1327150" algn="l"/>
                  </a:tabLst>
                  <a:defRPr>
                    <a:solidFill>
                      <a:schemeClr val="tx1"/>
                    </a:solidFill>
                    <a:latin typeface="Arial" panose="020B0604020202020204" pitchFamily="34" charset="0"/>
                    <a:cs typeface="Arial" panose="020B0604020202020204" pitchFamily="34" charset="0"/>
                  </a:defRPr>
                </a:lvl4pPr>
                <a:lvl5pPr marL="2057400" indent="-228600">
                  <a:tabLst>
                    <a:tab pos="1327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9pPr>
              </a:lstStyle>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다수의 생산자 조직을 위해서 논리적인 파티션을 분리하는 </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멀티 테넌트 지원</a:t>
                </a: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조직 별로 분리 관리 및 </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사용자</a:t>
                </a:r>
                <a:r>
                  <a:rPr kumimoji="0" lang="en-US" altLang="ko-KR"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역할별 권한관리 가능</a:t>
                </a:r>
                <a:endPar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조직 별로 </a:t>
                </a:r>
                <a:r>
                  <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App </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개발자 관리나 개발자 포탈 제공 가능 </a:t>
                </a:r>
              </a:p>
            </p:txBody>
          </p:sp>
        </p:grpSp>
        <p:pic>
          <p:nvPicPr>
            <p:cNvPr id="67598" name="Picture 10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1166813"/>
              <a:ext cx="1839913"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716680" y="2147696"/>
              <a:ext cx="1861708" cy="554140"/>
            </a:xfrm>
            <a:prstGeom prst="rect">
              <a:avLst/>
            </a:prstGeom>
            <a:effectLst>
              <a:reflection blurRad="6350" stA="52000" endA="3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5"/>
            <p:cNvPicPr>
              <a:picLocks noChangeAspect="1" noChangeArrowheads="1"/>
            </p:cNvPicPr>
            <p:nvPr/>
          </p:nvPicPr>
          <p:blipFill>
            <a:blip r:embed="rId4" cstate="screen"/>
            <a:srcRect/>
            <a:stretch>
              <a:fillRect/>
            </a:stretch>
          </p:blipFill>
          <p:spPr bwMode="auto">
            <a:xfrm>
              <a:off x="4720284" y="1174395"/>
              <a:ext cx="1858104" cy="895763"/>
            </a:xfrm>
            <a:prstGeom prst="rect">
              <a:avLst/>
            </a:prstGeom>
            <a:effectLst>
              <a:reflection blurRad="6350" stA="52000" endA="300" endPos="35000" dir="5400000" sy="-100000" algn="bl" rotWithShape="0"/>
            </a:effectLst>
          </p:spPr>
        </p:pic>
        <p:grpSp>
          <p:nvGrpSpPr>
            <p:cNvPr id="67601" name="그룹 39"/>
            <p:cNvGrpSpPr>
              <a:grpSpLocks/>
            </p:cNvGrpSpPr>
            <p:nvPr/>
          </p:nvGrpSpPr>
          <p:grpSpPr bwMode="auto">
            <a:xfrm>
              <a:off x="350838" y="2940050"/>
              <a:ext cx="1858962" cy="2119313"/>
              <a:chOff x="329876" y="4132740"/>
              <a:chExt cx="2069433" cy="2676511"/>
            </a:xfrm>
          </p:grpSpPr>
          <p:sp>
            <p:nvSpPr>
              <p:cNvPr id="44" name="모서리가 둥근 직사각형 40"/>
              <p:cNvSpPr/>
              <p:nvPr/>
            </p:nvSpPr>
            <p:spPr>
              <a:xfrm>
                <a:off x="329876" y="4132631"/>
                <a:ext cx="2069433" cy="235834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
                    <a:prstClr val="black"/>
                  </a:buClr>
                  <a:buSzTx/>
                  <a:buFontTx/>
                  <a:buNone/>
                  <a:tabLst>
                    <a:tab pos="844083" algn="l"/>
                    <a:tab pos="6752661" algn="r"/>
                  </a:tabLst>
                  <a:defRPr/>
                </a:pPr>
                <a:endParaRPr kumimoji="0" lang="ko-KR" altLang="en-US" sz="1108" b="0" i="0" u="none" strike="noStrike" kern="1200" cap="none" spc="0" normalizeH="0" baseline="0" noProof="0" dirty="0">
                  <a:ln>
                    <a:noFill/>
                  </a:ln>
                  <a:solidFill>
                    <a:prstClr val="white"/>
                  </a:solidFill>
                  <a:effectLst/>
                  <a:uLnTx/>
                  <a:uFillTx/>
                  <a:latin typeface="맑은 고딕"/>
                  <a:ea typeface="맑은 고딕" panose="020B0503020000020004" pitchFamily="50" charset="-127"/>
                  <a:cs typeface="+mn-cs"/>
                </a:endParaRPr>
              </a:p>
            </p:txBody>
          </p:sp>
          <p:sp>
            <p:nvSpPr>
              <p:cNvPr id="45" name="Rectangle 122"/>
              <p:cNvSpPr>
                <a:spLocks noChangeArrowheads="1"/>
              </p:cNvSpPr>
              <p:nvPr/>
            </p:nvSpPr>
            <p:spPr bwMode="auto">
              <a:xfrm>
                <a:off x="446607" y="4307225"/>
                <a:ext cx="1863591" cy="2502026"/>
              </a:xfrm>
              <a:prstGeom prst="rect">
                <a:avLst/>
              </a:prstGeom>
              <a:noFill/>
              <a:ln>
                <a:noFill/>
              </a:ln>
              <a:effectLst/>
              <a:scene3d>
                <a:camera prst="orthographicFront"/>
                <a:lightRig rig="threePt" dir="t"/>
              </a:scene3d>
              <a:sp3d>
                <a:bevelT w="1270" h="1270"/>
                <a:bevelB w="1270" h="127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90488" indent="-90488">
                  <a:tabLst>
                    <a:tab pos="1327150" algn="l"/>
                  </a:tabLst>
                  <a:defRPr>
                    <a:solidFill>
                      <a:schemeClr val="tx1"/>
                    </a:solidFill>
                    <a:latin typeface="Arial" panose="020B0604020202020204" pitchFamily="34" charset="0"/>
                    <a:cs typeface="Arial" panose="020B0604020202020204" pitchFamily="34" charset="0"/>
                  </a:defRPr>
                </a:lvl1pPr>
                <a:lvl2pPr marL="742950" indent="-285750">
                  <a:tabLst>
                    <a:tab pos="1327150" algn="l"/>
                  </a:tabLst>
                  <a:defRPr>
                    <a:solidFill>
                      <a:schemeClr val="tx1"/>
                    </a:solidFill>
                    <a:latin typeface="Arial" panose="020B0604020202020204" pitchFamily="34" charset="0"/>
                    <a:cs typeface="Arial" panose="020B0604020202020204" pitchFamily="34" charset="0"/>
                  </a:defRPr>
                </a:lvl2pPr>
                <a:lvl3pPr marL="1143000" indent="-228600">
                  <a:tabLst>
                    <a:tab pos="1327150" algn="l"/>
                  </a:tabLst>
                  <a:defRPr>
                    <a:solidFill>
                      <a:schemeClr val="tx1"/>
                    </a:solidFill>
                    <a:latin typeface="Arial" panose="020B0604020202020204" pitchFamily="34" charset="0"/>
                    <a:cs typeface="Arial" panose="020B0604020202020204" pitchFamily="34" charset="0"/>
                  </a:defRPr>
                </a:lvl3pPr>
                <a:lvl4pPr marL="1600200" indent="-228600">
                  <a:tabLst>
                    <a:tab pos="1327150" algn="l"/>
                  </a:tabLst>
                  <a:defRPr>
                    <a:solidFill>
                      <a:schemeClr val="tx1"/>
                    </a:solidFill>
                    <a:latin typeface="Arial" panose="020B0604020202020204" pitchFamily="34" charset="0"/>
                    <a:cs typeface="Arial" panose="020B0604020202020204" pitchFamily="34" charset="0"/>
                  </a:defRPr>
                </a:lvl4pPr>
                <a:lvl5pPr marL="2057400" indent="-228600">
                  <a:tabLst>
                    <a:tab pos="1327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327150" algn="l"/>
                  </a:tabLst>
                  <a:defRPr>
                    <a:solidFill>
                      <a:schemeClr val="tx1"/>
                    </a:solidFill>
                    <a:latin typeface="Arial" panose="020B0604020202020204" pitchFamily="34" charset="0"/>
                    <a:cs typeface="Arial" panose="020B0604020202020204" pitchFamily="34" charset="0"/>
                  </a:defRPr>
                </a:lvl9pPr>
              </a:lstStyle>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별도의 코딩 작업 없이 모델 정의 만을 통해서 </a:t>
                </a:r>
                <a:r>
                  <a:rPr kumimoji="0" lang="en-US" altLang="ko-KR"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DB </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데이터를 수분 내에 신규 </a:t>
                </a:r>
                <a:r>
                  <a:rPr kumimoji="0" lang="en-US" altLang="ko-KR"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로 생성 및 서비스 가능 </a:t>
                </a:r>
                <a:endParaRPr kumimoji="0" lang="en-US" altLang="ko-KR"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endPar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r>
                  <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GUI </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기반의 드래그</a:t>
                </a:r>
                <a:r>
                  <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&amp;</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드랍 을 통하여 </a:t>
                </a:r>
                <a:r>
                  <a:rPr kumimoji="0"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flow </a:t>
                </a:r>
                <a:r>
                  <a:rPr kumimoji="0"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및 정책   적용 및 추가</a:t>
                </a:r>
                <a:endParaRPr kumimoji="0" lang="ko-KR" altLang="en-US" sz="11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endParaRPr kumimoji="0" lang="ko-KR" altLang="en-US" sz="11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 typeface="Wingdings" panose="05000000000000000000" pitchFamily="2" charset="2"/>
                  <a:buChar char=""/>
                  <a:tabLst>
                    <a:tab pos="1327150" algn="l"/>
                  </a:tabLst>
                  <a:defRPr/>
                </a:pPr>
                <a:endParaRPr kumimoji="0" lang="en-US" altLang="ko-KR" sz="11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0488" marR="0" lvl="0" indent="-90488" algn="l" defTabSz="914400" rtl="0" eaLnBrk="0" fontAlgn="base" latinLnBrk="0" hangingPunct="0">
                  <a:lnSpc>
                    <a:spcPct val="100000"/>
                  </a:lnSpc>
                  <a:spcBef>
                    <a:spcPts val="88"/>
                  </a:spcBef>
                  <a:spcAft>
                    <a:spcPts val="13"/>
                  </a:spcAft>
                  <a:buClr>
                    <a:srgbClr val="5F5F5F"/>
                  </a:buClr>
                  <a:buSzTx/>
                  <a:buFontTx/>
                  <a:buNone/>
                  <a:tabLst>
                    <a:tab pos="1327150" algn="l"/>
                  </a:tabLst>
                  <a:defRPr/>
                </a:pPr>
                <a:endParaRPr kumimoji="0" lang="ko-KR" altLang="en-US" sz="11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pic>
          <p:nvPicPr>
            <p:cNvPr id="6760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238" y="1131888"/>
              <a:ext cx="1833562"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238" y="1949450"/>
              <a:ext cx="1833562"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4" name="AutoShape 299"/>
            <p:cNvSpPr>
              <a:spLocks noChangeArrowheads="1"/>
            </p:cNvSpPr>
            <p:nvPr/>
          </p:nvSpPr>
          <p:spPr bwMode="auto">
            <a:xfrm flipH="1" flipV="1">
              <a:off x="273050" y="4778454"/>
              <a:ext cx="8709025" cy="53800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529 w 21600"/>
                <a:gd name="T13" fmla="*/ 3529 h 21600"/>
                <a:gd name="T14" fmla="*/ 18071 w 21600"/>
                <a:gd name="T15" fmla="*/ 18071 h 21600"/>
              </a:gdLst>
              <a:ahLst/>
              <a:cxnLst>
                <a:cxn ang="T8">
                  <a:pos x="T0" y="T1"/>
                </a:cxn>
                <a:cxn ang="T9">
                  <a:pos x="T2" y="T3"/>
                </a:cxn>
                <a:cxn ang="T10">
                  <a:pos x="T4" y="T5"/>
                </a:cxn>
                <a:cxn ang="T11">
                  <a:pos x="T6" y="T7"/>
                </a:cxn>
              </a:cxnLst>
              <a:rect l="T12" t="T13" r="T14" b="T15"/>
              <a:pathLst>
                <a:path w="21600" h="21600">
                  <a:moveTo>
                    <a:pt x="0" y="0"/>
                  </a:moveTo>
                  <a:lnTo>
                    <a:pt x="3457" y="21600"/>
                  </a:lnTo>
                  <a:lnTo>
                    <a:pt x="18143" y="21600"/>
                  </a:lnTo>
                  <a:lnTo>
                    <a:pt x="21600" y="0"/>
                  </a:lnTo>
                  <a:lnTo>
                    <a:pt x="0"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pic>
          <p:nvPicPr>
            <p:cNvPr id="67605" name="Picture 4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87613" y="1131888"/>
              <a:ext cx="1960562"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606" name="그룹 100"/>
            <p:cNvGrpSpPr>
              <a:grpSpLocks/>
            </p:cNvGrpSpPr>
            <p:nvPr/>
          </p:nvGrpSpPr>
          <p:grpSpPr bwMode="auto">
            <a:xfrm>
              <a:off x="3478213" y="5036701"/>
              <a:ext cx="2117725" cy="409078"/>
              <a:chOff x="5038725" y="1664430"/>
              <a:chExt cx="4620813" cy="350210"/>
            </a:xfrm>
          </p:grpSpPr>
          <p:sp>
            <p:nvSpPr>
              <p:cNvPr id="51" name="직사각형 57"/>
              <p:cNvSpPr/>
              <p:nvPr/>
            </p:nvSpPr>
            <p:spPr bwMode="auto">
              <a:xfrm>
                <a:off x="5038725" y="1664430"/>
                <a:ext cx="4620813" cy="350210"/>
              </a:xfrm>
              <a:prstGeom prst="rect">
                <a:avLst/>
              </a:prstGeom>
              <a:solidFill>
                <a:srgbClr val="2E4D92"/>
              </a:solidFill>
              <a:ln w="25400" cap="flat" cmpd="sng" algn="ctr">
                <a:noFill/>
                <a:prstDash val="solid"/>
              </a:ln>
              <a:effectLst>
                <a:outerShdw dist="38100" dir="5400000" algn="t" rotWithShape="0">
                  <a:srgbClr val="799DD5"/>
                </a:outerShdw>
              </a:effectLst>
            </p:spPr>
            <p:txBody>
              <a:bodyPr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altLang="ko-KR" sz="1385"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2" name="직사각형 116"/>
              <p:cNvSpPr/>
              <p:nvPr/>
            </p:nvSpPr>
            <p:spPr bwMode="auto">
              <a:xfrm>
                <a:off x="5038725" y="1664430"/>
                <a:ext cx="1108441" cy="342883"/>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3" name="직사각형 59"/>
              <p:cNvSpPr/>
              <p:nvPr/>
            </p:nvSpPr>
            <p:spPr bwMode="auto">
              <a:xfrm>
                <a:off x="5853861" y="1741170"/>
                <a:ext cx="2990539" cy="196730"/>
              </a:xfrm>
              <a:prstGeom prst="rect">
                <a:avLst/>
              </a:prstGeom>
              <a:noFill/>
              <a:ln w="25400" cap="flat" cmpd="sng" algn="ctr">
                <a:noFill/>
                <a:prstDash val="solid"/>
              </a:ln>
              <a:effectLst/>
            </p:spPr>
            <p:txBody>
              <a:bodyPr wrap="non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844083" algn="l"/>
                    <a:tab pos="6752661" algn="r"/>
                  </a:tabLst>
                  <a:defRPr/>
                </a:pPr>
                <a:r>
                  <a:rPr kumimoji="0" lang="ko-KR" altLang="en-US" sz="1385" b="1" i="0" u="none" strike="noStrike" kern="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모니터링 및 분석</a:t>
                </a:r>
              </a:p>
            </p:txBody>
          </p:sp>
          <p:sp>
            <p:nvSpPr>
              <p:cNvPr id="54" name="직사각형 116"/>
              <p:cNvSpPr/>
              <p:nvPr/>
            </p:nvSpPr>
            <p:spPr bwMode="auto">
              <a:xfrm flipH="1" flipV="1">
                <a:off x="8551097" y="1664430"/>
                <a:ext cx="1108441" cy="342883"/>
              </a:xfrm>
              <a:custGeom>
                <a:avLst/>
                <a:gdLst/>
                <a:ahLst/>
                <a:cxnLst/>
                <a:rect l="l" t="t" r="r" b="b"/>
                <a:pathLst>
                  <a:path w="1102311" h="369361">
                    <a:moveTo>
                      <a:pt x="0" y="0"/>
                    </a:moveTo>
                    <a:lnTo>
                      <a:pt x="1102311" y="0"/>
                    </a:lnTo>
                    <a:lnTo>
                      <a:pt x="0" y="369361"/>
                    </a:lnTo>
                    <a:close/>
                  </a:path>
                </a:pathLst>
              </a:custGeom>
              <a:gradFill flip="none" rotWithShape="1">
                <a:gsLst>
                  <a:gs pos="0">
                    <a:sysClr val="window" lastClr="FFFFFF">
                      <a:lumMod val="95000"/>
                      <a:alpha val="0"/>
                    </a:sysClr>
                  </a:gs>
                  <a:gs pos="100000">
                    <a:sysClr val="window" lastClr="FFFFFF">
                      <a:alpha val="18000"/>
                    </a:sysClr>
                  </a:gs>
                </a:gsLst>
                <a:lin ang="5400000" scaled="1"/>
                <a:tileRect/>
              </a:gradFill>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ko-KR" sz="1385" b="1"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pic>
          <p:nvPicPr>
            <p:cNvPr id="67607" name="Picture 5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6550" y="5192713"/>
              <a:ext cx="301625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122"/>
            <p:cNvSpPr>
              <a:spLocks noChangeArrowheads="1"/>
            </p:cNvSpPr>
            <p:nvPr/>
          </p:nvSpPr>
          <p:spPr bwMode="auto">
            <a:xfrm>
              <a:off x="4046226" y="5689625"/>
              <a:ext cx="4646848" cy="801637"/>
            </a:xfrm>
            <a:prstGeom prst="rect">
              <a:avLst/>
            </a:prstGeom>
            <a:noFill/>
            <a:ln>
              <a:noFill/>
            </a:ln>
            <a:effectLst/>
            <a:scene3d>
              <a:camera prst="orthographicFront"/>
              <a:lightRig rig="threePt" dir="t"/>
            </a:scene3d>
            <a:sp3d>
              <a:bevelT w="1270" h="1270"/>
              <a:bevelB w="1270" h="127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98425" indent="-98425">
                <a:tabLst>
                  <a:tab pos="1438275" algn="l"/>
                </a:tabLst>
                <a:defRPr>
                  <a:solidFill>
                    <a:schemeClr val="tx1"/>
                  </a:solidFill>
                  <a:latin typeface="Arial" panose="020B0604020202020204" pitchFamily="34" charset="0"/>
                  <a:cs typeface="Arial" panose="020B0604020202020204" pitchFamily="34" charset="0"/>
                </a:defRPr>
              </a:lvl1pPr>
              <a:lvl2pPr marL="742950" indent="-285750">
                <a:tabLst>
                  <a:tab pos="1438275" algn="l"/>
                </a:tabLst>
                <a:defRPr>
                  <a:solidFill>
                    <a:schemeClr val="tx1"/>
                  </a:solidFill>
                  <a:latin typeface="Arial" panose="020B0604020202020204" pitchFamily="34" charset="0"/>
                  <a:cs typeface="Arial" panose="020B0604020202020204" pitchFamily="34" charset="0"/>
                </a:defRPr>
              </a:lvl2pPr>
              <a:lvl3pPr marL="1143000" indent="-228600">
                <a:tabLst>
                  <a:tab pos="1438275" algn="l"/>
                </a:tabLst>
                <a:defRPr>
                  <a:solidFill>
                    <a:schemeClr val="tx1"/>
                  </a:solidFill>
                  <a:latin typeface="Arial" panose="020B0604020202020204" pitchFamily="34" charset="0"/>
                  <a:cs typeface="Arial" panose="020B0604020202020204" pitchFamily="34" charset="0"/>
                </a:defRPr>
              </a:lvl3pPr>
              <a:lvl4pPr marL="1600200" indent="-228600">
                <a:tabLst>
                  <a:tab pos="1438275" algn="l"/>
                </a:tabLst>
                <a:defRPr>
                  <a:solidFill>
                    <a:schemeClr val="tx1"/>
                  </a:solidFill>
                  <a:latin typeface="Arial" panose="020B0604020202020204" pitchFamily="34" charset="0"/>
                  <a:cs typeface="Arial" panose="020B0604020202020204" pitchFamily="34" charset="0"/>
                </a:defRPr>
              </a:lvl4pPr>
              <a:lvl5pPr marL="2057400" indent="-228600">
                <a:tabLst>
                  <a:tab pos="14382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4382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4382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4382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438275" algn="l"/>
                </a:tabLst>
                <a:defRPr>
                  <a:solidFill>
                    <a:schemeClr val="tx1"/>
                  </a:solidFill>
                  <a:latin typeface="Arial" panose="020B0604020202020204" pitchFamily="34" charset="0"/>
                  <a:cs typeface="Arial" panose="020B0604020202020204" pitchFamily="34" charset="0"/>
                </a:defRPr>
              </a:lvl9pPr>
            </a:lstStyle>
            <a:p>
              <a:pPr marL="98425" marR="0" lvl="0" indent="-98425" algn="l" defTabSz="914400" rtl="0" eaLnBrk="0" fontAlgn="base" latinLnBrk="0" hangingPunct="0">
                <a:lnSpc>
                  <a:spcPct val="100000"/>
                </a:lnSpc>
                <a:spcBef>
                  <a:spcPts val="550"/>
                </a:spcBef>
                <a:spcAft>
                  <a:spcPct val="0"/>
                </a:spcAft>
                <a:buClr>
                  <a:srgbClr val="5F5F5F"/>
                </a:buClr>
                <a:buSzTx/>
                <a:buFont typeface="Wingdings" panose="05000000000000000000" pitchFamily="2" charset="2"/>
                <a:buChar char=""/>
                <a:tabLst>
                  <a:tab pos="1438275" algn="l"/>
                </a:tabLst>
                <a:defRPr/>
              </a:pPr>
              <a:r>
                <a:rPr kumimoji="1" lang="ko-KR" altLang="en-US" sz="1000" b="1" i="0" u="sng"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빌트인 모니터링 및 분석</a:t>
              </a:r>
              <a:r>
                <a:rPr kumimoji="1"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을 통하여 비즈니스에 연관된 주요한 시장 변동성과 상관관계를 정확히 찾아낼 수 있음</a:t>
              </a:r>
              <a:endParaRPr kumimoji="1"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8425" marR="0" lvl="0" indent="-98425" algn="l" defTabSz="914400" rtl="0" eaLnBrk="0" fontAlgn="base" latinLnBrk="0" hangingPunct="0">
                <a:lnSpc>
                  <a:spcPct val="100000"/>
                </a:lnSpc>
                <a:spcBef>
                  <a:spcPts val="550"/>
                </a:spcBef>
                <a:spcAft>
                  <a:spcPct val="0"/>
                </a:spcAft>
                <a:buClr>
                  <a:srgbClr val="5F5F5F"/>
                </a:buClr>
                <a:buSzTx/>
                <a:buFont typeface="Wingdings" panose="05000000000000000000" pitchFamily="2" charset="2"/>
                <a:buChar char=""/>
                <a:tabLst>
                  <a:tab pos="1438275" algn="l"/>
                </a:tabLst>
                <a:defRPr/>
              </a:pPr>
              <a:r>
                <a:rPr kumimoji="1" lang="en-US" altLang="ko-KR"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1" lang="ko-KR" altLang="en-US" sz="10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rPr>
                <a:t>사용 과금을 위한 정보 제공</a:t>
              </a:r>
            </a:p>
            <a:p>
              <a:pPr marL="98425" marR="0" lvl="0" indent="-98425" algn="l" defTabSz="914400" rtl="0" eaLnBrk="0" fontAlgn="base" latinLnBrk="0" hangingPunct="0">
                <a:lnSpc>
                  <a:spcPct val="100000"/>
                </a:lnSpc>
                <a:spcBef>
                  <a:spcPts val="550"/>
                </a:spcBef>
                <a:spcAft>
                  <a:spcPct val="0"/>
                </a:spcAft>
                <a:buClr>
                  <a:srgbClr val="5F5F5F"/>
                </a:buClr>
                <a:buSzTx/>
                <a:buFontTx/>
                <a:buNone/>
                <a:tabLst>
                  <a:tab pos="1438275" algn="l"/>
                </a:tabLst>
                <a:defRPr/>
              </a:pPr>
              <a:endParaRPr kumimoji="1" lang="ko-KR" altLang="en-US" sz="11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8425" marR="0" lvl="0" indent="-98425" algn="l" defTabSz="914400" rtl="0" eaLnBrk="0" fontAlgn="base" latinLnBrk="0" hangingPunct="0">
                <a:lnSpc>
                  <a:spcPct val="100000"/>
                </a:lnSpc>
                <a:spcBef>
                  <a:spcPts val="550"/>
                </a:spcBef>
                <a:spcAft>
                  <a:spcPct val="0"/>
                </a:spcAft>
                <a:buClr>
                  <a:srgbClr val="5F5F5F"/>
                </a:buClr>
                <a:buSzTx/>
                <a:buFont typeface="Wingdings" panose="05000000000000000000" pitchFamily="2" charset="2"/>
                <a:buChar char=""/>
                <a:tabLst>
                  <a:tab pos="1438275" algn="l"/>
                </a:tabLst>
                <a:defRPr/>
              </a:pPr>
              <a:endParaRPr kumimoji="1" lang="ko-KR" altLang="en-US" sz="11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8425" marR="0" lvl="0" indent="-98425" algn="l" defTabSz="914400" rtl="0" eaLnBrk="0" fontAlgn="base" latinLnBrk="0" hangingPunct="0">
                <a:lnSpc>
                  <a:spcPct val="100000"/>
                </a:lnSpc>
                <a:spcBef>
                  <a:spcPts val="550"/>
                </a:spcBef>
                <a:spcAft>
                  <a:spcPct val="0"/>
                </a:spcAft>
                <a:buClr>
                  <a:srgbClr val="5F5F5F"/>
                </a:buClr>
                <a:buSzTx/>
                <a:buFont typeface="Wingdings" panose="05000000000000000000" pitchFamily="2" charset="2"/>
                <a:buChar char=""/>
                <a:tabLst>
                  <a:tab pos="1438275" algn="l"/>
                </a:tabLst>
                <a:defRPr/>
              </a:pPr>
              <a:endParaRPr kumimoji="1" lang="en-US" altLang="ko-KR" sz="11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98425" marR="0" lvl="0" indent="-98425" algn="l" defTabSz="914400" rtl="0" eaLnBrk="0" fontAlgn="base" latinLnBrk="0" hangingPunct="0">
                <a:lnSpc>
                  <a:spcPct val="100000"/>
                </a:lnSpc>
                <a:spcBef>
                  <a:spcPts val="550"/>
                </a:spcBef>
                <a:spcAft>
                  <a:spcPct val="0"/>
                </a:spcAft>
                <a:buClr>
                  <a:srgbClr val="5F5F5F"/>
                </a:buClr>
                <a:buSzTx/>
                <a:buFontTx/>
                <a:buNone/>
                <a:tabLst>
                  <a:tab pos="1438275" algn="l"/>
                </a:tabLst>
                <a:defRPr/>
              </a:pPr>
              <a:endParaRPr kumimoji="1" lang="ko-KR" altLang="en-US" sz="1100" b="0" i="0" u="none" strike="noStrike" kern="1200" cap="none" spc="0" normalizeH="0" baseline="0" noProof="0">
                <a:ln>
                  <a:noFill/>
                </a:ln>
                <a:solidFill>
                  <a:srgbClr val="40404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58"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Tree>
    <p:extLst>
      <p:ext uri="{BB962C8B-B14F-4D97-AF65-F5344CB8AC3E}">
        <p14:creationId xmlns:p14="http://schemas.microsoft.com/office/powerpoint/2010/main" val="3473825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B66263F-D2CC-4C4A-87FA-1F40EDDF4894}"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43</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30723" name="Rectangle 2"/>
          <p:cNvSpPr>
            <a:spLocks noGrp="1" noChangeArrowheads="1"/>
          </p:cNvSpPr>
          <p:nvPr>
            <p:ph type="title"/>
          </p:nvPr>
        </p:nvSpPr>
        <p:spPr/>
        <p:txBody>
          <a:bodyPr/>
          <a:lstStyle/>
          <a:p>
            <a:pPr eaLnBrk="1" hangingPunct="1">
              <a:defRPr/>
            </a:pPr>
            <a:r>
              <a:rPr lang="en-US" altLang="ko-KR" dirty="0">
                <a:solidFill>
                  <a:schemeClr val="tx1"/>
                </a:solidFill>
                <a:latin typeface="+mn-ea"/>
                <a:ea typeface="+mn-ea"/>
              </a:rPr>
              <a:t>Open API vs. Micro-Service API</a:t>
            </a:r>
          </a:p>
        </p:txBody>
      </p:sp>
      <p:sp>
        <p:nvSpPr>
          <p:cNvPr id="30724"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30732" name="Rectangle 2"/>
          <p:cNvSpPr txBox="1">
            <a:spLocks noChangeArrowheads="1"/>
          </p:cNvSpPr>
          <p:nvPr/>
        </p:nvSpPr>
        <p:spPr bwMode="auto">
          <a:xfrm>
            <a:off x="646113" y="995363"/>
            <a:ext cx="8604250"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just" defTabSz="914400" rtl="0" eaLnBrk="1" fontAlgn="base" latinLnBrk="0" hangingPunct="1">
              <a:lnSpc>
                <a:spcPct val="110000"/>
              </a:lnSpc>
              <a:spcBef>
                <a:spcPct val="30000"/>
              </a:spcBef>
              <a:spcAft>
                <a:spcPct val="0"/>
              </a:spcAft>
              <a:buClrTx/>
              <a:buSzTx/>
              <a:buFont typeface="Wingdings" panose="05000000000000000000" pitchFamily="2" charset="2"/>
              <a:buNone/>
              <a:tabLst/>
              <a:defRPr/>
            </a:pP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Open API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에서 필요한 개발자에게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조회</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구독</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테스트 등의 셀프서비스를 제공하기 위한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포탈의 여부에 따라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Open API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와 </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Micro-Service API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로 구분</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endPar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2" name="모서리가 둥근 직사각형 21"/>
          <p:cNvSpPr/>
          <p:nvPr/>
        </p:nvSpPr>
        <p:spPr bwMode="auto">
          <a:xfrm>
            <a:off x="3727761" y="1888296"/>
            <a:ext cx="2631600" cy="1800000"/>
          </a:xfrm>
          <a:prstGeom prst="roundRect">
            <a:avLst>
              <a:gd name="adj" fmla="val 7815"/>
            </a:avLst>
          </a:prstGeom>
          <a:solidFill>
            <a:srgbClr val="D8D8DA"/>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Lst>
        </p:spPr>
        <p:txBody>
          <a:bodyPr wrap="none"/>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API </a:t>
            </a:r>
            <a:r>
              <a:rPr kumimoji="1" lang="ko-KR" altLang="en-US"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관리서버</a:t>
            </a:r>
          </a:p>
        </p:txBody>
      </p:sp>
      <p:sp>
        <p:nvSpPr>
          <p:cNvPr id="93" name="모서리가 둥근 직사각형 22"/>
          <p:cNvSpPr/>
          <p:nvPr/>
        </p:nvSpPr>
        <p:spPr bwMode="auto">
          <a:xfrm>
            <a:off x="3711791" y="4008259"/>
            <a:ext cx="2631600" cy="1798130"/>
          </a:xfrm>
          <a:prstGeom prst="roundRect">
            <a:avLst>
              <a:gd name="adj" fmla="val 6308"/>
            </a:avLst>
          </a:prstGeom>
          <a:solidFill>
            <a:srgbClr val="D8D8DA"/>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Lst>
        </p:spPr>
        <p:txBody>
          <a:bodyPr wrap="none"/>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ko-KR" altLang="en-US"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  </a:t>
            </a:r>
            <a:r>
              <a:rPr kumimoji="1" lang="en-US" altLang="ko-KR"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API </a:t>
            </a:r>
            <a:r>
              <a:rPr kumimoji="1" lang="ko-KR" altLang="en-US"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생성</a:t>
            </a:r>
          </a:p>
        </p:txBody>
      </p:sp>
      <p:grpSp>
        <p:nvGrpSpPr>
          <p:cNvPr id="68620" name="그룹 43"/>
          <p:cNvGrpSpPr>
            <a:grpSpLocks/>
          </p:cNvGrpSpPr>
          <p:nvPr/>
        </p:nvGrpSpPr>
        <p:grpSpPr bwMode="auto">
          <a:xfrm>
            <a:off x="3846514" y="1974850"/>
            <a:ext cx="719137" cy="719138"/>
            <a:chOff x="6303710" y="4732082"/>
            <a:chExt cx="719134" cy="719134"/>
          </a:xfrm>
        </p:grpSpPr>
        <p:pic>
          <p:nvPicPr>
            <p:cNvPr id="68654" name="Picture 115" descr="F:\Storage\Storage\Graphic_presentation\Clip_arts\1253868455_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710" y="4732082"/>
              <a:ext cx="719134" cy="7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55" name="Picture 116" descr="F:\Storage\Storage\Graphic_presentation\Clip_arts\table_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7" y="4857760"/>
              <a:ext cx="517264" cy="51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8621" name="그림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63976" y="4122738"/>
            <a:ext cx="49847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2" name="모서리가 둥근 직사각형 60"/>
          <p:cNvSpPr>
            <a:spLocks noChangeArrowheads="1"/>
          </p:cNvSpPr>
          <p:nvPr/>
        </p:nvSpPr>
        <p:spPr bwMode="auto">
          <a:xfrm>
            <a:off x="4684713" y="2298700"/>
            <a:ext cx="1498600" cy="266700"/>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등록</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수정</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관리</a:t>
            </a:r>
          </a:p>
        </p:txBody>
      </p:sp>
      <p:sp>
        <p:nvSpPr>
          <p:cNvPr id="68623" name="모서리가 둥근 직사각형 61"/>
          <p:cNvSpPr>
            <a:spLocks noChangeArrowheads="1"/>
          </p:cNvSpPr>
          <p:nvPr/>
        </p:nvSpPr>
        <p:spPr bwMode="auto">
          <a:xfrm>
            <a:off x="4684713" y="2646364"/>
            <a:ext cx="1498600" cy="26828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Plan/</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정책 생성</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수정</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관리</a:t>
            </a:r>
          </a:p>
        </p:txBody>
      </p:sp>
      <p:sp>
        <p:nvSpPr>
          <p:cNvPr id="68624" name="모서리가 둥근 직사각형 62"/>
          <p:cNvSpPr>
            <a:spLocks noChangeArrowheads="1"/>
          </p:cNvSpPr>
          <p:nvPr/>
        </p:nvSpPr>
        <p:spPr bwMode="auto">
          <a:xfrm>
            <a:off x="4684713" y="2994025"/>
            <a:ext cx="1498600" cy="268288"/>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사용권한 승인</a:t>
            </a:r>
          </a:p>
        </p:txBody>
      </p:sp>
      <p:sp>
        <p:nvSpPr>
          <p:cNvPr id="68625" name="모서리가 둥근 직사각형 68"/>
          <p:cNvSpPr>
            <a:spLocks noChangeArrowheads="1"/>
          </p:cNvSpPr>
          <p:nvPr/>
        </p:nvSpPr>
        <p:spPr bwMode="auto">
          <a:xfrm>
            <a:off x="4684713" y="4521201"/>
            <a:ext cx="1498600" cy="404813"/>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데이터 소스 연계</a:t>
            </a:r>
            <a:endPar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생성</a:t>
            </a:r>
          </a:p>
        </p:txBody>
      </p:sp>
      <p:sp>
        <p:nvSpPr>
          <p:cNvPr id="68626" name="모서리가 둥근 직사각형 69"/>
          <p:cNvSpPr>
            <a:spLocks noChangeArrowheads="1"/>
          </p:cNvSpPr>
          <p:nvPr/>
        </p:nvSpPr>
        <p:spPr bwMode="auto">
          <a:xfrm>
            <a:off x="4684713" y="5002213"/>
            <a:ext cx="1498600" cy="342900"/>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모델 기반 </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REST API</a:t>
            </a:r>
            <a:endPar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grpSp>
        <p:nvGrpSpPr>
          <p:cNvPr id="68627" name="Group 1"/>
          <p:cNvGrpSpPr>
            <a:grpSpLocks/>
          </p:cNvGrpSpPr>
          <p:nvPr/>
        </p:nvGrpSpPr>
        <p:grpSpPr bwMode="auto">
          <a:xfrm>
            <a:off x="854076" y="4006851"/>
            <a:ext cx="2632075" cy="1800225"/>
            <a:chOff x="381776" y="1796882"/>
            <a:chExt cx="2631628" cy="1800000"/>
          </a:xfrm>
        </p:grpSpPr>
        <p:sp>
          <p:nvSpPr>
            <p:cNvPr id="87" name="모서리가 둥근 직사각형 1"/>
            <p:cNvSpPr/>
            <p:nvPr/>
          </p:nvSpPr>
          <p:spPr bwMode="auto">
            <a:xfrm>
              <a:off x="381776" y="1796882"/>
              <a:ext cx="2631628" cy="1800000"/>
            </a:xfrm>
            <a:prstGeom prst="roundRect">
              <a:avLst>
                <a:gd name="adj" fmla="val 7815"/>
              </a:avLst>
            </a:prstGeom>
            <a:solidFill>
              <a:srgbClr val="D8D8DA"/>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Lst>
          </p:spPr>
          <p:txBody>
            <a:bodyPr wrap="none"/>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API </a:t>
              </a:r>
              <a:r>
                <a:rPr kumimoji="1" lang="ko-KR" altLang="en-US"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포탈</a:t>
              </a:r>
            </a:p>
          </p:txBody>
        </p:sp>
        <p:pic>
          <p:nvPicPr>
            <p:cNvPr id="68649" name="그림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2139" y="2007506"/>
              <a:ext cx="724018" cy="67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50" name="모서리가 둥근 직사각형 41"/>
            <p:cNvSpPr>
              <a:spLocks noChangeArrowheads="1"/>
            </p:cNvSpPr>
            <p:nvPr/>
          </p:nvSpPr>
          <p:spPr bwMode="auto">
            <a:xfrm>
              <a:off x="1341835" y="2530183"/>
              <a:ext cx="1498813" cy="26775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App(</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프로그램</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고객</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등록</a:t>
              </a:r>
            </a:p>
          </p:txBody>
        </p:sp>
        <p:sp>
          <p:nvSpPr>
            <p:cNvPr id="68651" name="모서리가 둥근 직사각형 57"/>
            <p:cNvSpPr>
              <a:spLocks noChangeArrowheads="1"/>
            </p:cNvSpPr>
            <p:nvPr/>
          </p:nvSpPr>
          <p:spPr bwMode="auto">
            <a:xfrm>
              <a:off x="1341835" y="2878090"/>
              <a:ext cx="1498813" cy="26775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App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개발자 </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사용</a:t>
              </a:r>
            </a:p>
          </p:txBody>
        </p:sp>
        <p:sp>
          <p:nvSpPr>
            <p:cNvPr id="68652" name="모서리가 둥근 직사각형 58"/>
            <p:cNvSpPr>
              <a:spLocks noChangeArrowheads="1"/>
            </p:cNvSpPr>
            <p:nvPr/>
          </p:nvSpPr>
          <p:spPr bwMode="auto">
            <a:xfrm>
              <a:off x="1341835" y="3225997"/>
              <a:ext cx="1498813" cy="26775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프로그램 </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사용 현황</a:t>
              </a:r>
            </a:p>
          </p:txBody>
        </p:sp>
        <p:sp>
          <p:nvSpPr>
            <p:cNvPr id="68653" name="모서리가 둥근 직사각형 71"/>
            <p:cNvSpPr>
              <a:spLocks noChangeArrowheads="1"/>
            </p:cNvSpPr>
            <p:nvPr/>
          </p:nvSpPr>
          <p:spPr bwMode="auto">
            <a:xfrm>
              <a:off x="1348801" y="2185239"/>
              <a:ext cx="1498813" cy="26775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Published</a:t>
              </a:r>
              <a:endPar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grpSp>
      <p:sp>
        <p:nvSpPr>
          <p:cNvPr id="68628" name="모서리가 둥근 직사각형 72"/>
          <p:cNvSpPr>
            <a:spLocks noChangeArrowheads="1"/>
          </p:cNvSpPr>
          <p:nvPr/>
        </p:nvSpPr>
        <p:spPr bwMode="auto">
          <a:xfrm>
            <a:off x="4684713" y="3338514"/>
            <a:ext cx="1498600" cy="26828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사용 모니터링</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통계데이터</a:t>
            </a:r>
          </a:p>
        </p:txBody>
      </p:sp>
      <p:sp>
        <p:nvSpPr>
          <p:cNvPr id="68629" name="모서리가 둥근 직사각형 74"/>
          <p:cNvSpPr>
            <a:spLocks noChangeArrowheads="1"/>
          </p:cNvSpPr>
          <p:nvPr/>
        </p:nvSpPr>
        <p:spPr bwMode="auto">
          <a:xfrm>
            <a:off x="4684713" y="5434014"/>
            <a:ext cx="1498600" cy="26828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테스트 및 실행</a:t>
            </a:r>
          </a:p>
        </p:txBody>
      </p:sp>
      <p:grpSp>
        <p:nvGrpSpPr>
          <p:cNvPr id="68630" name="Group 2"/>
          <p:cNvGrpSpPr>
            <a:grpSpLocks/>
          </p:cNvGrpSpPr>
          <p:nvPr/>
        </p:nvGrpSpPr>
        <p:grpSpPr bwMode="auto">
          <a:xfrm>
            <a:off x="838201" y="1906588"/>
            <a:ext cx="2632075" cy="1797050"/>
            <a:chOff x="365806" y="3916845"/>
            <a:chExt cx="2631628" cy="1798130"/>
          </a:xfrm>
        </p:grpSpPr>
        <p:sp>
          <p:nvSpPr>
            <p:cNvPr id="88" name="모서리가 둥근 직사각형 13"/>
            <p:cNvSpPr/>
            <p:nvPr/>
          </p:nvSpPr>
          <p:spPr bwMode="auto">
            <a:xfrm>
              <a:off x="365806" y="3916845"/>
              <a:ext cx="2631628" cy="1798130"/>
            </a:xfrm>
            <a:prstGeom prst="roundRect">
              <a:avLst>
                <a:gd name="adj" fmla="val 6308"/>
              </a:avLst>
            </a:prstGeom>
            <a:solidFill>
              <a:srgbClr val="D8D8DA"/>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Lst>
          </p:spPr>
          <p:txBody>
            <a:bodyPr wrap="none"/>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API </a:t>
              </a:r>
              <a:r>
                <a:rPr kumimoji="1" lang="ko-KR" altLang="en-US"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서비스 게이트웨이</a:t>
              </a:r>
            </a:p>
          </p:txBody>
        </p:sp>
        <p:sp>
          <p:nvSpPr>
            <p:cNvPr id="68643" name="모서리가 둥근 직사각형 63"/>
            <p:cNvSpPr>
              <a:spLocks noChangeArrowheads="1"/>
            </p:cNvSpPr>
            <p:nvPr/>
          </p:nvSpPr>
          <p:spPr bwMode="auto">
            <a:xfrm>
              <a:off x="1341835" y="4531883"/>
              <a:ext cx="1498813" cy="26775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프로그램</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사용자 별 인증</a:t>
              </a:r>
            </a:p>
          </p:txBody>
        </p:sp>
        <p:sp>
          <p:nvSpPr>
            <p:cNvPr id="68644" name="모서리가 둥근 직사각형 66"/>
            <p:cNvSpPr>
              <a:spLocks noChangeArrowheads="1"/>
            </p:cNvSpPr>
            <p:nvPr/>
          </p:nvSpPr>
          <p:spPr bwMode="auto">
            <a:xfrm>
              <a:off x="1341835" y="4879790"/>
              <a:ext cx="1498813" cy="26775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인증 별 </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서비스</a:t>
              </a:r>
            </a:p>
          </p:txBody>
        </p:sp>
        <p:pic>
          <p:nvPicPr>
            <p:cNvPr id="68645" name="그림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5556" y="4211140"/>
              <a:ext cx="817552" cy="81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8631" name="Picture 16" descr="IDG_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851" y="3341689"/>
            <a:ext cx="145891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2" name="Rectangle 2"/>
          <p:cNvSpPr>
            <a:spLocks noChangeArrowheads="1"/>
          </p:cNvSpPr>
          <p:nvPr/>
        </p:nvSpPr>
        <p:spPr bwMode="auto">
          <a:xfrm>
            <a:off x="563563" y="1600201"/>
            <a:ext cx="6126162" cy="4479925"/>
          </a:xfrm>
          <a:prstGeom prst="rect">
            <a:avLst/>
          </a:prstGeom>
          <a:noFill/>
          <a:ln w="28575" algn="ctr">
            <a:solidFill>
              <a:srgbClr val="0099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68633" name="Rectangle 3"/>
          <p:cNvSpPr>
            <a:spLocks noChangeArrowheads="1"/>
          </p:cNvSpPr>
          <p:nvPr/>
        </p:nvSpPr>
        <p:spPr bwMode="auto">
          <a:xfrm>
            <a:off x="708025" y="1757363"/>
            <a:ext cx="5799138" cy="2101850"/>
          </a:xfrm>
          <a:prstGeom prst="rect">
            <a:avLst/>
          </a:prstGeom>
          <a:noFill/>
          <a:ln w="28575" algn="ctr">
            <a:solidFill>
              <a:srgbClr val="99CC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68634" name="Rectangle 4"/>
          <p:cNvSpPr>
            <a:spLocks noChangeArrowheads="1"/>
          </p:cNvSpPr>
          <p:nvPr/>
        </p:nvSpPr>
        <p:spPr bwMode="auto">
          <a:xfrm>
            <a:off x="6964364" y="1757363"/>
            <a:ext cx="2416175" cy="1930400"/>
          </a:xfrm>
          <a:prstGeom prst="rect">
            <a:avLst/>
          </a:prstGeom>
          <a:solidFill>
            <a:srgbClr val="CCFF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68635" name="Rectangle 35"/>
          <p:cNvSpPr>
            <a:spLocks noChangeArrowheads="1"/>
          </p:cNvSpPr>
          <p:nvPr/>
        </p:nvSpPr>
        <p:spPr bwMode="auto">
          <a:xfrm>
            <a:off x="6964364" y="4129089"/>
            <a:ext cx="2416175" cy="1951037"/>
          </a:xfrm>
          <a:prstGeom prst="rect">
            <a:avLst/>
          </a:prstGeom>
          <a:solidFill>
            <a:srgbClr val="99CC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
        <p:nvSpPr>
          <p:cNvPr id="6" name="TextBox 5"/>
          <p:cNvSpPr txBox="1"/>
          <p:nvPr/>
        </p:nvSpPr>
        <p:spPr>
          <a:xfrm>
            <a:off x="6972300" y="4211639"/>
            <a:ext cx="2400300" cy="1754187"/>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3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Open API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생성</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공개</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및 소비를 위한 </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Open API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전과정에서 엔터프라이즈 레벨의 보안</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통합</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제어</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최적화를 지원 </a:t>
            </a:r>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내</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외부 개발자가 직접 </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의 구독</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테스트 가 가능하도록 </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포탈에서 셀프 서비스 기능 지원</a:t>
            </a:r>
          </a:p>
        </p:txBody>
      </p:sp>
      <p:sp>
        <p:nvSpPr>
          <p:cNvPr id="38" name="TextBox 37"/>
          <p:cNvSpPr txBox="1"/>
          <p:nvPr/>
        </p:nvSpPr>
        <p:spPr>
          <a:xfrm>
            <a:off x="6972300" y="1836738"/>
            <a:ext cx="2400300" cy="1585912"/>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300" b="1"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Micro-Service API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보편적인 엔터프라이즈 환경에 일반적인 관리자 기반의 </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등록</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사용 및 분석 기능에 집중</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t>
            </a:r>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어플리케이션의 등록</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 API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구독 의 타스크를 개발자가 아닌 </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관리자가 수행</a:t>
            </a:r>
            <a:r>
              <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endParaRPr kumimoji="0" lang="ko-KR" altLang="en-US"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cxnSp>
        <p:nvCxnSpPr>
          <p:cNvPr id="68638" name="Straight Connector 7"/>
          <p:cNvCxnSpPr>
            <a:cxnSpLocks noChangeShapeType="1"/>
          </p:cNvCxnSpPr>
          <p:nvPr/>
        </p:nvCxnSpPr>
        <p:spPr bwMode="auto">
          <a:xfrm>
            <a:off x="6507164" y="1906588"/>
            <a:ext cx="465137" cy="0"/>
          </a:xfrm>
          <a:prstGeom prst="line">
            <a:avLst/>
          </a:prstGeom>
          <a:noFill/>
          <a:ln w="38100" algn="ctr">
            <a:solidFill>
              <a:srgbClr val="CCFF99"/>
            </a:solidFill>
            <a:round/>
            <a:headEnd/>
            <a:tailEnd/>
          </a:ln>
          <a:extLst>
            <a:ext uri="{909E8E84-426E-40DD-AFC4-6F175D3DCCD1}">
              <a14:hiddenFill xmlns:a14="http://schemas.microsoft.com/office/drawing/2010/main">
                <a:noFill/>
              </a14:hiddenFill>
            </a:ext>
          </a:extLst>
        </p:spPr>
      </p:cxnSp>
      <p:cxnSp>
        <p:nvCxnSpPr>
          <p:cNvPr id="68639" name="Straight Connector 41"/>
          <p:cNvCxnSpPr>
            <a:cxnSpLocks noChangeShapeType="1"/>
          </p:cNvCxnSpPr>
          <p:nvPr/>
        </p:nvCxnSpPr>
        <p:spPr bwMode="auto">
          <a:xfrm>
            <a:off x="6659564" y="4251325"/>
            <a:ext cx="465137" cy="0"/>
          </a:xfrm>
          <a:prstGeom prst="line">
            <a:avLst/>
          </a:prstGeom>
          <a:noFill/>
          <a:ln w="38100" algn="ctr">
            <a:solidFill>
              <a:srgbClr val="99CCFF"/>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11560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6B192C7-310C-4182-A7BB-7AE536C37449}" type="slidenum">
              <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base" latinLnBrk="0" hangingPunct="1">
                <a:lnSpc>
                  <a:spcPct val="100000"/>
                </a:lnSpc>
                <a:spcBef>
                  <a:spcPct val="0"/>
                </a:spcBef>
                <a:spcAft>
                  <a:spcPct val="0"/>
                </a:spcAft>
                <a:buClrTx/>
                <a:buSzTx/>
                <a:buFontTx/>
                <a:buNone/>
                <a:tabLst/>
                <a:defRPr/>
              </a:pPr>
              <a:t>44</a:t>
            </a:fld>
            <a:endParaRPr kumimoji="1" lang="en-US" altLang="ko-KR" sz="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endParaRPr>
          </a:p>
        </p:txBody>
      </p:sp>
      <p:sp>
        <p:nvSpPr>
          <p:cNvPr id="30723" name="Rectangle 2"/>
          <p:cNvSpPr>
            <a:spLocks noGrp="1" noChangeArrowheads="1"/>
          </p:cNvSpPr>
          <p:nvPr>
            <p:ph type="title"/>
          </p:nvPr>
        </p:nvSpPr>
        <p:spPr/>
        <p:txBody>
          <a:bodyPr/>
          <a:lstStyle/>
          <a:p>
            <a:pPr eaLnBrk="1" hangingPunct="1">
              <a:defRPr/>
            </a:pPr>
            <a:r>
              <a:rPr lang="en-US" altLang="ko-KR" dirty="0">
                <a:solidFill>
                  <a:schemeClr val="tx1"/>
                </a:solidFill>
                <a:latin typeface="+mn-ea"/>
                <a:ea typeface="+mn-ea"/>
              </a:rPr>
              <a:t>Gateway and API Management</a:t>
            </a:r>
          </a:p>
        </p:txBody>
      </p:sp>
      <p:sp>
        <p:nvSpPr>
          <p:cNvPr id="30724"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DataPower Gateway</a:t>
            </a:r>
          </a:p>
        </p:txBody>
      </p:sp>
      <p:sp>
        <p:nvSpPr>
          <p:cNvPr id="30732" name="Rectangle 2"/>
          <p:cNvSpPr txBox="1">
            <a:spLocks noChangeArrowheads="1"/>
          </p:cNvSpPr>
          <p:nvPr/>
        </p:nvSpPr>
        <p:spPr bwMode="auto">
          <a:xfrm>
            <a:off x="646113" y="995363"/>
            <a:ext cx="8604250"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just" defTabSz="914400" rtl="0" eaLnBrk="1" fontAlgn="base" latinLnBrk="0" hangingPunct="1">
              <a:lnSpc>
                <a:spcPct val="110000"/>
              </a:lnSpc>
              <a:spcBef>
                <a:spcPct val="30000"/>
              </a:spcBef>
              <a:spcAft>
                <a:spcPct val="0"/>
              </a:spcAft>
              <a:buClrTx/>
              <a:buSzTx/>
              <a:buFont typeface="Wingdings" panose="05000000000000000000" pitchFamily="2" charset="2"/>
              <a:buNone/>
              <a:tabLst/>
              <a:defRPr/>
            </a:pP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 Management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는 </a:t>
            </a:r>
            <a:r>
              <a:rPr kumimoji="0" lang="en-US" altLang="ko-KR" sz="14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에서 실행되는 서비스 와 정책들의 구성</a:t>
            </a: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모니터링 및 분석 보고서 지원하여 생산성 향상 및 비즈니스 인사이트 확보</a:t>
            </a:r>
          </a:p>
        </p:txBody>
      </p:sp>
      <p:sp>
        <p:nvSpPr>
          <p:cNvPr id="92" name="모서리가 둥근 직사각형 21"/>
          <p:cNvSpPr/>
          <p:nvPr/>
        </p:nvSpPr>
        <p:spPr bwMode="auto">
          <a:xfrm>
            <a:off x="4916468" y="1823177"/>
            <a:ext cx="2631600" cy="1800000"/>
          </a:xfrm>
          <a:prstGeom prst="roundRect">
            <a:avLst>
              <a:gd name="adj" fmla="val 7815"/>
            </a:avLst>
          </a:prstGeom>
          <a:solidFill>
            <a:srgbClr val="D8D8DA"/>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Lst>
        </p:spPr>
        <p:txBody>
          <a:bodyPr wrap="none"/>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API </a:t>
            </a:r>
            <a:r>
              <a:rPr kumimoji="1" lang="ko-KR" altLang="en-US"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관리서버</a:t>
            </a:r>
          </a:p>
        </p:txBody>
      </p:sp>
      <p:grpSp>
        <p:nvGrpSpPr>
          <p:cNvPr id="70665" name="그룹 43"/>
          <p:cNvGrpSpPr>
            <a:grpSpLocks/>
          </p:cNvGrpSpPr>
          <p:nvPr/>
        </p:nvGrpSpPr>
        <p:grpSpPr bwMode="auto">
          <a:xfrm>
            <a:off x="5035550" y="1909764"/>
            <a:ext cx="719138" cy="719137"/>
            <a:chOff x="6303710" y="4732082"/>
            <a:chExt cx="719134" cy="719134"/>
          </a:xfrm>
        </p:grpSpPr>
        <p:pic>
          <p:nvPicPr>
            <p:cNvPr id="70692" name="Picture 115" descr="F:\Storage\Storage\Graphic_presentation\Clip_arts\1253868455_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710" y="4732082"/>
              <a:ext cx="719134" cy="7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93" name="Picture 116" descr="F:\Storage\Storage\Graphic_presentation\Clip_arts\table_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7" y="4857760"/>
              <a:ext cx="517264" cy="51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666" name="모서리가 둥근 직사각형 60"/>
          <p:cNvSpPr>
            <a:spLocks noChangeArrowheads="1"/>
          </p:cNvSpPr>
          <p:nvPr/>
        </p:nvSpPr>
        <p:spPr bwMode="auto">
          <a:xfrm>
            <a:off x="5873750" y="2233613"/>
            <a:ext cx="1498600" cy="266700"/>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등록</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수정</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관리</a:t>
            </a:r>
          </a:p>
        </p:txBody>
      </p:sp>
      <p:sp>
        <p:nvSpPr>
          <p:cNvPr id="70667" name="모서리가 둥근 직사각형 61"/>
          <p:cNvSpPr>
            <a:spLocks noChangeArrowheads="1"/>
          </p:cNvSpPr>
          <p:nvPr/>
        </p:nvSpPr>
        <p:spPr bwMode="auto">
          <a:xfrm>
            <a:off x="5873750" y="2581275"/>
            <a:ext cx="1498600" cy="268288"/>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Plan/</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정책 생성</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수정</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관리</a:t>
            </a:r>
          </a:p>
        </p:txBody>
      </p:sp>
      <p:sp>
        <p:nvSpPr>
          <p:cNvPr id="70668" name="모서리가 둥근 직사각형 62"/>
          <p:cNvSpPr>
            <a:spLocks noChangeArrowheads="1"/>
          </p:cNvSpPr>
          <p:nvPr/>
        </p:nvSpPr>
        <p:spPr bwMode="auto">
          <a:xfrm>
            <a:off x="5873750" y="2928939"/>
            <a:ext cx="1498600" cy="26828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사용권한 승인</a:t>
            </a:r>
          </a:p>
        </p:txBody>
      </p:sp>
      <p:sp>
        <p:nvSpPr>
          <p:cNvPr id="70669" name="모서리가 둥근 직사각형 72"/>
          <p:cNvSpPr>
            <a:spLocks noChangeArrowheads="1"/>
          </p:cNvSpPr>
          <p:nvPr/>
        </p:nvSpPr>
        <p:spPr bwMode="auto">
          <a:xfrm>
            <a:off x="5873750" y="3273425"/>
            <a:ext cx="1498600" cy="268288"/>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사용 모니터링</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통계데이터</a:t>
            </a:r>
          </a:p>
        </p:txBody>
      </p:sp>
      <p:grpSp>
        <p:nvGrpSpPr>
          <p:cNvPr id="70670" name="Group 2"/>
          <p:cNvGrpSpPr>
            <a:grpSpLocks/>
          </p:cNvGrpSpPr>
          <p:nvPr/>
        </p:nvGrpSpPr>
        <p:grpSpPr bwMode="auto">
          <a:xfrm>
            <a:off x="2027239" y="1841500"/>
            <a:ext cx="2632075" cy="1797050"/>
            <a:chOff x="365806" y="3916845"/>
            <a:chExt cx="2631628" cy="1798130"/>
          </a:xfrm>
        </p:grpSpPr>
        <p:sp>
          <p:nvSpPr>
            <p:cNvPr id="88" name="모서리가 둥근 직사각형 13"/>
            <p:cNvSpPr/>
            <p:nvPr/>
          </p:nvSpPr>
          <p:spPr bwMode="auto">
            <a:xfrm>
              <a:off x="365806" y="3916845"/>
              <a:ext cx="2631628" cy="1798130"/>
            </a:xfrm>
            <a:prstGeom prst="roundRect">
              <a:avLst>
                <a:gd name="adj" fmla="val 6308"/>
              </a:avLst>
            </a:prstGeom>
            <a:solidFill>
              <a:srgbClr val="D8D8DA"/>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Lst>
          </p:spPr>
          <p:txBody>
            <a:bodyPr wrap="none"/>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ko-KR"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API </a:t>
              </a:r>
              <a:r>
                <a:rPr kumimoji="1" lang="ko-KR" altLang="en-US" sz="14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Arial" pitchFamily="34" charset="0"/>
                </a:rPr>
                <a:t>서비스 게이트웨이</a:t>
              </a:r>
            </a:p>
          </p:txBody>
        </p:sp>
        <p:sp>
          <p:nvSpPr>
            <p:cNvPr id="70689" name="모서리가 둥근 직사각형 63"/>
            <p:cNvSpPr>
              <a:spLocks noChangeArrowheads="1"/>
            </p:cNvSpPr>
            <p:nvPr/>
          </p:nvSpPr>
          <p:spPr bwMode="auto">
            <a:xfrm>
              <a:off x="1341835" y="4531883"/>
              <a:ext cx="1498813" cy="26775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프로그램</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사용자 별 인증</a:t>
              </a:r>
            </a:p>
          </p:txBody>
        </p:sp>
        <p:sp>
          <p:nvSpPr>
            <p:cNvPr id="70690" name="모서리가 둥근 직사각형 66"/>
            <p:cNvSpPr>
              <a:spLocks noChangeArrowheads="1"/>
            </p:cNvSpPr>
            <p:nvPr/>
          </p:nvSpPr>
          <p:spPr bwMode="auto">
            <a:xfrm>
              <a:off x="1341835" y="4879790"/>
              <a:ext cx="1498813" cy="267757"/>
            </a:xfrm>
            <a:prstGeom prst="roundRect">
              <a:avLst>
                <a:gd name="adj" fmla="val 16667"/>
              </a:avLst>
            </a:prstGeom>
            <a:gradFill rotWithShape="1">
              <a:gsLst>
                <a:gs pos="0">
                  <a:srgbClr val="FFFFFF"/>
                </a:gs>
                <a:gs pos="44000">
                  <a:srgbClr val="B3BDC4"/>
                </a:gs>
                <a:gs pos="100000">
                  <a:srgbClr val="6B7D8A"/>
                </a:gs>
              </a:gsLst>
              <a:lin ang="5400000"/>
            </a:gradFill>
            <a:ln w="9525" algn="ctr">
              <a:solidFill>
                <a:srgbClr val="597485"/>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인증 별 </a:t>
              </a:r>
              <a:r>
                <a:rPr kumimoji="1" lang="en-US" altLang="ko-KR"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API </a:t>
              </a:r>
              <a:r>
                <a:rPr kumimoji="1" lang="ko-KR" altLang="en-US" sz="800" b="1" i="0" u="none" strike="noStrike" kern="120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서비스</a:t>
              </a:r>
            </a:p>
          </p:txBody>
        </p:sp>
        <p:pic>
          <p:nvPicPr>
            <p:cNvPr id="70691" name="그림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5556" y="4211140"/>
              <a:ext cx="817552" cy="81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0671" name="Picture 16" descr="IDG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6888" y="3276601"/>
            <a:ext cx="145891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72" name="Rectangle 3"/>
          <p:cNvSpPr>
            <a:spLocks noChangeArrowheads="1"/>
          </p:cNvSpPr>
          <p:nvPr/>
        </p:nvSpPr>
        <p:spPr bwMode="auto">
          <a:xfrm>
            <a:off x="1895476" y="1692275"/>
            <a:ext cx="5800725" cy="2101850"/>
          </a:xfrm>
          <a:prstGeom prst="rect">
            <a:avLst/>
          </a:prstGeom>
          <a:noFill/>
          <a:ln w="28575" algn="ctr">
            <a:solidFill>
              <a:srgbClr val="99CC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pic>
        <p:nvPicPr>
          <p:cNvPr id="37" name="Picture 36"/>
          <p:cNvPicPr>
            <a:picLocks noChangeAspect="1"/>
          </p:cNvPicPr>
          <p:nvPr/>
        </p:nvPicPr>
        <p:blipFill>
          <a:blip r:embed="rId7"/>
          <a:stretch>
            <a:fillRect/>
          </a:stretch>
        </p:blipFill>
        <p:spPr>
          <a:xfrm>
            <a:off x="5367339" y="4602163"/>
            <a:ext cx="3883025" cy="1725612"/>
          </a:xfrm>
          <a:prstGeom prst="rect">
            <a:avLst/>
          </a:prstGeom>
          <a:ln>
            <a:solidFill>
              <a:schemeClr val="bg1">
                <a:lumMod val="75000"/>
              </a:schemeClr>
            </a:solidFill>
          </a:ln>
        </p:spPr>
      </p:pic>
      <p:pic>
        <p:nvPicPr>
          <p:cNvPr id="38" name="Picture 37"/>
          <p:cNvPicPr>
            <a:picLocks noChangeAspect="1"/>
          </p:cNvPicPr>
          <p:nvPr/>
        </p:nvPicPr>
        <p:blipFill>
          <a:blip r:embed="rId8"/>
          <a:stretch>
            <a:fillRect/>
          </a:stretch>
        </p:blipFill>
        <p:spPr>
          <a:xfrm>
            <a:off x="4964113" y="4435476"/>
            <a:ext cx="1416050" cy="1852613"/>
          </a:xfrm>
          <a:prstGeom prst="rect">
            <a:avLst/>
          </a:prstGeom>
          <a:ln>
            <a:solidFill>
              <a:schemeClr val="bg1">
                <a:lumMod val="75000"/>
              </a:schemeClr>
            </a:solidFill>
          </a:ln>
        </p:spPr>
      </p:pic>
      <p:pic>
        <p:nvPicPr>
          <p:cNvPr id="70675" name="Picture 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4676" y="4386264"/>
            <a:ext cx="3979863"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76" name="그룹 3"/>
          <p:cNvGrpSpPr>
            <a:grpSpLocks/>
          </p:cNvGrpSpPr>
          <p:nvPr/>
        </p:nvGrpSpPr>
        <p:grpSpPr bwMode="auto">
          <a:xfrm>
            <a:off x="4948239" y="4006850"/>
            <a:ext cx="4302125" cy="312738"/>
            <a:chOff x="238125" y="1657350"/>
            <a:chExt cx="9424988" cy="338138"/>
          </a:xfrm>
        </p:grpSpPr>
        <p:grpSp>
          <p:nvGrpSpPr>
            <p:cNvPr id="70682" name="Group 1721"/>
            <p:cNvGrpSpPr>
              <a:grpSpLocks/>
            </p:cNvGrpSpPr>
            <p:nvPr/>
          </p:nvGrpSpPr>
          <p:grpSpPr bwMode="auto">
            <a:xfrm>
              <a:off x="238125" y="1657350"/>
              <a:ext cx="9424988" cy="338138"/>
              <a:chOff x="150" y="1044"/>
              <a:chExt cx="5937" cy="213"/>
            </a:xfrm>
          </p:grpSpPr>
          <p:sp>
            <p:nvSpPr>
              <p:cNvPr id="70684" name="AutoShape 1288"/>
              <p:cNvSpPr>
                <a:spLocks noChangeArrowheads="1"/>
              </p:cNvSpPr>
              <p:nvPr/>
            </p:nvSpPr>
            <p:spPr bwMode="auto">
              <a:xfrm>
                <a:off x="150" y="1044"/>
                <a:ext cx="5937" cy="213"/>
              </a:xfrm>
              <a:prstGeom prst="roundRect">
                <a:avLst>
                  <a:gd name="adj" fmla="val 0"/>
                </a:avLst>
              </a:prstGeom>
              <a:solidFill>
                <a:srgbClr val="F0F0F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buFont typeface="Wingdings" panose="05000000000000000000" pitchFamily="2" charset="2"/>
                  <a:buChar char="§"/>
                  <a:tabLst>
                    <a:tab pos="914400" algn="l"/>
                    <a:tab pos="7315200" algn="r"/>
                  </a:tabLst>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tabLst>
                    <a:tab pos="914400" algn="l"/>
                    <a:tab pos="7315200" algn="r"/>
                  </a:tabLst>
                  <a:defRPr sz="1600">
                    <a:solidFill>
                      <a:schemeClr val="tx1"/>
                    </a:solidFill>
                    <a:latin typeface="맑은 고딕" panose="020B0503020000020004" pitchFamily="50" charset="-127"/>
                  </a:defRPr>
                </a:lvl2pPr>
                <a:lvl3pPr marL="1143000" indent="-228600">
                  <a:buClr>
                    <a:schemeClr val="tx1"/>
                  </a:buClr>
                  <a:buChar char="•"/>
                  <a:tabLst>
                    <a:tab pos="914400" algn="l"/>
                    <a:tab pos="7315200" algn="r"/>
                  </a:tabLst>
                  <a:defRPr sz="1600">
                    <a:solidFill>
                      <a:schemeClr val="tx1"/>
                    </a:solidFill>
                    <a:latin typeface="맑은 고딕" panose="020B0503020000020004" pitchFamily="50" charset="-127"/>
                  </a:defRPr>
                </a:lvl3pPr>
                <a:lvl4pPr marL="1600200" indent="-228600">
                  <a:spcBef>
                    <a:spcPct val="20000"/>
                  </a:spcBef>
                  <a:buClr>
                    <a:schemeClr val="bg1"/>
                  </a:buClr>
                  <a:tabLst>
                    <a:tab pos="914400" algn="l"/>
                    <a:tab pos="7315200" algn="r"/>
                  </a:tabLst>
                  <a:defRPr sz="1600">
                    <a:solidFill>
                      <a:schemeClr val="bg1"/>
                    </a:solidFill>
                    <a:latin typeface="맑은 고딕" panose="020B0503020000020004" pitchFamily="50" charset="-127"/>
                  </a:defRPr>
                </a:lvl4pPr>
                <a:lvl5pPr marL="2057400" indent="-228600">
                  <a:spcBef>
                    <a:spcPct val="20000"/>
                  </a:spcBef>
                  <a:buClr>
                    <a:schemeClr val="bg1"/>
                  </a:buClr>
                  <a:buChar char="»"/>
                  <a:tabLst>
                    <a:tab pos="914400" algn="l"/>
                    <a:tab pos="7315200" algn="r"/>
                  </a:tabLst>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tabLst>
                    <a:tab pos="914400" algn="l"/>
                    <a:tab pos="7315200" algn="r"/>
                  </a:tabLst>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tabLst>
                    <a:tab pos="914400" algn="l"/>
                    <a:tab pos="7315200" algn="r"/>
                  </a:tabLst>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tabLst>
                    <a:tab pos="914400" algn="l"/>
                    <a:tab pos="7315200" algn="r"/>
                  </a:tabLst>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tabLst>
                    <a:tab pos="914400" algn="l"/>
                    <a:tab pos="7315200" algn="r"/>
                  </a:tabLst>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tab pos="914400" algn="l"/>
                    <a:tab pos="7315200" algn="r"/>
                  </a:tabLst>
                  <a:defRPr/>
                </a:pPr>
                <a:endParaRPr kumimoji="0" lang="ko-KR" altLang="en-US" sz="10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6" name="제목 1"/>
              <p:cNvSpPr txBox="1">
                <a:spLocks/>
              </p:cNvSpPr>
              <p:nvPr/>
            </p:nvSpPr>
            <p:spPr bwMode="auto">
              <a:xfrm>
                <a:off x="220" y="1075"/>
                <a:ext cx="5232" cy="1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lgn="just" eaLnBrk="0" hangingPunct="0">
                  <a:spcBef>
                    <a:spcPct val="20000"/>
                  </a:spcBef>
                  <a:buFont typeface="Arial" charset="0"/>
                  <a:tabLst>
                    <a:tab pos="914400" algn="l"/>
                    <a:tab pos="7315200" algn="r"/>
                  </a:tabLst>
                  <a:defRPr sz="1300">
                    <a:solidFill>
                      <a:schemeClr val="tx1"/>
                    </a:solidFill>
                    <a:latin typeface="Arial" charset="0"/>
                    <a:ea typeface="맑은 고딕" pitchFamily="50" charset="-127"/>
                  </a:defRPr>
                </a:lvl1pPr>
                <a:lvl2pPr marL="742950" indent="-285750" eaLnBrk="0" hangingPunct="0">
                  <a:spcBef>
                    <a:spcPct val="20000"/>
                  </a:spcBef>
                  <a:buFont typeface="Arial" charset="0"/>
                  <a:tabLst>
                    <a:tab pos="914400" algn="l"/>
                    <a:tab pos="7315200" algn="r"/>
                  </a:tabLst>
                  <a:defRPr kumimoji="1"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tabLst>
                    <a:tab pos="914400" algn="l"/>
                    <a:tab pos="7315200" algn="r"/>
                  </a:tabLst>
                  <a:defRPr kumimoji="1"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tabLst>
                    <a:tab pos="914400" algn="l"/>
                    <a:tab pos="7315200" algn="r"/>
                  </a:tabLst>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tabLst>
                    <a:tab pos="914400" algn="l"/>
                    <a:tab pos="7315200" algn="r"/>
                  </a:tabLst>
                  <a:defRPr kumimoji="1"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tabLst>
                    <a:tab pos="914400" algn="l"/>
                    <a:tab pos="7315200" algn="r"/>
                  </a:tabLst>
                  <a:defRPr kumimoji="1"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tabLst>
                    <a:tab pos="914400" algn="l"/>
                    <a:tab pos="7315200" algn="r"/>
                  </a:tabLst>
                  <a:defRPr kumimoji="1"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tabLst>
                    <a:tab pos="914400" algn="l"/>
                    <a:tab pos="7315200" algn="r"/>
                  </a:tabLst>
                  <a:defRPr kumimoji="1"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tabLst>
                    <a:tab pos="914400" algn="l"/>
                    <a:tab pos="7315200" algn="r"/>
                  </a:tabLst>
                  <a:defRPr kumimoji="1" sz="2000">
                    <a:solidFill>
                      <a:schemeClr val="tx1"/>
                    </a:solidFill>
                    <a:latin typeface="맑은 고딕" pitchFamily="50" charset="-127"/>
                    <a:ea typeface="맑은 고딕" pitchFamily="50" charset="-127"/>
                  </a:defRPr>
                </a:lvl9pPr>
              </a:lstStyle>
              <a:p>
                <a:pPr marL="0" marR="0" lvl="0" indent="0" algn="l" defTabSz="914400" rtl="0" eaLnBrk="1" fontAlgn="base" latinLnBrk="0" hangingPunct="1">
                  <a:lnSpc>
                    <a:spcPct val="100000"/>
                  </a:lnSpc>
                  <a:spcBef>
                    <a:spcPct val="20000"/>
                  </a:spcBef>
                  <a:spcAft>
                    <a:spcPct val="15000"/>
                  </a:spcAft>
                  <a:buClr>
                    <a:srgbClr val="000000"/>
                  </a:buClr>
                  <a:buSzTx/>
                  <a:buFont typeface="Times" pitchFamily="18" charset="0"/>
                  <a:buNone/>
                  <a:tabLst>
                    <a:tab pos="914400" algn="l"/>
                    <a:tab pos="7315200" algn="r"/>
                  </a:tabLst>
                  <a:defRPr/>
                </a:pPr>
                <a:r>
                  <a:rPr kumimoji="0" lang="ko-KR" altLang="en-US"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설정 기반 </a:t>
                </a:r>
                <a:r>
                  <a:rPr kumimoji="0" lang="en-US" altLang="ko-KR"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API </a:t>
                </a:r>
                <a:r>
                  <a:rPr kumimoji="0" lang="ko-KR" altLang="en-US"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조합</a:t>
                </a:r>
                <a:r>
                  <a:rPr kumimoji="0" lang="en-US" altLang="ko-KR"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 </a:t>
                </a:r>
                <a:r>
                  <a:rPr kumimoji="0" lang="ko-KR" altLang="en-US"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보안정책 적용</a:t>
                </a:r>
                <a:r>
                  <a:rPr kumimoji="0" lang="en-US" altLang="ko-KR"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 </a:t>
                </a:r>
                <a:r>
                  <a:rPr kumimoji="0" lang="ko-KR" altLang="en-US"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사용량 제어 등</a:t>
                </a:r>
              </a:p>
            </p:txBody>
          </p:sp>
        </p:grpSp>
        <p:sp>
          <p:nvSpPr>
            <p:cNvPr id="44" name="AutoShape 1290"/>
            <p:cNvSpPr>
              <a:spLocks noChangeArrowheads="1"/>
            </p:cNvSpPr>
            <p:nvPr/>
          </p:nvSpPr>
          <p:spPr bwMode="auto">
            <a:xfrm>
              <a:off x="238125" y="1657350"/>
              <a:ext cx="34779" cy="338138"/>
            </a:xfrm>
            <a:prstGeom prst="roundRect">
              <a:avLst>
                <a:gd name="adj" fmla="val 0"/>
              </a:avLst>
            </a:prstGeom>
            <a:solidFill>
              <a:srgbClr val="054995"/>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just" eaLnBrk="0" hangingPunct="0">
                <a:spcBef>
                  <a:spcPct val="20000"/>
                </a:spcBef>
                <a:buFont typeface="Arial" charset="0"/>
                <a:defRPr sz="1300">
                  <a:solidFill>
                    <a:schemeClr val="tx1"/>
                  </a:solidFill>
                  <a:latin typeface="Arial" charset="0"/>
                  <a:ea typeface="맑은 고딕" pitchFamily="50" charset="-127"/>
                </a:defRPr>
              </a:lvl1pPr>
              <a:lvl2pPr marL="742950" indent="-285750" eaLnBrk="0" hangingPunct="0">
                <a:spcBef>
                  <a:spcPct val="20000"/>
                </a:spcBef>
                <a:buFont typeface="Arial" charset="0"/>
                <a:defRPr kumimoji="1"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kumimoji="1"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kumimoji="1"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kumimoji="1"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kumimoji="1"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kumimoji="1"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kumimoji="1" sz="2000">
                  <a:solidFill>
                    <a:schemeClr val="tx1"/>
                  </a:solidFill>
                  <a:latin typeface="맑은 고딕" pitchFamily="50" charset="-127"/>
                  <a:ea typeface="맑은 고딕"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738" b="0" i="0" u="none" strike="noStrike" kern="1200" cap="none" spc="0" normalizeH="0" baseline="0" noProof="0">
                <a:ln>
                  <a:noFill/>
                </a:ln>
                <a:solidFill>
                  <a:srgbClr val="808080"/>
                </a:solidFill>
                <a:effectLst/>
                <a:uLnTx/>
                <a:uFillTx/>
                <a:latin typeface="맑은 고딕" panose="020B0503020000020004" pitchFamily="50" charset="-127"/>
                <a:ea typeface="맑은 고딕" pitchFamily="50" charset="-127"/>
                <a:cs typeface="Arial" panose="020B0604020202020204" pitchFamily="34" charset="0"/>
              </a:endParaRPr>
            </a:p>
          </p:txBody>
        </p:sp>
      </p:grpSp>
      <p:grpSp>
        <p:nvGrpSpPr>
          <p:cNvPr id="70677" name="그룹 3"/>
          <p:cNvGrpSpPr>
            <a:grpSpLocks/>
          </p:cNvGrpSpPr>
          <p:nvPr/>
        </p:nvGrpSpPr>
        <p:grpSpPr bwMode="auto">
          <a:xfrm>
            <a:off x="566738" y="4006850"/>
            <a:ext cx="4203700" cy="312738"/>
            <a:chOff x="238125" y="1657350"/>
            <a:chExt cx="9424989" cy="338138"/>
          </a:xfrm>
        </p:grpSpPr>
        <p:grpSp>
          <p:nvGrpSpPr>
            <p:cNvPr id="70678" name="Group 1721"/>
            <p:cNvGrpSpPr>
              <a:grpSpLocks/>
            </p:cNvGrpSpPr>
            <p:nvPr/>
          </p:nvGrpSpPr>
          <p:grpSpPr bwMode="auto">
            <a:xfrm>
              <a:off x="238125" y="1657350"/>
              <a:ext cx="9424989" cy="338138"/>
              <a:chOff x="150" y="1044"/>
              <a:chExt cx="5937" cy="213"/>
            </a:xfrm>
          </p:grpSpPr>
          <p:sp>
            <p:nvSpPr>
              <p:cNvPr id="70680" name="AutoShape 1288"/>
              <p:cNvSpPr>
                <a:spLocks noChangeArrowheads="1"/>
              </p:cNvSpPr>
              <p:nvPr/>
            </p:nvSpPr>
            <p:spPr bwMode="auto">
              <a:xfrm>
                <a:off x="150" y="1044"/>
                <a:ext cx="5937" cy="213"/>
              </a:xfrm>
              <a:prstGeom prst="roundRect">
                <a:avLst>
                  <a:gd name="adj" fmla="val 0"/>
                </a:avLst>
              </a:prstGeom>
              <a:solidFill>
                <a:srgbClr val="F0F0F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buClr>
                    <a:schemeClr val="tx1"/>
                  </a:buClr>
                  <a:buFont typeface="Wingdings" panose="05000000000000000000" pitchFamily="2" charset="2"/>
                  <a:buChar char="§"/>
                  <a:tabLst>
                    <a:tab pos="914400" algn="l"/>
                    <a:tab pos="7315200" algn="r"/>
                  </a:tabLst>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tabLst>
                    <a:tab pos="914400" algn="l"/>
                    <a:tab pos="7315200" algn="r"/>
                  </a:tabLst>
                  <a:defRPr sz="1600">
                    <a:solidFill>
                      <a:schemeClr val="tx1"/>
                    </a:solidFill>
                    <a:latin typeface="맑은 고딕" panose="020B0503020000020004" pitchFamily="50" charset="-127"/>
                  </a:defRPr>
                </a:lvl2pPr>
                <a:lvl3pPr marL="1143000" indent="-228600">
                  <a:buClr>
                    <a:schemeClr val="tx1"/>
                  </a:buClr>
                  <a:buChar char="•"/>
                  <a:tabLst>
                    <a:tab pos="914400" algn="l"/>
                    <a:tab pos="7315200" algn="r"/>
                  </a:tabLst>
                  <a:defRPr sz="1600">
                    <a:solidFill>
                      <a:schemeClr val="tx1"/>
                    </a:solidFill>
                    <a:latin typeface="맑은 고딕" panose="020B0503020000020004" pitchFamily="50" charset="-127"/>
                  </a:defRPr>
                </a:lvl3pPr>
                <a:lvl4pPr marL="1600200" indent="-228600">
                  <a:spcBef>
                    <a:spcPct val="20000"/>
                  </a:spcBef>
                  <a:buClr>
                    <a:schemeClr val="bg1"/>
                  </a:buClr>
                  <a:tabLst>
                    <a:tab pos="914400" algn="l"/>
                    <a:tab pos="7315200" algn="r"/>
                  </a:tabLst>
                  <a:defRPr sz="1600">
                    <a:solidFill>
                      <a:schemeClr val="bg1"/>
                    </a:solidFill>
                    <a:latin typeface="맑은 고딕" panose="020B0503020000020004" pitchFamily="50" charset="-127"/>
                  </a:defRPr>
                </a:lvl4pPr>
                <a:lvl5pPr marL="2057400" indent="-228600">
                  <a:spcBef>
                    <a:spcPct val="20000"/>
                  </a:spcBef>
                  <a:buClr>
                    <a:schemeClr val="bg1"/>
                  </a:buClr>
                  <a:buChar char="»"/>
                  <a:tabLst>
                    <a:tab pos="914400" algn="l"/>
                    <a:tab pos="7315200" algn="r"/>
                  </a:tabLst>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tabLst>
                    <a:tab pos="914400" algn="l"/>
                    <a:tab pos="7315200" algn="r"/>
                  </a:tabLst>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tabLst>
                    <a:tab pos="914400" algn="l"/>
                    <a:tab pos="7315200" algn="r"/>
                  </a:tabLst>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tabLst>
                    <a:tab pos="914400" algn="l"/>
                    <a:tab pos="7315200" algn="r"/>
                  </a:tabLst>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tabLst>
                    <a:tab pos="914400" algn="l"/>
                    <a:tab pos="7315200" algn="r"/>
                  </a:tabLst>
                  <a:defRPr sz="1600">
                    <a:solidFill>
                      <a:schemeClr val="bg1"/>
                    </a:solidFill>
                    <a:latin typeface="맑은 고딕" panose="020B0503020000020004" pitchFamily="50" charset="-127"/>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tab pos="914400" algn="l"/>
                    <a:tab pos="7315200" algn="r"/>
                  </a:tabLst>
                  <a:defRPr/>
                </a:pPr>
                <a:endParaRPr kumimoji="0" lang="ko-KR" altLang="en-US" sz="1000" b="0" i="0" u="none" strike="noStrike" kern="1200" cap="none" spc="0" normalizeH="0" baseline="0" noProof="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1" name="제목 1"/>
              <p:cNvSpPr txBox="1">
                <a:spLocks/>
              </p:cNvSpPr>
              <p:nvPr/>
            </p:nvSpPr>
            <p:spPr bwMode="auto">
              <a:xfrm>
                <a:off x="222" y="1075"/>
                <a:ext cx="4280" cy="1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lgn="just" eaLnBrk="0" hangingPunct="0">
                  <a:spcBef>
                    <a:spcPct val="20000"/>
                  </a:spcBef>
                  <a:buFont typeface="Arial" charset="0"/>
                  <a:tabLst>
                    <a:tab pos="914400" algn="l"/>
                    <a:tab pos="7315200" algn="r"/>
                  </a:tabLst>
                  <a:defRPr sz="1300">
                    <a:solidFill>
                      <a:schemeClr val="tx1"/>
                    </a:solidFill>
                    <a:latin typeface="Arial" charset="0"/>
                    <a:ea typeface="맑은 고딕" pitchFamily="50" charset="-127"/>
                  </a:defRPr>
                </a:lvl1pPr>
                <a:lvl2pPr marL="742950" indent="-285750" eaLnBrk="0" hangingPunct="0">
                  <a:spcBef>
                    <a:spcPct val="20000"/>
                  </a:spcBef>
                  <a:buFont typeface="Arial" charset="0"/>
                  <a:tabLst>
                    <a:tab pos="914400" algn="l"/>
                    <a:tab pos="7315200" algn="r"/>
                  </a:tabLst>
                  <a:defRPr kumimoji="1"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tabLst>
                    <a:tab pos="914400" algn="l"/>
                    <a:tab pos="7315200" algn="r"/>
                  </a:tabLst>
                  <a:defRPr kumimoji="1"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tabLst>
                    <a:tab pos="914400" algn="l"/>
                    <a:tab pos="7315200" algn="r"/>
                  </a:tabLst>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tabLst>
                    <a:tab pos="914400" algn="l"/>
                    <a:tab pos="7315200" algn="r"/>
                  </a:tabLst>
                  <a:defRPr kumimoji="1"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tabLst>
                    <a:tab pos="914400" algn="l"/>
                    <a:tab pos="7315200" algn="r"/>
                  </a:tabLst>
                  <a:defRPr kumimoji="1"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tabLst>
                    <a:tab pos="914400" algn="l"/>
                    <a:tab pos="7315200" algn="r"/>
                  </a:tabLst>
                  <a:defRPr kumimoji="1"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tabLst>
                    <a:tab pos="914400" algn="l"/>
                    <a:tab pos="7315200" algn="r"/>
                  </a:tabLst>
                  <a:defRPr kumimoji="1"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tabLst>
                    <a:tab pos="914400" algn="l"/>
                    <a:tab pos="7315200" algn="r"/>
                  </a:tabLst>
                  <a:defRPr kumimoji="1" sz="2000">
                    <a:solidFill>
                      <a:schemeClr val="tx1"/>
                    </a:solidFill>
                    <a:latin typeface="맑은 고딕" pitchFamily="50" charset="-127"/>
                    <a:ea typeface="맑은 고딕" pitchFamily="50" charset="-127"/>
                  </a:defRPr>
                </a:lvl9pPr>
              </a:lstStyle>
              <a:p>
                <a:pPr marL="0" marR="0" lvl="0" indent="0" algn="l" defTabSz="914400" rtl="0" eaLnBrk="1" fontAlgn="base" latinLnBrk="0" hangingPunct="1">
                  <a:lnSpc>
                    <a:spcPct val="100000"/>
                  </a:lnSpc>
                  <a:spcBef>
                    <a:spcPct val="20000"/>
                  </a:spcBef>
                  <a:spcAft>
                    <a:spcPct val="15000"/>
                  </a:spcAft>
                  <a:buClr>
                    <a:srgbClr val="000000"/>
                  </a:buClr>
                  <a:buSzTx/>
                  <a:buFont typeface="Times" pitchFamily="18" charset="0"/>
                  <a:buNone/>
                  <a:tabLst>
                    <a:tab pos="914400" algn="l"/>
                    <a:tab pos="7315200" algn="r"/>
                  </a:tabLst>
                  <a:defRPr/>
                </a:pPr>
                <a:r>
                  <a:rPr kumimoji="0" lang="en-US" altLang="ko-KR"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API </a:t>
                </a:r>
                <a:r>
                  <a:rPr kumimoji="0" lang="ko-KR" altLang="en-US"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사용 통계 및 분석 정보</a:t>
                </a:r>
                <a:r>
                  <a:rPr kumimoji="0" lang="en-US" altLang="ko-KR"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 </a:t>
                </a:r>
                <a:r>
                  <a:rPr kumimoji="0" lang="ko-KR" altLang="en-US" sz="1292"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itchFamily="50" charset="-127"/>
                    <a:cs typeface="Arial" panose="020B0604020202020204" pitchFamily="34" charset="0"/>
                  </a:rPr>
                  <a:t>보고서 지원</a:t>
                </a:r>
              </a:p>
            </p:txBody>
          </p:sp>
        </p:grpSp>
        <p:sp>
          <p:nvSpPr>
            <p:cNvPr id="49" name="AutoShape 1290"/>
            <p:cNvSpPr>
              <a:spLocks noChangeArrowheads="1"/>
            </p:cNvSpPr>
            <p:nvPr/>
          </p:nvSpPr>
          <p:spPr bwMode="auto">
            <a:xfrm>
              <a:off x="238125" y="1657350"/>
              <a:ext cx="35593" cy="338138"/>
            </a:xfrm>
            <a:prstGeom prst="roundRect">
              <a:avLst>
                <a:gd name="adj" fmla="val 0"/>
              </a:avLst>
            </a:prstGeom>
            <a:solidFill>
              <a:srgbClr val="054995"/>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just" eaLnBrk="0" hangingPunct="0">
                <a:spcBef>
                  <a:spcPct val="20000"/>
                </a:spcBef>
                <a:buFont typeface="Arial" charset="0"/>
                <a:defRPr sz="1300">
                  <a:solidFill>
                    <a:schemeClr val="tx1"/>
                  </a:solidFill>
                  <a:latin typeface="Arial" charset="0"/>
                  <a:ea typeface="맑은 고딕" pitchFamily="50" charset="-127"/>
                </a:defRPr>
              </a:lvl1pPr>
              <a:lvl2pPr marL="742950" indent="-285750" eaLnBrk="0" hangingPunct="0">
                <a:spcBef>
                  <a:spcPct val="20000"/>
                </a:spcBef>
                <a:buFont typeface="Arial" charset="0"/>
                <a:defRPr kumimoji="1" sz="28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kumimoji="1" sz="24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kumimoji="1" sz="2000">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kumimoji="1" sz="2000">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kumimoji="1" sz="2000">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kumimoji="1" sz="2000">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kumimoji="1" sz="2000">
                  <a:solidFill>
                    <a:schemeClr val="tx1"/>
                  </a:solidFill>
                  <a:latin typeface="맑은 고딕" pitchFamily="50" charset="-127"/>
                  <a:ea typeface="맑은 고딕" pitchFamily="50" charset="-127"/>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738" b="0" i="0" u="none" strike="noStrike" kern="1200" cap="none" spc="0" normalizeH="0" baseline="0" noProof="0">
                <a:ln>
                  <a:noFill/>
                </a:ln>
                <a:solidFill>
                  <a:srgbClr val="808080"/>
                </a:solidFill>
                <a:effectLst/>
                <a:uLnTx/>
                <a:uFillTx/>
                <a:latin typeface="맑은 고딕" panose="020B0503020000020004" pitchFamily="50" charset="-127"/>
                <a:ea typeface="맑은 고딕" pitchFamily="50" charset="-127"/>
                <a:cs typeface="Arial" panose="020B0604020202020204" pitchFamily="34" charset="0"/>
              </a:endParaRPr>
            </a:p>
          </p:txBody>
        </p:sp>
      </p:grpSp>
    </p:spTree>
    <p:extLst>
      <p:ext uri="{BB962C8B-B14F-4D97-AF65-F5344CB8AC3E}">
        <p14:creationId xmlns:p14="http://schemas.microsoft.com/office/powerpoint/2010/main" val="3902300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Group 1"/>
          <p:cNvGrpSpPr>
            <a:grpSpLocks/>
          </p:cNvGrpSpPr>
          <p:nvPr/>
        </p:nvGrpSpPr>
        <p:grpSpPr bwMode="auto">
          <a:xfrm>
            <a:off x="563564" y="1050925"/>
            <a:ext cx="8637587" cy="5468938"/>
            <a:chOff x="182563" y="588963"/>
            <a:chExt cx="8637587" cy="5930900"/>
          </a:xfrm>
        </p:grpSpPr>
        <p:sp>
          <p:nvSpPr>
            <p:cNvPr id="23" name="Rectangle 22"/>
            <p:cNvSpPr/>
            <p:nvPr/>
          </p:nvSpPr>
          <p:spPr>
            <a:xfrm>
              <a:off x="182563" y="5096102"/>
              <a:ext cx="8637587" cy="1423761"/>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89362" tIns="44685" rIns="89362" bIns="44685" anchor="ctr"/>
            <a:lstStyle/>
            <a:p>
              <a:pPr marL="0" marR="0" lvl="0" indent="0" algn="ctr" defTabSz="893667" rtl="0" eaLnBrk="0" fontAlgn="auto" latinLnBrk="0" hangingPunct="0">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맑은 고딕"/>
                <a:ea typeface="맑은 고딕" panose="020B0503020000020004" pitchFamily="50" charset="-127"/>
                <a:cs typeface="+mn-cs"/>
              </a:endParaRPr>
            </a:p>
          </p:txBody>
        </p:sp>
        <p:sp>
          <p:nvSpPr>
            <p:cNvPr id="272389" name="TextBox 12"/>
            <p:cNvSpPr txBox="1">
              <a:spLocks noChangeArrowheads="1"/>
            </p:cNvSpPr>
            <p:nvPr/>
          </p:nvSpPr>
          <p:spPr bwMode="auto">
            <a:xfrm>
              <a:off x="3203575" y="5521337"/>
              <a:ext cx="1706563" cy="333524"/>
            </a:xfrm>
            <a:prstGeom prst="rect">
              <a:avLst/>
            </a:prstGeom>
            <a:noFill/>
            <a:ln w="9525">
              <a:noFill/>
              <a:miter lim="800000"/>
              <a:headEnd/>
              <a:tailEnd/>
            </a:ln>
          </p:spPr>
          <p:txBody>
            <a:bodyPr lIns="89362" tIns="44685" rIns="89362" bIns="44685">
              <a:spAutoFit/>
            </a:bodyPr>
            <a:lstStyle/>
            <a:p>
              <a:pPr marL="0" marR="0" lvl="0" indent="0" algn="l" defTabSz="891986" rtl="0" eaLnBrk="0" fontAlgn="base" latinLnBrk="0" hangingPunct="0">
                <a:lnSpc>
                  <a:spcPct val="100000"/>
                </a:lnSpc>
                <a:spcBef>
                  <a:spcPct val="0"/>
                </a:spcBef>
                <a:spcAft>
                  <a:spcPct val="0"/>
                </a:spcAft>
                <a:buClrTx/>
                <a:buSzTx/>
                <a:buFontTx/>
                <a:buNone/>
                <a:tabLst/>
                <a:defRPr/>
              </a:pPr>
              <a:r>
                <a:rPr kumimoji="0" lang="en-US" sz="1412"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Example Apps</a:t>
              </a:r>
            </a:p>
          </p:txBody>
        </p:sp>
        <p:sp>
          <p:nvSpPr>
            <p:cNvPr id="21" name="Title 1"/>
            <p:cNvSpPr txBox="1">
              <a:spLocks/>
            </p:cNvSpPr>
            <p:nvPr/>
          </p:nvSpPr>
          <p:spPr bwMode="auto">
            <a:xfrm>
              <a:off x="306388" y="588963"/>
              <a:ext cx="8513762" cy="623218"/>
            </a:xfrm>
            <a:prstGeom prst="rect">
              <a:avLst/>
            </a:prstGeom>
            <a:noFill/>
            <a:ln w="9525">
              <a:noFill/>
              <a:miter lim="800000"/>
              <a:headEnd/>
              <a:tailEnd/>
            </a:ln>
          </p:spPr>
          <p:txBody>
            <a:bodyPr lIns="0" tIns="44682" rIns="89358" bIns="44682"/>
            <a:lstStyle/>
            <a:p>
              <a:pPr marL="0" marR="0" lvl="0" indent="0" algn="l" defTabSz="893667" rtl="0" eaLnBrk="0" fontAlgn="auto" latinLnBrk="0" hangingPunct="0">
                <a:lnSpc>
                  <a:spcPct val="100000"/>
                </a:lnSpc>
                <a:spcBef>
                  <a:spcPts val="0"/>
                </a:spcBef>
                <a:spcAft>
                  <a:spcPts val="0"/>
                </a:spcAft>
                <a:buClrTx/>
                <a:buSzTx/>
                <a:buFontTx/>
                <a:buNone/>
                <a:tabLst/>
                <a:defRPr/>
              </a:pP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고객사는 기본적으로 서비스 간의 연계를 위한 가벼운 </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 Gateway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와  모바일과 같은 다양한 채널에 대한 제어를 위한 </a:t>
              </a:r>
              <a:r>
                <a:rPr kumimoji="0" lang="en-US" altLang="ko-KR"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Secure Gateway </a:t>
              </a:r>
              <a:r>
                <a:rPr kumimoji="0" lang="ko-KR" altLang="en-US" sz="16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서비스가 필요</a:t>
              </a:r>
            </a:p>
          </p:txBody>
        </p:sp>
        <p:grpSp>
          <p:nvGrpSpPr>
            <p:cNvPr id="72713" name="Group 1"/>
            <p:cNvGrpSpPr>
              <a:grpSpLocks/>
            </p:cNvGrpSpPr>
            <p:nvPr/>
          </p:nvGrpSpPr>
          <p:grpSpPr bwMode="auto">
            <a:xfrm>
              <a:off x="4724400" y="1294818"/>
              <a:ext cx="4095750" cy="4953033"/>
              <a:chOff x="3081338" y="1294818"/>
              <a:chExt cx="5738812" cy="4953033"/>
            </a:xfrm>
          </p:grpSpPr>
          <p:sp>
            <p:nvSpPr>
              <p:cNvPr id="27" name="Rectangle 26"/>
              <p:cNvSpPr/>
              <p:nvPr/>
            </p:nvSpPr>
            <p:spPr>
              <a:xfrm>
                <a:off x="3081338" y="1294818"/>
                <a:ext cx="5738812" cy="1991888"/>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89362" tIns="44685" rIns="89362" bIns="44685" anchor="ctr"/>
              <a:lstStyle/>
              <a:p>
                <a:pPr marL="279267" marR="0" lvl="0" indent="-279267" algn="l" defTabSz="893667" rtl="0" eaLnBrk="0" fontAlgn="auto" latinLnBrk="0" hangingPunct="0">
                  <a:lnSpc>
                    <a:spcPct val="100000"/>
                  </a:lnSpc>
                  <a:spcBef>
                    <a:spcPts val="0"/>
                  </a:spcBef>
                  <a:spcAft>
                    <a:spcPts val="0"/>
                  </a:spcAft>
                  <a:buClr>
                    <a:prstClr val="white"/>
                  </a:buClr>
                  <a:buSzTx/>
                  <a:buFontTx/>
                  <a:buNone/>
                  <a:tabLst/>
                  <a:defRPr/>
                </a:pPr>
                <a:r>
                  <a:rPr kumimoji="0" lang="en-US" sz="1400" b="0" i="0" u="sng"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Business Challenge</a:t>
                </a:r>
                <a:endParaRPr kumimoji="0" 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79267" marR="0" lvl="0" indent="-279267" algn="l" defTabSz="893667" rtl="0" eaLnBrk="0" fontAlgn="auto" latinLnBrk="0" hangingPunct="0">
                  <a:lnSpc>
                    <a:spcPct val="100000"/>
                  </a:lnSpc>
                  <a:spcBef>
                    <a:spcPts val="0"/>
                  </a:spcBef>
                  <a:spcAft>
                    <a:spcPts val="0"/>
                  </a:spcAft>
                  <a:buClrTx/>
                  <a:buSzTx/>
                  <a:buFont typeface="Wingdings" charset="2"/>
                  <a:buChar char="q"/>
                  <a:tabLst/>
                  <a:defRPr/>
                </a:pP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기존 그룹웨어 연결이 </a:t>
                </a:r>
                <a:r>
                  <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EJB </a:t>
                </a: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나 </a:t>
                </a:r>
                <a:r>
                  <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Web Service </a:t>
                </a: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기반으로 무거운 형태임</a:t>
                </a:r>
                <a:endParaRPr kumimoji="0" 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79267" marR="0" lvl="0" indent="-279267" algn="l" defTabSz="893667" rtl="0" eaLnBrk="0" fontAlgn="auto" latinLnBrk="0" hangingPunct="0">
                  <a:lnSpc>
                    <a:spcPct val="100000"/>
                  </a:lnSpc>
                  <a:spcBef>
                    <a:spcPts val="0"/>
                  </a:spcBef>
                  <a:spcAft>
                    <a:spcPts val="0"/>
                  </a:spcAft>
                  <a:buClrTx/>
                  <a:buSzTx/>
                  <a:buFont typeface="Wingdings" charset="2"/>
                  <a:buChar char="q"/>
                  <a:tabLst/>
                  <a:defRPr/>
                </a:pP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기존 </a:t>
                </a:r>
                <a:r>
                  <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ESB </a:t>
                </a: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에 과다한 로직에 의한 성능 저하 발생</a:t>
                </a:r>
                <a:endPar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79267" marR="0" lvl="0" indent="-279267" algn="l" defTabSz="893667" rtl="0" eaLnBrk="0" fontAlgn="auto" latinLnBrk="0" hangingPunct="0">
                  <a:lnSpc>
                    <a:spcPct val="100000"/>
                  </a:lnSpc>
                  <a:spcBef>
                    <a:spcPts val="0"/>
                  </a:spcBef>
                  <a:spcAft>
                    <a:spcPts val="0"/>
                  </a:spcAft>
                  <a:buClrTx/>
                  <a:buSzTx/>
                  <a:buFont typeface="Wingdings" charset="2"/>
                  <a:buChar char="q"/>
                  <a:tabLst/>
                  <a:defRPr/>
                </a:pP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모바일 연결을 위한 안정적인 방안 필요</a:t>
                </a:r>
                <a:endParaRPr kumimoji="0" 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79267" marR="0" lvl="0" indent="-279267" algn="l" defTabSz="893667" rtl="0" eaLnBrk="0" fontAlgn="auto" latinLnBrk="0" hangingPunct="0">
                  <a:lnSpc>
                    <a:spcPct val="100000"/>
                  </a:lnSpc>
                  <a:spcBef>
                    <a:spcPts val="0"/>
                  </a:spcBef>
                  <a:spcAft>
                    <a:spcPts val="0"/>
                  </a:spcAft>
                  <a:buClrTx/>
                  <a:buSzTx/>
                  <a:buFont typeface="Wingdings" charset="2"/>
                  <a:buChar char="q"/>
                  <a:tabLst/>
                  <a:defRPr/>
                </a:pP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향후 파트너 협업을 위하여 내부 파트너를 위한 </a:t>
                </a:r>
                <a:r>
                  <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API </a:t>
                </a: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오픈 방안 필요</a:t>
                </a:r>
                <a:endPar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0" marR="0" lvl="0" indent="0" algn="l" defTabSz="893667" rtl="0" eaLnBrk="0"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p:txBody>
          </p:sp>
          <p:sp>
            <p:nvSpPr>
              <p:cNvPr id="9233" name="TextBox 18"/>
              <p:cNvSpPr txBox="1">
                <a:spLocks noChangeArrowheads="1"/>
              </p:cNvSpPr>
              <p:nvPr/>
            </p:nvSpPr>
            <p:spPr bwMode="auto">
              <a:xfrm>
                <a:off x="3081338" y="3508558"/>
                <a:ext cx="5738812" cy="565150"/>
              </a:xfrm>
              <a:prstGeom prst="rect">
                <a:avLst/>
              </a:prstGeom>
              <a:solidFill>
                <a:schemeClr val="bg1"/>
              </a:solidFill>
              <a:ln w="9525">
                <a:noFill/>
                <a:miter lim="800000"/>
                <a:headEnd/>
                <a:tailEnd/>
              </a:ln>
              <a:effectLst>
                <a:outerShdw blurRad="63500" sx="102000" sy="102000" algn="ctr" rotWithShape="0">
                  <a:prstClr val="black">
                    <a:alpha val="40000"/>
                  </a:prstClr>
                </a:outerShdw>
              </a:effectLst>
            </p:spPr>
            <p:txBody>
              <a:bodyPr lIns="89362" tIns="44685" rIns="89362" bIns="44685" anchor="ctr">
                <a:spAutoFit/>
              </a:bodyPr>
              <a:lstStyle/>
              <a:p>
                <a:pPr marL="0" marR="0" lvl="0" indent="0" algn="l" defTabSz="893667" rtl="0" eaLnBrk="0" fontAlgn="auto" latinLnBrk="0" hangingPunct="0">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Solution</a:t>
                </a:r>
                <a:endParaRPr kumimoji="0" lang="en-US" sz="1400" b="1" i="0" u="sng"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279267" marR="0" lvl="0" indent="-279267" algn="l" defTabSz="893667" rtl="0" eaLnBrk="0" fontAlgn="auto" latinLnBrk="0" hangingPunct="0">
                  <a:lnSpc>
                    <a:spcPct val="100000"/>
                  </a:lnSpc>
                  <a:spcBef>
                    <a:spcPts val="0"/>
                  </a:spcBef>
                  <a:spcAft>
                    <a:spcPts val="0"/>
                  </a:spcAft>
                  <a:buClr>
                    <a:prstClr val="black"/>
                  </a:buClr>
                  <a:buSzTx/>
                  <a:buFont typeface="Wingdings" pitchFamily="2" charset="2"/>
                  <a:buChar char=""/>
                  <a:tabLst/>
                  <a:defRPr/>
                </a:pPr>
                <a:r>
                  <a:rPr kumimoji="0" lang="en-US" sz="1400" b="0" i="0" u="none"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IBM API Connect &amp; IBM </a:t>
                </a:r>
                <a:r>
                  <a:rPr kumimoji="0" lang="en-US" sz="1400" b="0" i="0" u="none" strike="noStrike" kern="1200" cap="none" spc="0" normalizeH="0" baseline="0" noProof="0" dirty="0" err="1">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sz="1400" b="0" i="0" u="none"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19" name="Rectangle 18"/>
              <p:cNvSpPr/>
              <p:nvPr/>
            </p:nvSpPr>
            <p:spPr>
              <a:xfrm>
                <a:off x="3081338" y="4305890"/>
                <a:ext cx="5738812" cy="1941961"/>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89362" tIns="44685" rIns="89362" bIns="44685" anchor="ctr"/>
              <a:lstStyle/>
              <a:p>
                <a:pPr marL="279267" marR="0" lvl="0" indent="-279267" algn="l" defTabSz="893667" rtl="0" eaLnBrk="0" fontAlgn="auto" latinLnBrk="0" hangingPunct="0">
                  <a:lnSpc>
                    <a:spcPct val="100000"/>
                  </a:lnSpc>
                  <a:spcBef>
                    <a:spcPts val="0"/>
                  </a:spcBef>
                  <a:spcAft>
                    <a:spcPts val="0"/>
                  </a:spcAft>
                  <a:buClr>
                    <a:prstClr val="white"/>
                  </a:buClr>
                  <a:buSzTx/>
                  <a:buFontTx/>
                  <a:buNone/>
                  <a:tabLst/>
                  <a:defRPr/>
                </a:pPr>
                <a:r>
                  <a:rPr kumimoji="0" lang="en-US" sz="1400" b="0" i="0" u="sng"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Business Value</a:t>
                </a:r>
                <a:endParaRPr kumimoji="0" 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79267" marR="0" lvl="0" indent="-279267" algn="l" defTabSz="893667" rtl="0" eaLnBrk="0" fontAlgn="auto" latinLnBrk="0" hangingPunct="0">
                  <a:lnSpc>
                    <a:spcPct val="100000"/>
                  </a:lnSpc>
                  <a:spcBef>
                    <a:spcPts val="0"/>
                  </a:spcBef>
                  <a:spcAft>
                    <a:spcPts val="0"/>
                  </a:spcAft>
                  <a:buClrTx/>
                  <a:buSzTx/>
                  <a:buFont typeface="Wingdings" charset="2"/>
                  <a:buChar char="ü"/>
                  <a:tabLst/>
                  <a:defRPr/>
                </a:pP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인터페이스를 </a:t>
                </a:r>
                <a:r>
                  <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REST/JSON </a:t>
                </a: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형태로 경량화하여 표준화</a:t>
                </a:r>
                <a:endPar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79267" marR="0" lvl="0" indent="-279267" algn="l" defTabSz="893667" rtl="0" eaLnBrk="0" fontAlgn="auto" latinLnBrk="0" hangingPunct="0">
                  <a:lnSpc>
                    <a:spcPct val="100000"/>
                  </a:lnSpc>
                  <a:spcBef>
                    <a:spcPts val="0"/>
                  </a:spcBef>
                  <a:spcAft>
                    <a:spcPts val="0"/>
                  </a:spcAft>
                  <a:buClrTx/>
                  <a:buSzTx/>
                  <a:buFont typeface="Wingdings" charset="2"/>
                  <a:buChar char="ü"/>
                  <a:tabLst/>
                  <a:defRPr/>
                </a:pP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모바일 시스템에 대한 보안을 강화한 안정적인 연결 방안 구축</a:t>
                </a:r>
                <a:endPar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79267" marR="0" lvl="0" indent="-279267" algn="l" defTabSz="893667" rtl="0" eaLnBrk="0" fontAlgn="auto" latinLnBrk="0" hangingPunct="0">
                  <a:lnSpc>
                    <a:spcPct val="100000"/>
                  </a:lnSpc>
                  <a:spcBef>
                    <a:spcPts val="0"/>
                  </a:spcBef>
                  <a:spcAft>
                    <a:spcPts val="0"/>
                  </a:spcAft>
                  <a:buClrTx/>
                  <a:buSzTx/>
                  <a:buFont typeface="Wingdings" charset="2"/>
                  <a:buChar char="ü"/>
                  <a:tabLst/>
                  <a:defRPr/>
                </a:pPr>
                <a:r>
                  <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API </a:t>
                </a:r>
                <a:r>
                  <a:rPr kumimoji="0" lang="ko-KR" altLang="en-US"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사용에 대한 모니터링 및 분석 가능</a:t>
                </a:r>
                <a:endParaRPr kumimoji="0" lang="en-US" altLang="ko-KR" sz="1400"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p:txBody>
          </p:sp>
        </p:grpSp>
        <p:pic>
          <p:nvPicPr>
            <p:cNvPr id="14" name="Picture 5"/>
            <p:cNvPicPr>
              <a:picLocks noChangeAspect="1"/>
            </p:cNvPicPr>
            <p:nvPr/>
          </p:nvPicPr>
          <p:blipFill>
            <a:blip r:embed="rId3"/>
            <a:srcRect/>
            <a:stretch>
              <a:fillRect/>
            </a:stretch>
          </p:blipFill>
          <p:spPr bwMode="auto">
            <a:xfrm>
              <a:off x="195263" y="1279324"/>
              <a:ext cx="4300537" cy="5045998"/>
            </a:xfrm>
            <a:prstGeom prst="rect">
              <a:avLst/>
            </a:prstGeom>
            <a:noFill/>
            <a:ln w="15875" cmpd="sng">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pic>
      </p:grpSp>
      <p:sp>
        <p:nvSpPr>
          <p:cNvPr id="72707" name="Title 1"/>
          <p:cNvSpPr>
            <a:spLocks noGrp="1"/>
          </p:cNvSpPr>
          <p:nvPr>
            <p:ph type="title"/>
          </p:nvPr>
        </p:nvSpPr>
        <p:spPr>
          <a:xfrm>
            <a:off x="620713" y="620714"/>
            <a:ext cx="7886700" cy="530225"/>
          </a:xfrm>
        </p:spPr>
        <p:txBody>
          <a:bodyPr/>
          <a:lstStyle/>
          <a:p>
            <a:r>
              <a:rPr lang="ko-KR" altLang="en-US">
                <a:solidFill>
                  <a:schemeClr val="tx1"/>
                </a:solidFill>
              </a:rPr>
              <a:t>사례 </a:t>
            </a:r>
            <a:r>
              <a:rPr lang="en-US" altLang="ko-KR">
                <a:solidFill>
                  <a:schemeClr val="tx1"/>
                </a:solidFill>
              </a:rPr>
              <a:t>– S </a:t>
            </a:r>
            <a:r>
              <a:rPr lang="ko-KR" altLang="en-US">
                <a:solidFill>
                  <a:schemeClr val="tx1"/>
                </a:solidFill>
              </a:rPr>
              <a:t>그룹 </a:t>
            </a:r>
          </a:p>
        </p:txBody>
      </p:sp>
      <p:sp>
        <p:nvSpPr>
          <p:cNvPr id="13"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72709" name="Rectangle 2"/>
          <p:cNvSpPr>
            <a:spLocks noChangeArrowheads="1"/>
          </p:cNvSpPr>
          <p:nvPr/>
        </p:nvSpPr>
        <p:spPr bwMode="auto">
          <a:xfrm>
            <a:off x="687388" y="2057401"/>
            <a:ext cx="882650" cy="1554163"/>
          </a:xfrm>
          <a:prstGeom prst="rect">
            <a:avLst/>
          </a:prstGeom>
          <a:solidFill>
            <a:srgbClr val="FEFFFE"/>
          </a:solidFill>
          <a:ln w="9525" algn="ctr">
            <a:solidFill>
              <a:srgbClr val="FEFEFF"/>
            </a:solidFill>
            <a:round/>
            <a:headEnd/>
            <a:tailEnd/>
          </a:ln>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895321157"/>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620713" y="620714"/>
            <a:ext cx="7886700" cy="530225"/>
          </a:xfrm>
        </p:spPr>
        <p:txBody>
          <a:bodyPr/>
          <a:lstStyle/>
          <a:p>
            <a:r>
              <a:rPr lang="en-US" altLang="ko-KR">
                <a:solidFill>
                  <a:schemeClr val="tx1"/>
                </a:solidFill>
              </a:rPr>
              <a:t> </a:t>
            </a:r>
            <a:r>
              <a:rPr lang="ko-KR" altLang="en-US">
                <a:solidFill>
                  <a:schemeClr val="tx1"/>
                </a:solidFill>
              </a:rPr>
              <a:t>사례 </a:t>
            </a:r>
            <a:r>
              <a:rPr lang="en-US" altLang="ko-KR">
                <a:solidFill>
                  <a:schemeClr val="tx1"/>
                </a:solidFill>
              </a:rPr>
              <a:t>– Citi Bank</a:t>
            </a:r>
            <a:r>
              <a:rPr lang="ko-KR" altLang="en-US">
                <a:solidFill>
                  <a:schemeClr val="tx1"/>
                </a:solidFill>
              </a:rPr>
              <a:t> </a:t>
            </a:r>
          </a:p>
        </p:txBody>
      </p:sp>
      <p:sp>
        <p:nvSpPr>
          <p:cNvPr id="13"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74756" name="Rectangle 2"/>
          <p:cNvSpPr>
            <a:spLocks noChangeArrowheads="1"/>
          </p:cNvSpPr>
          <p:nvPr/>
        </p:nvSpPr>
        <p:spPr bwMode="auto">
          <a:xfrm>
            <a:off x="687388" y="2227263"/>
            <a:ext cx="882650" cy="1554162"/>
          </a:xfrm>
          <a:prstGeom prst="rect">
            <a:avLst/>
          </a:prstGeom>
          <a:solidFill>
            <a:srgbClr val="FEFFFE"/>
          </a:solidFill>
          <a:ln w="9525" algn="ctr">
            <a:solidFill>
              <a:srgbClr val="FEFEFF"/>
            </a:solidFill>
            <a:round/>
            <a:headEnd/>
            <a:tailEnd/>
          </a:ln>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Arial" panose="020B0604020202020204" pitchFamily="34" charset="0"/>
              <a:ea typeface="맑은 고딕" panose="020B0503020000020004" pitchFamily="50" charset="-127"/>
              <a:cs typeface="Arial" panose="020B0604020202020204" pitchFamily="34" charset="0"/>
            </a:endParaRPr>
          </a:p>
        </p:txBody>
      </p:sp>
      <p:pic>
        <p:nvPicPr>
          <p:cNvPr id="74757" name="Picture 27" descr="img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125" y="1404938"/>
            <a:ext cx="37020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3471863" y="5205414"/>
            <a:ext cx="5738812" cy="1423987"/>
          </a:xfrm>
          <a:prstGeom prst="rect">
            <a:avLst/>
          </a:prstGeom>
          <a:solidFill>
            <a:srgbClr val="969696">
              <a:lumMod val="20000"/>
              <a:lumOff val="80000"/>
            </a:srgbClr>
          </a:solidFill>
          <a:ln w="6350" cap="flat" cmpd="sng" algn="ctr">
            <a:noFill/>
            <a:prstDash val="solid"/>
            <a:miter lim="800000"/>
          </a:ln>
          <a:effectLst/>
        </p:spPr>
        <p:txBody>
          <a:bodyPr lIns="89362" tIns="44685" rIns="89362" bIns="44685" anchor="ctr"/>
          <a:lstStyle/>
          <a:p>
            <a:pPr marL="0" marR="0" lvl="0" indent="0" algn="ctr" defTabSz="89366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맑은 고딕"/>
              <a:ea typeface="맑은 고딕" panose="020B0503020000020004" pitchFamily="50" charset="-127"/>
              <a:cs typeface="Arial" panose="020B0604020202020204" pitchFamily="34" charset="0"/>
            </a:endParaRPr>
          </a:p>
        </p:txBody>
      </p:sp>
      <p:sp>
        <p:nvSpPr>
          <p:cNvPr id="17" name="Rectangle 16"/>
          <p:cNvSpPr/>
          <p:nvPr/>
        </p:nvSpPr>
        <p:spPr>
          <a:xfrm>
            <a:off x="3471863" y="1404938"/>
            <a:ext cx="5738812" cy="1992312"/>
          </a:xfrm>
          <a:prstGeom prst="rect">
            <a:avLst/>
          </a:prstGeom>
          <a:solidFill>
            <a:srgbClr val="FFFFFF"/>
          </a:solidFill>
          <a:ln w="6350" cap="flat" cmpd="sng" algn="ctr">
            <a:noFill/>
            <a:prstDash val="solid"/>
            <a:miter lim="800000"/>
          </a:ln>
          <a:effectLst>
            <a:outerShdw blurRad="63500" sx="102000" sy="102000" algn="ctr" rotWithShape="0">
              <a:prstClr val="black">
                <a:alpha val="40000"/>
              </a:prstClr>
            </a:outerShdw>
          </a:effectLst>
        </p:spPr>
        <p:txBody>
          <a:bodyPr lIns="89362" tIns="44685" rIns="89362" bIns="44685" anchor="ctr"/>
          <a:lstStyle/>
          <a:p>
            <a:pPr marL="279267" marR="0" lvl="0" indent="-279267" algn="l" defTabSz="893667" rtl="0" eaLnBrk="1" fontAlgn="auto" latinLnBrk="0" hangingPunct="1">
              <a:lnSpc>
                <a:spcPct val="100000"/>
              </a:lnSpc>
              <a:spcBef>
                <a:spcPts val="0"/>
              </a:spcBef>
              <a:spcAft>
                <a:spcPts val="0"/>
              </a:spcAft>
              <a:buClr>
                <a:prstClr val="white"/>
              </a:buClr>
              <a:buSzTx/>
              <a:buFontTx/>
              <a:buNone/>
              <a:tabLst/>
              <a:defRPr/>
            </a:pPr>
            <a:r>
              <a:rPr kumimoji="0" lang="en-US" sz="1600" b="0" i="0" u="sng"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Business Challenge</a:t>
            </a:r>
            <a:endPar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endParaRPr>
          </a:p>
          <a:p>
            <a:pPr marL="279267" marR="0" lvl="0" indent="-279267" algn="l" defTabSz="893667" rtl="0" eaLnBrk="1" fontAlgn="auto" latinLnBrk="0" hangingPunct="1">
              <a:lnSpc>
                <a:spcPct val="100000"/>
              </a:lnSpc>
              <a:spcBef>
                <a:spcPts val="0"/>
              </a:spcBef>
              <a:spcAft>
                <a:spcPts val="0"/>
              </a:spcAft>
              <a:buClrTx/>
              <a:buSzTx/>
              <a:buFont typeface="Wingdings" charset="2"/>
              <a:buChar char="q"/>
              <a:tabLst/>
              <a:defRPr/>
            </a:pP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내부 파트너와 개발자에게 주요한 금융 서비스의 오픈</a:t>
            </a:r>
            <a:r>
              <a:rPr kumimoji="0" lang="en-US" altLang="ko-KR"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 </a:t>
            </a: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및  사용을 위한 접근의 어려움</a:t>
            </a:r>
            <a:endPar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endParaRPr>
          </a:p>
          <a:p>
            <a:pPr marL="279267" marR="0" lvl="0" indent="-279267" algn="l" defTabSz="893667" rtl="0" eaLnBrk="1" fontAlgn="auto" latinLnBrk="0" hangingPunct="1">
              <a:lnSpc>
                <a:spcPct val="100000"/>
              </a:lnSpc>
              <a:spcBef>
                <a:spcPts val="0"/>
              </a:spcBef>
              <a:spcAft>
                <a:spcPts val="0"/>
              </a:spcAft>
              <a:buClrTx/>
              <a:buSzTx/>
              <a:buFont typeface="Wingdings" charset="2"/>
              <a:buChar char="q"/>
              <a:tabLst/>
              <a:defRPr/>
            </a:pP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글로벌 신용카드</a:t>
            </a:r>
            <a:r>
              <a:rPr kumimoji="0" lang="en-US" altLang="ko-KR"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 </a:t>
            </a: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회사나 소상공인들과 같은 내부 파트너 관리를 위한 표준 에코시스템의 부족 </a:t>
            </a:r>
            <a:endPar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endParaRPr>
          </a:p>
          <a:p>
            <a:pPr marL="279267" marR="0" lvl="0" indent="-279267" algn="l" defTabSz="893667" rtl="0" eaLnBrk="1" fontAlgn="auto" latinLnBrk="0" hangingPunct="1">
              <a:lnSpc>
                <a:spcPct val="100000"/>
              </a:lnSpc>
              <a:spcBef>
                <a:spcPts val="0"/>
              </a:spcBef>
              <a:spcAft>
                <a:spcPts val="0"/>
              </a:spcAft>
              <a:buClrTx/>
              <a:buSzTx/>
              <a:buFont typeface="Wingdings" charset="2"/>
              <a:buChar char="q"/>
              <a:tabLst/>
              <a:defRPr/>
            </a:pP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업무 담당자를 위하여 서비스의 사용량 파악이나 </a:t>
            </a:r>
            <a:r>
              <a:rPr kumimoji="0" lang="ko-KR" altLang="en-US" sz="1600" b="0" i="0" u="none" strike="noStrike" kern="0" cap="none" spc="0" normalizeH="0" baseline="0" noProof="0" dirty="0" err="1">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과금</a:t>
            </a: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 작업을 수행하기 위한 가시적 정보 부족</a:t>
            </a:r>
            <a:endPar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endParaRPr>
          </a:p>
        </p:txBody>
      </p:sp>
      <p:sp>
        <p:nvSpPr>
          <p:cNvPr id="18" name="TextBox 17"/>
          <p:cNvSpPr txBox="1">
            <a:spLocks noChangeArrowheads="1"/>
          </p:cNvSpPr>
          <p:nvPr/>
        </p:nvSpPr>
        <p:spPr bwMode="auto">
          <a:xfrm>
            <a:off x="3594101" y="5630864"/>
            <a:ext cx="1706563" cy="307975"/>
          </a:xfrm>
          <a:prstGeom prst="rect">
            <a:avLst/>
          </a:prstGeom>
          <a:noFill/>
          <a:ln w="9525">
            <a:noFill/>
            <a:miter lim="800000"/>
            <a:headEnd/>
            <a:tailEnd/>
          </a:ln>
        </p:spPr>
        <p:txBody>
          <a:bodyPr lIns="89362" tIns="44685" rIns="89362" bIns="44685">
            <a:spAutoFit/>
          </a:bodyPr>
          <a:lstStyle/>
          <a:p>
            <a:pPr marL="0" marR="0" lvl="0" indent="0" algn="l" defTabSz="891986" rtl="0" eaLnBrk="0" fontAlgn="base" latinLnBrk="0" hangingPunct="0">
              <a:lnSpc>
                <a:spcPct val="100000"/>
              </a:lnSpc>
              <a:spcBef>
                <a:spcPct val="0"/>
              </a:spcBef>
              <a:spcAft>
                <a:spcPct val="0"/>
              </a:spcAft>
              <a:buClrTx/>
              <a:buSzTx/>
              <a:buFontTx/>
              <a:buNone/>
              <a:tabLst/>
              <a:defRPr/>
            </a:pPr>
            <a:r>
              <a:rPr kumimoji="0" lang="en-US" sz="1412"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Example Apps</a:t>
            </a:r>
          </a:p>
        </p:txBody>
      </p:sp>
      <p:sp>
        <p:nvSpPr>
          <p:cNvPr id="20" name="TextBox 18"/>
          <p:cNvSpPr txBox="1">
            <a:spLocks noChangeArrowheads="1"/>
          </p:cNvSpPr>
          <p:nvPr/>
        </p:nvSpPr>
        <p:spPr bwMode="auto">
          <a:xfrm>
            <a:off x="3471863" y="3609976"/>
            <a:ext cx="5738812" cy="582613"/>
          </a:xfrm>
          <a:prstGeom prst="rect">
            <a:avLst/>
          </a:prstGeom>
          <a:solidFill>
            <a:srgbClr val="FFFFFF"/>
          </a:solidFill>
          <a:ln w="9525">
            <a:noFill/>
            <a:miter lim="800000"/>
            <a:headEnd/>
            <a:tailEnd/>
          </a:ln>
          <a:effectLst>
            <a:outerShdw blurRad="63500" sx="102000" sy="102000" algn="ctr" rotWithShape="0">
              <a:prstClr val="black">
                <a:alpha val="40000"/>
              </a:prstClr>
            </a:outerShdw>
          </a:effectLst>
        </p:spPr>
        <p:txBody>
          <a:bodyPr lIns="89362" tIns="44685" rIns="89362" bIns="44685" anchor="ctr">
            <a:spAutoFit/>
          </a:bodyPr>
          <a:lstStyle/>
          <a:p>
            <a:pPr marL="0" marR="0" lvl="0" indent="0" algn="l" defTabSz="893667" rtl="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Solution</a:t>
            </a:r>
            <a:endParaRPr kumimoji="0" lang="en-US" sz="1600" b="1" i="0" u="sng" strike="noStrike" kern="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279267" marR="0" lvl="0" indent="-279267" algn="l" defTabSz="893667" rtl="0" eaLnBrk="1" fontAlgn="auto" latinLnBrk="0" hangingPunct="1">
              <a:lnSpc>
                <a:spcPct val="100000"/>
              </a:lnSpc>
              <a:spcBef>
                <a:spcPts val="0"/>
              </a:spcBef>
              <a:spcAft>
                <a:spcPts val="0"/>
              </a:spcAft>
              <a:buClr>
                <a:prstClr val="black"/>
              </a:buClr>
              <a:buSzTx/>
              <a:buFont typeface="Wingdings" pitchFamily="2" charset="2"/>
              <a:buChar char=""/>
              <a:tabLst/>
              <a:defRPr/>
            </a:pPr>
            <a:r>
              <a:rPr kumimoji="0" lang="en-US" sz="1600" b="0" i="0" u="none" strike="noStrike" kern="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IBM API Management &amp; </a:t>
            </a:r>
            <a:r>
              <a:rPr kumimoji="0" lang="en-US" sz="1600" b="0" i="0" u="none" strike="noStrike" kern="0" cap="none" spc="0" normalizeH="0" baseline="0" noProof="0" dirty="0" err="1">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sz="1600" b="0" i="0" u="none" strike="noStrike" kern="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22" name="Rectangle 21"/>
          <p:cNvSpPr/>
          <p:nvPr/>
        </p:nvSpPr>
        <p:spPr>
          <a:xfrm>
            <a:off x="3471863" y="4416426"/>
            <a:ext cx="5738812" cy="1941513"/>
          </a:xfrm>
          <a:prstGeom prst="rect">
            <a:avLst/>
          </a:prstGeom>
          <a:solidFill>
            <a:srgbClr val="FFFFFF"/>
          </a:solidFill>
          <a:ln w="6350" cap="flat" cmpd="sng" algn="ctr">
            <a:noFill/>
            <a:prstDash val="solid"/>
            <a:miter lim="800000"/>
          </a:ln>
          <a:effectLst>
            <a:outerShdw blurRad="63500" sx="102000" sy="102000" algn="ctr" rotWithShape="0">
              <a:prstClr val="black">
                <a:alpha val="40000"/>
              </a:prstClr>
            </a:outerShdw>
          </a:effectLst>
        </p:spPr>
        <p:txBody>
          <a:bodyPr lIns="89362" tIns="44685" rIns="89362" bIns="44685" anchor="ctr"/>
          <a:lstStyle/>
          <a:p>
            <a:pPr marL="279267" marR="0" lvl="0" indent="-279267" algn="l" defTabSz="893667" rtl="0" eaLnBrk="1" fontAlgn="auto" latinLnBrk="0" hangingPunct="1">
              <a:lnSpc>
                <a:spcPct val="100000"/>
              </a:lnSpc>
              <a:spcBef>
                <a:spcPts val="0"/>
              </a:spcBef>
              <a:spcAft>
                <a:spcPts val="0"/>
              </a:spcAft>
              <a:buClr>
                <a:prstClr val="white"/>
              </a:buClr>
              <a:buSzTx/>
              <a:buFontTx/>
              <a:buNone/>
              <a:tabLst/>
              <a:defRPr/>
            </a:pPr>
            <a:r>
              <a:rPr kumimoji="0" lang="en-US" sz="1600" b="0" i="0" u="sng"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Business Value</a:t>
            </a:r>
            <a:endPar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endParaRPr>
          </a:p>
          <a:p>
            <a:pPr marL="279267" marR="0" lvl="0" indent="-279267" algn="l" defTabSz="893667" rtl="0" eaLnBrk="1" fontAlgn="auto" latinLnBrk="0" hangingPunct="1">
              <a:lnSpc>
                <a:spcPct val="100000"/>
              </a:lnSpc>
              <a:spcBef>
                <a:spcPts val="0"/>
              </a:spcBef>
              <a:spcAft>
                <a:spcPts val="0"/>
              </a:spcAft>
              <a:buClrTx/>
              <a:buSzTx/>
              <a:buFont typeface="Wingdings" charset="2"/>
              <a:buChar char="ü"/>
              <a:tabLst/>
              <a:defRPr/>
            </a:pPr>
            <a:r>
              <a:rPr kumimoji="0" lang="ko-KR" altLang="en-US" sz="1600" b="0" i="0" u="none" strike="noStrike" kern="0" cap="none" spc="0" normalizeH="0" baseline="0" noProof="0" dirty="0" err="1">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셀프</a:t>
            </a: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 서비스 경험과 함께 </a:t>
            </a:r>
            <a:r>
              <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3</a:t>
            </a:r>
            <a:r>
              <a:rPr kumimoji="0" lang="en-US" sz="1600" b="0" i="0" u="none" strike="noStrike" kern="0" cap="none" spc="0" normalizeH="0" baseline="3000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rd</a:t>
            </a:r>
            <a:r>
              <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 </a:t>
            </a: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파티 소상공인들에게 </a:t>
            </a:r>
            <a:r>
              <a:rPr kumimoji="0" lang="en-US" altLang="ko-KR"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API </a:t>
            </a: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로서 주요 서비스에 보안화된 표준기반의 접근 방안 제공</a:t>
            </a:r>
            <a:endPar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endParaRPr>
          </a:p>
          <a:p>
            <a:pPr marL="279267" marR="0" lvl="0" indent="-279267" algn="l" defTabSz="893667" rtl="0" eaLnBrk="1" fontAlgn="auto" latinLnBrk="0" hangingPunct="1">
              <a:lnSpc>
                <a:spcPct val="100000"/>
              </a:lnSpc>
              <a:spcBef>
                <a:spcPts val="0"/>
              </a:spcBef>
              <a:spcAft>
                <a:spcPts val="0"/>
              </a:spcAft>
              <a:buClrTx/>
              <a:buSzTx/>
              <a:buFont typeface="Wingdings" charset="2"/>
              <a:buChar char="ü"/>
              <a:tabLst/>
              <a:defRPr/>
            </a:pP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중앙화된 저장소와 파트너들을 위한 사용량 분석이 가능한 내부 에코시스템 제공 </a:t>
            </a:r>
            <a:endPar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endParaRPr>
          </a:p>
          <a:p>
            <a:pPr marL="279267" marR="0" lvl="0" indent="-279267" algn="l" defTabSz="893667" rtl="0" eaLnBrk="1" fontAlgn="auto" latinLnBrk="0" hangingPunct="1">
              <a:lnSpc>
                <a:spcPct val="100000"/>
              </a:lnSpc>
              <a:spcBef>
                <a:spcPts val="0"/>
              </a:spcBef>
              <a:spcAft>
                <a:spcPts val="0"/>
              </a:spcAft>
              <a:buClrTx/>
              <a:buSzTx/>
              <a:buFont typeface="Wingdings" charset="2"/>
              <a:buChar char="ü"/>
              <a:tabLst/>
              <a:defRPr/>
            </a:pPr>
            <a:r>
              <a:rPr kumimoji="0" lang="ko-KR" altLang="en-US" sz="1600" b="0" i="0" u="none" strike="noStrike" kern="0" cap="none" spc="0" normalizeH="0" baseline="0" noProof="0" dirty="0" err="1">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모바일</a:t>
            </a:r>
            <a:r>
              <a:rPr kumimoji="0" lang="ko-KR" alt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rPr>
              <a:t> 애플리케이션 개발을 위한 혁신을 드라이브</a:t>
            </a:r>
            <a:endParaRPr kumimoji="0" lang="en-US" sz="1600" b="0" i="0" u="none" strike="noStrike" kern="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Arial" panose="020B0604020202020204" pitchFamily="34" charset="0"/>
            </a:endParaRPr>
          </a:p>
        </p:txBody>
      </p:sp>
      <p:sp>
        <p:nvSpPr>
          <p:cNvPr id="74763" name="내용 개체 틀 3"/>
          <p:cNvSpPr txBox="1">
            <a:spLocks/>
          </p:cNvSpPr>
          <p:nvPr/>
        </p:nvSpPr>
        <p:spPr bwMode="auto">
          <a:xfrm>
            <a:off x="715963" y="1006475"/>
            <a:ext cx="8259762"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82550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233488" indent="-228600">
              <a:buClr>
                <a:schemeClr val="tx1"/>
              </a:buClr>
              <a:buChar char="•"/>
              <a:defRPr sz="1600">
                <a:solidFill>
                  <a:schemeClr val="tx1"/>
                </a:solidFill>
                <a:latin typeface="맑은 고딕" panose="020B0503020000020004" pitchFamily="50" charset="-127"/>
              </a:defRPr>
            </a:lvl3pPr>
            <a:lvl4pPr marL="1641475"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0" fontAlgn="base" latinLnBrk="1" hangingPunct="0">
              <a:lnSpc>
                <a:spcPct val="100000"/>
              </a:lnSpc>
              <a:spcBef>
                <a:spcPct val="20000"/>
              </a:spcBef>
              <a:spcAft>
                <a:spcPct val="0"/>
              </a:spcAft>
              <a:buClrTx/>
              <a:buSzTx/>
              <a:buFontTx/>
              <a:buNone/>
              <a:tabLst/>
              <a:defRPr/>
            </a:pPr>
            <a:r>
              <a:rPr kumimoji="1" lang="ko-KR" altLang="en-US" sz="16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파트너 및 개발자를 위한 표준 </a:t>
            </a:r>
            <a:r>
              <a:rPr kumimoji="1" lang="en-US" altLang="ko-KR" sz="16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API </a:t>
            </a:r>
            <a:r>
              <a:rPr kumimoji="1" lang="ko-KR" altLang="en-US" sz="16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게이트웨이 도입</a:t>
            </a:r>
          </a:p>
        </p:txBody>
      </p:sp>
      <p:pic>
        <p:nvPicPr>
          <p:cNvPr id="7476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0075" y="657226"/>
            <a:ext cx="9906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970973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4"/>
          <p:cNvGrpSpPr>
            <a:grpSpLocks/>
          </p:cNvGrpSpPr>
          <p:nvPr/>
        </p:nvGrpSpPr>
        <p:grpSpPr bwMode="auto">
          <a:xfrm>
            <a:off x="701675" y="2798764"/>
            <a:ext cx="852488" cy="777875"/>
            <a:chOff x="858761" y="1378857"/>
            <a:chExt cx="1306286" cy="1306286"/>
          </a:xfrm>
        </p:grpSpPr>
        <p:pic>
          <p:nvPicPr>
            <p:cNvPr id="7680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6324" y="1520976"/>
              <a:ext cx="1025237" cy="100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Oval 6"/>
            <p:cNvSpPr>
              <a:spLocks noChangeArrowheads="1"/>
            </p:cNvSpPr>
            <p:nvPr/>
          </p:nvSpPr>
          <p:spPr bwMode="auto">
            <a:xfrm>
              <a:off x="858761" y="1378857"/>
              <a:ext cx="1306286" cy="1306286"/>
            </a:xfrm>
            <a:prstGeom prst="ellipse">
              <a:avLst/>
            </a:prstGeom>
            <a:noFill/>
            <a:ln w="571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 name="TextBox 7"/>
          <p:cNvSpPr txBox="1"/>
          <p:nvPr/>
        </p:nvSpPr>
        <p:spPr>
          <a:xfrm>
            <a:off x="1785938" y="2778126"/>
            <a:ext cx="7473950" cy="835025"/>
          </a:xfrm>
          <a:prstGeom prst="rect">
            <a:avLst/>
          </a:prstGeom>
          <a:no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008000"/>
                </a:solidFill>
                <a:effectLst/>
                <a:uLnTx/>
                <a:uFillTx/>
                <a:latin typeface="Calibri" charset="0"/>
                <a:ea typeface="ＭＳ Ｐゴシック" charset="0"/>
                <a:cs typeface="ＭＳ Ｐゴシック" charset="0"/>
              </a:rPr>
              <a:t>Mobile Gateway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en-US" sz="2400" b="0" i="0" u="none" strike="noStrike" kern="1200" cap="none" spc="0" normalizeH="0" baseline="0" noProof="0" dirty="0">
                <a:ln>
                  <a:noFill/>
                </a:ln>
                <a:solidFill>
                  <a:srgbClr val="7889FB"/>
                </a:solidFill>
                <a:effectLst/>
                <a:uLnTx/>
                <a:uFillTx/>
                <a:latin typeface="Calibri"/>
                <a:ea typeface="ＭＳ Ｐゴシック" charset="0"/>
                <a:cs typeface="Calibri"/>
              </a:rPr>
              <a:t>모바일 애플리케이션에 대한 보안과 응답성 강화</a:t>
            </a:r>
          </a:p>
        </p:txBody>
      </p:sp>
    </p:spTree>
    <p:extLst>
      <p:ext uri="{BB962C8B-B14F-4D97-AF65-F5344CB8AC3E}">
        <p14:creationId xmlns:p14="http://schemas.microsoft.com/office/powerpoint/2010/main" val="3733894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20714" y="596901"/>
            <a:ext cx="8275637" cy="568325"/>
          </a:xfrm>
        </p:spPr>
        <p:txBody>
          <a:bodyPr/>
          <a:lstStyle/>
          <a:p>
            <a:pPr>
              <a:defRPr/>
            </a:pPr>
            <a:r>
              <a:rPr lang="ko-KR" altLang="en-US" dirty="0">
                <a:solidFill>
                  <a:schemeClr val="tx1"/>
                </a:solidFill>
                <a:latin typeface="+mn-ea"/>
                <a:ea typeface="+mn-ea"/>
              </a:rPr>
              <a:t>논리적 아키텍처 </a:t>
            </a:r>
            <a:r>
              <a:rPr lang="en-US" altLang="ko-KR" dirty="0">
                <a:solidFill>
                  <a:schemeClr val="tx1"/>
                </a:solidFill>
                <a:latin typeface="+mn-ea"/>
                <a:ea typeface="+mn-ea"/>
              </a:rPr>
              <a:t>– Mobile Gateway</a:t>
            </a:r>
            <a:endParaRPr lang="en-US" altLang="en-US" dirty="0">
              <a:solidFill>
                <a:schemeClr val="tx1"/>
              </a:solidFill>
              <a:latin typeface="+mn-ea"/>
              <a:ea typeface="+mn-ea"/>
            </a:endParaRPr>
          </a:p>
        </p:txBody>
      </p:sp>
      <p:sp>
        <p:nvSpPr>
          <p:cNvPr id="8195" name="Text Box 4"/>
          <p:cNvSpPr txBox="1">
            <a:spLocks noChangeArrowheads="1"/>
          </p:cNvSpPr>
          <p:nvPr/>
        </p:nvSpPr>
        <p:spPr bwMode="auto">
          <a:xfrm>
            <a:off x="6564314" y="1204913"/>
            <a:ext cx="2960687" cy="5167312"/>
          </a:xfrm>
          <a:prstGeom prst="rect">
            <a:avLst/>
          </a:prstGeom>
          <a:solidFill>
            <a:srgbClr val="E0ECF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a:lstStyle>
            <a:lvl1pPr defTabSz="412750">
              <a:defRPr sz="1700">
                <a:solidFill>
                  <a:schemeClr val="tx1"/>
                </a:solidFill>
                <a:latin typeface="Calibri" panose="020F0502020204030204" pitchFamily="34" charset="0"/>
                <a:ea typeface="MS PGothic" panose="020B0600070205080204" pitchFamily="34" charset="-128"/>
              </a:defRPr>
            </a:lvl1pPr>
            <a:lvl2pPr defTabSz="412750">
              <a:defRPr sz="1700">
                <a:solidFill>
                  <a:schemeClr val="tx1"/>
                </a:solidFill>
                <a:latin typeface="Calibri" panose="020F0502020204030204" pitchFamily="34" charset="0"/>
                <a:ea typeface="MS PGothic" panose="020B0600070205080204" pitchFamily="34" charset="-128"/>
              </a:defRPr>
            </a:lvl2pPr>
            <a:lvl3pPr defTabSz="412750">
              <a:defRPr sz="1700">
                <a:solidFill>
                  <a:schemeClr val="tx1"/>
                </a:solidFill>
                <a:latin typeface="Calibri" panose="020F0502020204030204" pitchFamily="34" charset="0"/>
                <a:ea typeface="MS PGothic" panose="020B0600070205080204" pitchFamily="34" charset="-128"/>
              </a:defRPr>
            </a:lvl3pPr>
            <a:lvl4pPr defTabSz="412750">
              <a:defRPr sz="1700">
                <a:solidFill>
                  <a:schemeClr val="tx1"/>
                </a:solidFill>
                <a:latin typeface="Calibri" panose="020F0502020204030204" pitchFamily="34" charset="0"/>
                <a:ea typeface="MS PGothic" panose="020B0600070205080204" pitchFamily="34" charset="-128"/>
              </a:defRPr>
            </a:lvl4pPr>
            <a:lvl5pPr defTabSz="412750">
              <a:defRPr sz="1700">
                <a:solidFill>
                  <a:schemeClr val="tx1"/>
                </a:solidFill>
                <a:latin typeface="Calibri" panose="020F0502020204030204" pitchFamily="34" charset="0"/>
                <a:ea typeface="MS PGothic" panose="020B0600070205080204" pitchFamily="34" charset="-128"/>
              </a:defRPr>
            </a:lvl5pPr>
            <a:lvl6pPr marL="22447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412750" rtl="0" eaLnBrk="0" fontAlgn="base" latinLnBrk="0" hangingPunct="0">
              <a:lnSpc>
                <a:spcPct val="100000"/>
              </a:lnSpc>
              <a:spcBef>
                <a:spcPct val="50000"/>
              </a:spcBef>
              <a:spcAft>
                <a:spcPct val="0"/>
              </a:spcAft>
              <a:buClrTx/>
              <a:buSzTx/>
              <a:buFontTx/>
              <a:buNone/>
              <a:tabLst/>
              <a:defRPr/>
            </a:pPr>
            <a:endParaRPr kumimoji="0" lang="ko-KR" altLang="ko-KR" sz="10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196" name="Rectangle 41"/>
          <p:cNvSpPr>
            <a:spLocks noChangeArrowheads="1"/>
          </p:cNvSpPr>
          <p:nvPr/>
        </p:nvSpPr>
        <p:spPr bwMode="gray">
          <a:xfrm>
            <a:off x="2897188" y="1208089"/>
            <a:ext cx="3632200" cy="5164137"/>
          </a:xfrm>
          <a:prstGeom prst="rect">
            <a:avLst/>
          </a:prstGeom>
          <a:solidFill>
            <a:srgbClr val="FDEFE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45720" tIns="45717" rIns="45720" bIns="45717" anchor="ctr"/>
          <a:lstStyle>
            <a:lvl1pPr defTabSz="412750">
              <a:defRPr sz="1700">
                <a:solidFill>
                  <a:schemeClr val="tx1"/>
                </a:solidFill>
                <a:latin typeface="Calibri" panose="020F0502020204030204" pitchFamily="34" charset="0"/>
                <a:ea typeface="MS PGothic" panose="020B0600070205080204" pitchFamily="34" charset="-128"/>
              </a:defRPr>
            </a:lvl1pPr>
            <a:lvl2pPr defTabSz="412750">
              <a:defRPr sz="1700">
                <a:solidFill>
                  <a:schemeClr val="tx1"/>
                </a:solidFill>
                <a:latin typeface="Calibri" panose="020F0502020204030204" pitchFamily="34" charset="0"/>
                <a:ea typeface="MS PGothic" panose="020B0600070205080204" pitchFamily="34" charset="-128"/>
              </a:defRPr>
            </a:lvl2pPr>
            <a:lvl3pPr defTabSz="412750">
              <a:defRPr sz="1700">
                <a:solidFill>
                  <a:schemeClr val="tx1"/>
                </a:solidFill>
                <a:latin typeface="Calibri" panose="020F0502020204030204" pitchFamily="34" charset="0"/>
                <a:ea typeface="MS PGothic" panose="020B0600070205080204" pitchFamily="34" charset="-128"/>
              </a:defRPr>
            </a:lvl3pPr>
            <a:lvl4pPr defTabSz="412750">
              <a:defRPr sz="1700">
                <a:solidFill>
                  <a:schemeClr val="tx1"/>
                </a:solidFill>
                <a:latin typeface="Calibri" panose="020F0502020204030204" pitchFamily="34" charset="0"/>
                <a:ea typeface="MS PGothic" panose="020B0600070205080204" pitchFamily="34" charset="-128"/>
              </a:defRPr>
            </a:lvl4pPr>
            <a:lvl5pPr defTabSz="412750">
              <a:defRPr sz="1700">
                <a:solidFill>
                  <a:schemeClr val="tx1"/>
                </a:solidFill>
                <a:latin typeface="Calibri" panose="020F0502020204030204" pitchFamily="34" charset="0"/>
                <a:ea typeface="MS PGothic" panose="020B0600070205080204" pitchFamily="34" charset="-128"/>
              </a:defRPr>
            </a:lvl5pPr>
            <a:lvl6pPr marL="22447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412750" rtl="0" eaLnBrk="0" fontAlgn="base" latinLnBrk="0" hangingPunct="0">
              <a:lnSpc>
                <a:spcPct val="95000"/>
              </a:lnSpc>
              <a:spcBef>
                <a:spcPct val="0"/>
              </a:spcBef>
              <a:spcAft>
                <a:spcPct val="0"/>
              </a:spcAft>
              <a:buClr>
                <a:srgbClr val="009999"/>
              </a:buClr>
              <a:buSzTx/>
              <a:buFont typeface="Wingdings" panose="05000000000000000000" pitchFamily="2" charset="2"/>
              <a:buNone/>
              <a:tabLst/>
              <a:defRPr/>
            </a:pPr>
            <a:endParaRPr kumimoji="0" lang="ko-KR"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6" name="Picture 5"/>
          <p:cNvPicPr>
            <a:picLocks noChangeAspect="1"/>
          </p:cNvPicPr>
          <p:nvPr/>
        </p:nvPicPr>
        <p:blipFill>
          <a:blip r:embed="rId3" cstate="email">
            <a:lum bright="-30000"/>
            <a:extLst>
              <a:ext uri="{28A0092B-C50C-407E-A947-70E740481C1C}">
                <a14:useLocalDpi xmlns:a14="http://schemas.microsoft.com/office/drawing/2010/main"/>
              </a:ext>
            </a:extLst>
          </a:blip>
          <a:stretch>
            <a:fillRect/>
          </a:stretch>
        </p:blipFill>
        <p:spPr bwMode="auto">
          <a:xfrm>
            <a:off x="3496993" y="2902449"/>
            <a:ext cx="2443300" cy="1369533"/>
          </a:xfrm>
          <a:prstGeom prst="rect">
            <a:avLst/>
          </a:prstGeom>
          <a:effectLst>
            <a:glow rad="101600">
              <a:srgbClr val="83D1F5">
                <a:satMod val="175000"/>
                <a:alpha val="40000"/>
              </a:srgbClr>
            </a:glow>
          </a:effectLst>
        </p:spPr>
      </p:pic>
      <p:pic>
        <p:nvPicPr>
          <p:cNvPr id="9" name="Picture 26"/>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07578" y="2830833"/>
            <a:ext cx="531530" cy="814375"/>
          </a:xfrm>
          <a:prstGeom prst="rect">
            <a:avLst/>
          </a:prstGeom>
          <a:noFill/>
          <a:ln>
            <a:noFill/>
          </a:ln>
          <a:extLst>
            <a:ext uri="{909E8E84-426E-40dd-AFC4-6F175D3DCCD1}"/>
            <a:ext uri="{91240B29-F687-4f45-9708-019B960494DF}"/>
          </a:extLst>
        </p:spPr>
      </p:pic>
      <p:pic>
        <p:nvPicPr>
          <p:cNvPr id="10" name="Picture 26"/>
          <p:cNvPicPr>
            <a:picLocks noChangeAspect="1"/>
          </p:cNvPicPr>
          <p:nvPr/>
        </p:nvPicPr>
        <p:blipFill>
          <a:blip r:embed="rId4"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911925" y="3709572"/>
            <a:ext cx="531530" cy="814375"/>
          </a:xfrm>
          <a:prstGeom prst="rect">
            <a:avLst/>
          </a:prstGeom>
          <a:noFill/>
          <a:ln>
            <a:noFill/>
          </a:ln>
          <a:extLst>
            <a:ext uri="{909E8E84-426E-40dd-AFC4-6F175D3DCCD1}"/>
            <a:ext uri="{91240B29-F687-4f45-9708-019B960494DF}"/>
          </a:extLst>
        </p:spPr>
      </p:pic>
      <p:pic>
        <p:nvPicPr>
          <p:cNvPr id="77832"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23251" y="3344864"/>
            <a:ext cx="11985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72464" y="4295776"/>
            <a:ext cx="98107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29475" y="1387476"/>
            <a:ext cx="1854200" cy="30797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맑은 고딕"/>
                <a:ea typeface="+mn-ea"/>
                <a:cs typeface="+mn-cs"/>
              </a:rPr>
              <a:t>System of Records</a:t>
            </a:r>
          </a:p>
        </p:txBody>
      </p:sp>
      <p:sp>
        <p:nvSpPr>
          <p:cNvPr id="14" name="TextBox 13"/>
          <p:cNvSpPr txBox="1"/>
          <p:nvPr/>
        </p:nvSpPr>
        <p:spPr>
          <a:xfrm>
            <a:off x="3700463" y="1384301"/>
            <a:ext cx="1917700" cy="30797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맑은 고딕"/>
                <a:ea typeface="+mn-ea"/>
                <a:cs typeface="+mn-cs"/>
              </a:rPr>
              <a:t>Gateway</a:t>
            </a:r>
          </a:p>
        </p:txBody>
      </p:sp>
      <p:graphicFrame>
        <p:nvGraphicFramePr>
          <p:cNvPr id="77836" name="Object 22"/>
          <p:cNvGraphicFramePr>
            <a:graphicFrameLocks noChangeAspect="1"/>
          </p:cNvGraphicFramePr>
          <p:nvPr/>
        </p:nvGraphicFramePr>
        <p:xfrm>
          <a:off x="2692400" y="3068638"/>
          <a:ext cx="369888" cy="1111250"/>
        </p:xfrm>
        <a:graphic>
          <a:graphicData uri="http://schemas.openxmlformats.org/presentationml/2006/ole">
            <mc:AlternateContent xmlns:mc="http://schemas.openxmlformats.org/markup-compatibility/2006">
              <mc:Choice xmlns:v="urn:schemas-microsoft-com:vml" Requires="v">
                <p:oleObj spid="_x0000_s2056" r:id="rId7" imgW="906363" imgH="1421428" progId="">
                  <p:embed/>
                </p:oleObj>
              </mc:Choice>
              <mc:Fallback>
                <p:oleObj r:id="rId7" imgW="906363" imgH="1421428" progId="">
                  <p:embed/>
                  <p:pic>
                    <p:nvPicPr>
                      <p:cNvPr id="77836"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2400" y="3068638"/>
                        <a:ext cx="369888"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7" name="Object 22"/>
          <p:cNvGraphicFramePr>
            <a:graphicFrameLocks noChangeAspect="1"/>
          </p:cNvGraphicFramePr>
          <p:nvPr/>
        </p:nvGraphicFramePr>
        <p:xfrm>
          <a:off x="6356350" y="3065463"/>
          <a:ext cx="369888" cy="1111250"/>
        </p:xfrm>
        <a:graphic>
          <a:graphicData uri="http://schemas.openxmlformats.org/presentationml/2006/ole">
            <mc:AlternateContent xmlns:mc="http://schemas.openxmlformats.org/markup-compatibility/2006">
              <mc:Choice xmlns:v="urn:schemas-microsoft-com:vml" Requires="v">
                <p:oleObj spid="_x0000_s2057" r:id="rId9" imgW="906363" imgH="1421428" progId="">
                  <p:embed/>
                </p:oleObj>
              </mc:Choice>
              <mc:Fallback>
                <p:oleObj r:id="rId9" imgW="906363" imgH="1421428" progId="">
                  <p:embed/>
                  <p:pic>
                    <p:nvPicPr>
                      <p:cNvPr id="77837"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6350" y="3065463"/>
                        <a:ext cx="369888"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7838" name="Straight Arrow Connector 22"/>
          <p:cNvCxnSpPr>
            <a:cxnSpLocks noChangeShapeType="1"/>
            <a:endCxn id="41" idx="2"/>
          </p:cNvCxnSpPr>
          <p:nvPr/>
        </p:nvCxnSpPr>
        <p:spPr bwMode="auto">
          <a:xfrm flipV="1">
            <a:off x="6813550" y="2120900"/>
            <a:ext cx="1087438" cy="1354138"/>
          </a:xfrm>
          <a:prstGeom prst="straightConnector1">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7839" name="Straight Arrow Connector 22"/>
          <p:cNvCxnSpPr>
            <a:cxnSpLocks noChangeShapeType="1"/>
          </p:cNvCxnSpPr>
          <p:nvPr/>
        </p:nvCxnSpPr>
        <p:spPr bwMode="auto">
          <a:xfrm flipV="1">
            <a:off x="6802438" y="3344863"/>
            <a:ext cx="1079500" cy="190500"/>
          </a:xfrm>
          <a:prstGeom prst="straightConnector1">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7840" name="Straight Arrow Connector 22"/>
          <p:cNvCxnSpPr>
            <a:cxnSpLocks noChangeShapeType="1"/>
          </p:cNvCxnSpPr>
          <p:nvPr/>
        </p:nvCxnSpPr>
        <p:spPr bwMode="auto">
          <a:xfrm>
            <a:off x="6897689" y="3594100"/>
            <a:ext cx="954087" cy="515938"/>
          </a:xfrm>
          <a:prstGeom prst="straightConnector1">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7841" name="Straight Arrow Connector 22"/>
          <p:cNvCxnSpPr>
            <a:cxnSpLocks noChangeShapeType="1"/>
            <a:endCxn id="77845" idx="1"/>
          </p:cNvCxnSpPr>
          <p:nvPr/>
        </p:nvCxnSpPr>
        <p:spPr bwMode="auto">
          <a:xfrm>
            <a:off x="6897689" y="3689350"/>
            <a:ext cx="935037" cy="1377950"/>
          </a:xfrm>
          <a:prstGeom prst="straightConnector1">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8210" name="Rectangle 20"/>
          <p:cNvSpPr>
            <a:spLocks noChangeArrowheads="1"/>
          </p:cNvSpPr>
          <p:nvPr/>
        </p:nvSpPr>
        <p:spPr bwMode="auto">
          <a:xfrm>
            <a:off x="3459163" y="2435226"/>
            <a:ext cx="24431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Calibri" panose="020F0502020204030204" pitchFamily="34" charset="0"/>
                <a:ea typeface="MS PGothic" panose="020B0600070205080204" pitchFamily="34" charset="-128"/>
              </a:defRPr>
            </a:lvl1pPr>
            <a:lvl2pPr marL="742950" indent="-285750">
              <a:defRPr sz="1700">
                <a:solidFill>
                  <a:schemeClr val="tx1"/>
                </a:solidFill>
                <a:latin typeface="Calibri" panose="020F0502020204030204" pitchFamily="34" charset="0"/>
                <a:ea typeface="MS PGothic" panose="020B0600070205080204" pitchFamily="34" charset="-128"/>
              </a:defRPr>
            </a:lvl2pPr>
            <a:lvl3pPr marL="1143000" indent="-228600">
              <a:defRPr sz="1700">
                <a:solidFill>
                  <a:schemeClr val="tx1"/>
                </a:solidFill>
                <a:latin typeface="Calibri" panose="020F0502020204030204" pitchFamily="34" charset="0"/>
                <a:ea typeface="MS PGothic" panose="020B0600070205080204" pitchFamily="34" charset="-128"/>
              </a:defRPr>
            </a:lvl3pPr>
            <a:lvl4pPr marL="1600200" indent="-228600">
              <a:defRPr sz="1700">
                <a:solidFill>
                  <a:schemeClr val="tx1"/>
                </a:solidFill>
                <a:latin typeface="Calibri" panose="020F0502020204030204" pitchFamily="34" charset="0"/>
                <a:ea typeface="MS PGothic" panose="020B0600070205080204" pitchFamily="34" charset="-128"/>
              </a:defRPr>
            </a:lvl4pPr>
            <a:lvl5pPr marL="2057400" indent="-228600">
              <a:defRPr sz="1700">
                <a:solidFill>
                  <a:schemeClr val="tx1"/>
                </a:solidFill>
                <a:latin typeface="Calibri" panose="020F0502020204030204" pitchFamily="34" charset="0"/>
                <a:ea typeface="MS PGothic" panose="020B0600070205080204" pitchFamily="34" charset="-128"/>
              </a:defRPr>
            </a:lvl5pPr>
            <a:lvl6pPr marL="2514600" indent="-228600" defTabSz="89376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defTabSz="89376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defTabSz="89376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defTabSz="89376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IBM DataPower Gateway</a:t>
            </a:r>
            <a:endParaRPr kumimoji="0" lang="en-US" altLang="en-US" sz="1700" b="0" i="0" u="none" strike="noStrike" kern="1200" cap="none" spc="0" normalizeH="0" baseline="0" noProof="0">
              <a:ln>
                <a:noFill/>
              </a:ln>
              <a:solidFill>
                <a:srgbClr val="BA006E"/>
              </a:solidFill>
              <a:effectLst/>
              <a:uLnTx/>
              <a:uFillTx/>
              <a:latin typeface="Calibri" panose="020F0502020204030204" pitchFamily="34" charset="0"/>
              <a:ea typeface="MS PGothic" panose="020B0600070205080204" pitchFamily="34" charset="-128"/>
              <a:cs typeface="Arial" panose="020B0604020202020204" pitchFamily="34" charset="0"/>
              <a:sym typeface="Arial" panose="020B0604020202020204" pitchFamily="34" charset="0"/>
            </a:endParaRPr>
          </a:p>
        </p:txBody>
      </p:sp>
      <p:sp>
        <p:nvSpPr>
          <p:cNvPr id="8211" name="Rectangle 21"/>
          <p:cNvSpPr>
            <a:spLocks noChangeArrowheads="1"/>
          </p:cNvSpPr>
          <p:nvPr/>
        </p:nvSpPr>
        <p:spPr bwMode="auto">
          <a:xfrm>
            <a:off x="2909888" y="4429125"/>
            <a:ext cx="37020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Calibri" panose="020F0502020204030204" pitchFamily="34" charset="0"/>
                <a:ea typeface="MS PGothic" panose="020B0600070205080204" pitchFamily="34" charset="-128"/>
              </a:defRPr>
            </a:lvl1pPr>
            <a:lvl2pPr marL="742950" indent="-285750">
              <a:defRPr sz="1700">
                <a:solidFill>
                  <a:schemeClr val="tx1"/>
                </a:solidFill>
                <a:latin typeface="Calibri" panose="020F0502020204030204" pitchFamily="34" charset="0"/>
                <a:ea typeface="MS PGothic" panose="020B0600070205080204" pitchFamily="34" charset="-128"/>
              </a:defRPr>
            </a:lvl2pPr>
            <a:lvl3pPr marL="1143000" indent="-228600">
              <a:defRPr sz="1700">
                <a:solidFill>
                  <a:schemeClr val="tx1"/>
                </a:solidFill>
                <a:latin typeface="Calibri" panose="020F0502020204030204" pitchFamily="34" charset="0"/>
                <a:ea typeface="MS PGothic" panose="020B0600070205080204" pitchFamily="34" charset="-128"/>
              </a:defRPr>
            </a:lvl3pPr>
            <a:lvl4pPr marL="1600200" indent="-228600">
              <a:defRPr sz="1700">
                <a:solidFill>
                  <a:schemeClr val="tx1"/>
                </a:solidFill>
                <a:latin typeface="Calibri" panose="020F0502020204030204" pitchFamily="34" charset="0"/>
                <a:ea typeface="MS PGothic" panose="020B0600070205080204" pitchFamily="34" charset="-128"/>
              </a:defRPr>
            </a:lvl4pPr>
            <a:lvl5pPr marL="2057400" indent="-228600">
              <a:defRPr sz="1700">
                <a:solidFill>
                  <a:schemeClr val="tx1"/>
                </a:solidFill>
                <a:latin typeface="Calibri" panose="020F0502020204030204" pitchFamily="34" charset="0"/>
                <a:ea typeface="MS PGothic" panose="020B0600070205080204" pitchFamily="34" charset="-128"/>
              </a:defRPr>
            </a:lvl5pPr>
            <a:lvl6pPr marL="2514600" indent="-228600" defTabSz="89376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971800" indent="-228600" defTabSz="89376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429000" indent="-228600" defTabSz="89376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886200" indent="-228600" defTabSz="893763"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Access Control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SLA Enforcement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Encryption offload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Threat Protection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Message Transformation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Intelligent Load Distribution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Response Caching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Arial" panose="020B0604020202020204" pitchFamily="34" charset="0"/>
                <a:sym typeface="Calibri" panose="020F0502020204030204" pitchFamily="34" charset="0"/>
              </a:rPr>
              <a:t>Content-Based Routing</a:t>
            </a:r>
          </a:p>
        </p:txBody>
      </p:sp>
      <p:pic>
        <p:nvPicPr>
          <p:cNvPr id="77844" name="Picture 2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897814" y="2538414"/>
            <a:ext cx="1627187"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5"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832726" y="4675188"/>
            <a:ext cx="62547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6" name="Picture 2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307389" y="5091113"/>
            <a:ext cx="96837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5" name="Rectangle 44"/>
          <p:cNvSpPr>
            <a:spLocks noChangeArrowheads="1"/>
          </p:cNvSpPr>
          <p:nvPr/>
        </p:nvSpPr>
        <p:spPr bwMode="gray">
          <a:xfrm>
            <a:off x="465139" y="1219201"/>
            <a:ext cx="2408237" cy="5153025"/>
          </a:xfrm>
          <a:prstGeom prst="rect">
            <a:avLst/>
          </a:prstGeom>
          <a:solidFill>
            <a:srgbClr val="EDF7E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45720" tIns="45717" rIns="45720" bIns="45717" anchor="ctr"/>
          <a:lstStyle>
            <a:lvl1pPr defTabSz="412750">
              <a:defRPr sz="1700">
                <a:solidFill>
                  <a:schemeClr val="tx1"/>
                </a:solidFill>
                <a:latin typeface="Calibri" panose="020F0502020204030204" pitchFamily="34" charset="0"/>
                <a:ea typeface="MS PGothic" panose="020B0600070205080204" pitchFamily="34" charset="-128"/>
              </a:defRPr>
            </a:lvl1pPr>
            <a:lvl2pPr defTabSz="412750">
              <a:defRPr sz="1700">
                <a:solidFill>
                  <a:schemeClr val="tx1"/>
                </a:solidFill>
                <a:latin typeface="Calibri" panose="020F0502020204030204" pitchFamily="34" charset="0"/>
                <a:ea typeface="MS PGothic" panose="020B0600070205080204" pitchFamily="34" charset="-128"/>
              </a:defRPr>
            </a:lvl2pPr>
            <a:lvl3pPr defTabSz="412750">
              <a:defRPr sz="1700">
                <a:solidFill>
                  <a:schemeClr val="tx1"/>
                </a:solidFill>
                <a:latin typeface="Calibri" panose="020F0502020204030204" pitchFamily="34" charset="0"/>
                <a:ea typeface="MS PGothic" panose="020B0600070205080204" pitchFamily="34" charset="-128"/>
              </a:defRPr>
            </a:lvl3pPr>
            <a:lvl4pPr defTabSz="412750">
              <a:defRPr sz="1700">
                <a:solidFill>
                  <a:schemeClr val="tx1"/>
                </a:solidFill>
                <a:latin typeface="Calibri" panose="020F0502020204030204" pitchFamily="34" charset="0"/>
                <a:ea typeface="MS PGothic" panose="020B0600070205080204" pitchFamily="34" charset="-128"/>
              </a:defRPr>
            </a:lvl4pPr>
            <a:lvl5pPr defTabSz="412750">
              <a:defRPr sz="1700">
                <a:solidFill>
                  <a:schemeClr val="tx1"/>
                </a:solidFill>
                <a:latin typeface="Calibri" panose="020F0502020204030204" pitchFamily="34" charset="0"/>
                <a:ea typeface="MS PGothic" panose="020B0600070205080204" pitchFamily="34" charset="-128"/>
              </a:defRPr>
            </a:lvl5pPr>
            <a:lvl6pPr marL="22447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6pPr>
            <a:lvl7pPr marL="27019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7pPr>
            <a:lvl8pPr marL="31591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8pPr>
            <a:lvl9pPr marL="3616325" indent="646113" defTabSz="412750" eaLnBrk="0" fontAlgn="base" hangingPunct="0">
              <a:spcBef>
                <a:spcPct val="0"/>
              </a:spcBef>
              <a:spcAft>
                <a:spcPct val="0"/>
              </a:spcAft>
              <a:defRPr sz="1700">
                <a:solidFill>
                  <a:schemeClr val="tx1"/>
                </a:solidFill>
                <a:latin typeface="Calibri" panose="020F0502020204030204" pitchFamily="34" charset="0"/>
                <a:ea typeface="MS PGothic" panose="020B0600070205080204" pitchFamily="34" charset="-128"/>
              </a:defRPr>
            </a:lvl9pPr>
          </a:lstStyle>
          <a:p>
            <a:pPr marL="0" marR="0" lvl="0" indent="0" algn="ctr" defTabSz="412750" rtl="0" eaLnBrk="0" fontAlgn="base" latinLnBrk="0" hangingPunct="0">
              <a:lnSpc>
                <a:spcPct val="95000"/>
              </a:lnSpc>
              <a:spcBef>
                <a:spcPct val="0"/>
              </a:spcBef>
              <a:spcAft>
                <a:spcPct val="0"/>
              </a:spcAft>
              <a:buClr>
                <a:srgbClr val="009999"/>
              </a:buClr>
              <a:buSzTx/>
              <a:buFont typeface="Wingdings" panose="05000000000000000000" pitchFamily="2" charset="2"/>
              <a:buNone/>
              <a:tabLst/>
              <a:defRPr/>
            </a:pPr>
            <a:endParaRPr kumimoji="0" lang="ko-KR"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77848" name="Picture 26" descr="iPhone_Small_UI"/>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1020763" y="3946526"/>
            <a:ext cx="46196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9" name="Picture 18" descr="iPad_M_portrai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8376" y="2244725"/>
            <a:ext cx="7207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50" name="Picture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57313" y="4235450"/>
            <a:ext cx="461962"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51" name="Picture 29" descr="iPhone_Small_UI"/>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746126" y="4254501"/>
            <a:ext cx="46196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52" name="Picture 30"/>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84225" y="4411663"/>
            <a:ext cx="3873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a:xfrm>
            <a:off x="715963" y="1384301"/>
            <a:ext cx="1439862" cy="30797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맑은 고딕"/>
                <a:ea typeface="+mn-ea"/>
                <a:cs typeface="+mn-cs"/>
              </a:rPr>
              <a:t>Mobile</a:t>
            </a:r>
          </a:p>
        </p:txBody>
      </p:sp>
      <p:graphicFrame>
        <p:nvGraphicFramePr>
          <p:cNvPr id="77854" name="Object 22"/>
          <p:cNvGraphicFramePr>
            <a:graphicFrameLocks noChangeAspect="1"/>
          </p:cNvGraphicFramePr>
          <p:nvPr/>
        </p:nvGraphicFramePr>
        <p:xfrm>
          <a:off x="2692400" y="3068638"/>
          <a:ext cx="369888" cy="1111250"/>
        </p:xfrm>
        <a:graphic>
          <a:graphicData uri="http://schemas.openxmlformats.org/presentationml/2006/ole">
            <mc:AlternateContent xmlns:mc="http://schemas.openxmlformats.org/markup-compatibility/2006">
              <mc:Choice xmlns:v="urn:schemas-microsoft-com:vml" Requires="v">
                <p:oleObj spid="_x0000_s2058" r:id="rId17" imgW="906363" imgH="1421428" progId="">
                  <p:embed/>
                </p:oleObj>
              </mc:Choice>
              <mc:Fallback>
                <p:oleObj r:id="rId17" imgW="906363" imgH="1421428" progId="">
                  <p:embed/>
                  <p:pic>
                    <p:nvPicPr>
                      <p:cNvPr id="77854"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2400" y="3068638"/>
                        <a:ext cx="369888"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7855" name="Elbow Connector 71"/>
          <p:cNvCxnSpPr>
            <a:cxnSpLocks noChangeShapeType="1"/>
          </p:cNvCxnSpPr>
          <p:nvPr/>
        </p:nvCxnSpPr>
        <p:spPr bwMode="auto">
          <a:xfrm flipV="1">
            <a:off x="1844676" y="3738563"/>
            <a:ext cx="830263" cy="895350"/>
          </a:xfrm>
          <a:prstGeom prst="bentConnector3">
            <a:avLst>
              <a:gd name="adj1" fmla="val 50000"/>
            </a:avLst>
          </a:prstGeom>
          <a:noFill/>
          <a:ln w="38100">
            <a:solidFill>
              <a:srgbClr val="17375E"/>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77856" name="Elbow Connector 71"/>
          <p:cNvCxnSpPr>
            <a:cxnSpLocks noChangeShapeType="1"/>
          </p:cNvCxnSpPr>
          <p:nvPr/>
        </p:nvCxnSpPr>
        <p:spPr bwMode="auto">
          <a:xfrm>
            <a:off x="1819276" y="2689226"/>
            <a:ext cx="842963" cy="868363"/>
          </a:xfrm>
          <a:prstGeom prst="bentConnector3">
            <a:avLst>
              <a:gd name="adj1" fmla="val 49755"/>
            </a:avLst>
          </a:prstGeom>
          <a:noFill/>
          <a:ln w="38100">
            <a:solidFill>
              <a:srgbClr val="17375E"/>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77857" name="Straight Arrow Connector 22"/>
          <p:cNvCxnSpPr>
            <a:cxnSpLocks noChangeShapeType="1"/>
          </p:cNvCxnSpPr>
          <p:nvPr/>
        </p:nvCxnSpPr>
        <p:spPr bwMode="auto">
          <a:xfrm flipV="1">
            <a:off x="3095626" y="3621089"/>
            <a:ext cx="3260725" cy="28575"/>
          </a:xfrm>
          <a:prstGeom prst="straightConnector1">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pic>
        <p:nvPicPr>
          <p:cNvPr id="77858" name="Picture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24239" y="3378200"/>
            <a:ext cx="24336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6"/>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898109" y="5511011"/>
            <a:ext cx="531530" cy="814375"/>
          </a:xfrm>
          <a:prstGeom prst="rect">
            <a:avLst/>
          </a:prstGeom>
          <a:noFill/>
          <a:ln>
            <a:noFill/>
          </a:ln>
          <a:extLst>
            <a:ext uri="{909E8E84-426E-40dd-AFC4-6F175D3DCCD1}"/>
            <a:ext uri="{91240B29-F687-4f45-9708-019B960494DF}"/>
          </a:extLst>
        </p:spPr>
      </p:pic>
      <p:pic>
        <p:nvPicPr>
          <p:cNvPr id="41" name="Picture 4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rot="5400000">
            <a:off x="7821758" y="1835695"/>
            <a:ext cx="726698" cy="568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Rectangle 20"/>
          <p:cNvSpPr>
            <a:spLocks noChangeArrowheads="1"/>
          </p:cNvSpPr>
          <p:nvPr/>
        </p:nvSpPr>
        <p:spPr bwMode="auto">
          <a:xfrm>
            <a:off x="8362950" y="5800726"/>
            <a:ext cx="946150" cy="600075"/>
          </a:xfrm>
          <a:prstGeom prst="rect">
            <a:avLst/>
          </a:prstGeom>
          <a:ln/>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mn-cs"/>
                <a:sym typeface="Calibri" panose="020F0502020204030204" pitchFamily="34" charset="0"/>
              </a:rPr>
              <a:t>Third party App Server/ Middleware</a:t>
            </a:r>
            <a:endParaRPr kumimoji="0" lang="en-US" altLang="ko-KR" sz="1100" b="0" i="0" u="none" strike="noStrike" kern="1200" cap="none" spc="0" normalizeH="0" baseline="0" noProof="0" dirty="0">
              <a:ln>
                <a:noFill/>
              </a:ln>
              <a:solidFill>
                <a:srgbClr val="BA006E"/>
              </a:solidFill>
              <a:effectLst/>
              <a:uLnTx/>
              <a:uFillTx/>
              <a:latin typeface="맑은 고딕"/>
              <a:ea typeface="맑은 고딕" panose="020B0503020000020004" pitchFamily="50" charset="-127"/>
              <a:cs typeface="+mn-cs"/>
              <a:sym typeface="Arial" panose="020B0604020202020204" pitchFamily="34" charset="0"/>
            </a:endParaRPr>
          </a:p>
        </p:txBody>
      </p:sp>
      <p:cxnSp>
        <p:nvCxnSpPr>
          <p:cNvPr id="77862" name="Straight Arrow Connector 22"/>
          <p:cNvCxnSpPr>
            <a:cxnSpLocks noChangeShapeType="1"/>
          </p:cNvCxnSpPr>
          <p:nvPr/>
        </p:nvCxnSpPr>
        <p:spPr bwMode="auto">
          <a:xfrm>
            <a:off x="6792914" y="3675064"/>
            <a:ext cx="1108075" cy="2054225"/>
          </a:xfrm>
          <a:prstGeom prst="straightConnector1">
            <a:avLst/>
          </a:prstGeom>
          <a:noFill/>
          <a:ln w="381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39"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Tree>
    <p:extLst>
      <p:ext uri="{BB962C8B-B14F-4D97-AF65-F5344CB8AC3E}">
        <p14:creationId xmlns:p14="http://schemas.microsoft.com/office/powerpoint/2010/main" val="2173956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1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328" y="4431398"/>
            <a:ext cx="23082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257175" y="476300"/>
            <a:ext cx="4217501" cy="304699"/>
          </a:xfrm>
        </p:spPr>
        <p:txBody>
          <a:bodyPr/>
          <a:lstStyle/>
          <a:p>
            <a:pPr eaLnBrk="1" hangingPunct="1"/>
            <a:r>
              <a:rPr lang="ko-KR" altLang="en-US" dirty="0"/>
              <a:t>특장점 </a:t>
            </a:r>
            <a:r>
              <a:rPr lang="en-US" altLang="ko-KR" dirty="0"/>
              <a:t>– </a:t>
            </a:r>
            <a:r>
              <a:rPr lang="ko-KR" altLang="en-US" dirty="0"/>
              <a:t>동적 라우팅 및 부하분산</a:t>
            </a:r>
          </a:p>
        </p:txBody>
      </p:sp>
      <p:sp>
        <p:nvSpPr>
          <p:cNvPr id="6" name="Rectangle 3"/>
          <p:cNvSpPr txBox="1">
            <a:spLocks noChangeArrowheads="1"/>
          </p:cNvSpPr>
          <p:nvPr/>
        </p:nvSpPr>
        <p:spPr bwMode="auto">
          <a:xfrm>
            <a:off x="260350" y="941388"/>
            <a:ext cx="9366250" cy="52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base" latinLnBrk="1" hangingPunct="1">
              <a:lnSpc>
                <a:spcPct val="110000"/>
              </a:lnSpc>
              <a:spcBef>
                <a:spcPct val="30000"/>
              </a:spcBef>
              <a:spcAft>
                <a:spcPct val="0"/>
              </a:spcAft>
              <a:buClrTx/>
              <a:buSzTx/>
              <a:buFont typeface="Wingdings" panose="05000000000000000000" pitchFamily="2" charset="2"/>
              <a:buNone/>
              <a:tabLst/>
              <a:defRPr/>
            </a:pPr>
            <a:r>
              <a:rPr kumimoji="0" lang="en-US" altLang="ko-KR" sz="1600" b="1" i="0" u="none" strike="noStrike" kern="1200" cap="none" spc="0" normalizeH="0" baseline="0" noProof="0" dirty="0" err="1">
                <a:ln>
                  <a:noFill/>
                </a:ln>
                <a:solidFill>
                  <a:srgbClr val="000000"/>
                </a:solidFill>
                <a:effectLst/>
                <a:uLnTx/>
                <a:uFillTx/>
                <a:latin typeface="Arial"/>
                <a:ea typeface="맑은 고딕"/>
                <a:cs typeface="Arial"/>
              </a:rPr>
              <a:t>DataPower</a:t>
            </a: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는 모든 유형의 메시지 내용에 기반한 동적 라우팅을 지원하며</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 </a:t>
            </a: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복수의 백엔드 서버에 대하여 다양한 부하분산 알고리즘을 지원하고 있습니다</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a:t>
            </a:r>
          </a:p>
        </p:txBody>
      </p:sp>
      <p:sp>
        <p:nvSpPr>
          <p:cNvPr id="5" name="Rectangle 34"/>
          <p:cNvSpPr txBox="1">
            <a:spLocks noChangeArrowheads="1"/>
          </p:cNvSpPr>
          <p:nvPr/>
        </p:nvSpPr>
        <p:spPr bwMode="auto">
          <a:xfrm>
            <a:off x="563563" y="1844824"/>
            <a:ext cx="8686800" cy="441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marR="0" lvl="2" indent="0" algn="l" defTabSz="914400" rtl="0" eaLnBrk="1" fontAlgn="base" latinLnBrk="1" hangingPunct="1">
              <a:lnSpc>
                <a:spcPct val="100000"/>
              </a:lnSpc>
              <a:spcBef>
                <a:spcPct val="20000"/>
              </a:spcBef>
              <a:spcAft>
                <a:spcPct val="0"/>
              </a:spcAft>
              <a:buClr>
                <a:srgbClr val="2DB6B3"/>
              </a:buClr>
              <a:buSzTx/>
              <a:buFontTx/>
              <a:buChar char="•"/>
              <a:tabLst/>
              <a:defRPr/>
            </a:pPr>
            <a:endPar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endParaRPr>
          </a:p>
          <a:p>
            <a:pPr marL="0" marR="0" lvl="0" indent="0" algn="just" defTabSz="914400" rtl="0" eaLnBrk="1" fontAlgn="base" latinLnBrk="1" hangingPunct="1">
              <a:lnSpc>
                <a:spcPct val="110000"/>
              </a:lnSpc>
              <a:spcBef>
                <a:spcPct val="30000"/>
              </a:spcBef>
              <a:spcAft>
                <a:spcPct val="0"/>
              </a:spcAft>
              <a:buClrTx/>
              <a:buSzTx/>
              <a:buFont typeface="Wingdings" panose="05000000000000000000" pitchFamily="2" charset="2"/>
              <a:buNone/>
              <a:tabLst/>
              <a:defRPr/>
            </a:pPr>
            <a:r>
              <a:rPr kumimoji="0" lang="en-US" altLang="ko-KR" sz="1600" b="1" i="0" u="none" strike="noStrike" kern="1200" cap="none" spc="0" normalizeH="0" baseline="0" noProof="0" dirty="0">
                <a:ln>
                  <a:noFill/>
                </a:ln>
                <a:solidFill>
                  <a:srgbClr val="000000"/>
                </a:solidFill>
                <a:effectLst/>
                <a:uLnTx/>
                <a:uFillTx/>
                <a:latin typeface="맑은 고딕"/>
                <a:ea typeface="맑은 고딕"/>
                <a:cs typeface="Arial"/>
              </a:rPr>
              <a:t>* Content/Context </a:t>
            </a:r>
            <a:r>
              <a:rPr kumimoji="0" lang="ko-KR" altLang="en-US" sz="1600" b="1" i="0" u="none" strike="noStrike" kern="1200" cap="none" spc="0" normalizeH="0" baseline="0" noProof="0" dirty="0">
                <a:ln>
                  <a:noFill/>
                </a:ln>
                <a:solidFill>
                  <a:srgbClr val="000000"/>
                </a:solidFill>
                <a:effectLst/>
                <a:uLnTx/>
                <a:uFillTx/>
                <a:latin typeface="맑은 고딕"/>
                <a:ea typeface="맑은 고딕"/>
                <a:cs typeface="Arial"/>
              </a:rPr>
              <a:t>기반 라우팅</a:t>
            </a:r>
            <a:r>
              <a:rPr kumimoji="0" lang="en-US" altLang="ko-KR" sz="1600" b="1" i="0" u="none" strike="noStrike" kern="1200" cap="none" spc="0" normalizeH="0" baseline="0" noProof="0" dirty="0">
                <a:ln>
                  <a:noFill/>
                </a:ln>
                <a:solidFill>
                  <a:srgbClr val="000000"/>
                </a:solidFill>
                <a:effectLst/>
                <a:uLnTx/>
                <a:uFillTx/>
                <a:latin typeface="맑은 고딕"/>
                <a:ea typeface="맑은 고딕"/>
                <a:cs typeface="Arial"/>
              </a:rPr>
              <a:t> </a:t>
            </a:r>
            <a:r>
              <a:rPr kumimoji="0" lang="ko-KR" altLang="en-US" sz="1600" b="1" i="0" u="none" strike="noStrike" kern="1200" cap="none" spc="0" normalizeH="0" baseline="0" noProof="0" dirty="0">
                <a:ln>
                  <a:noFill/>
                </a:ln>
                <a:solidFill>
                  <a:srgbClr val="000000"/>
                </a:solidFill>
                <a:effectLst/>
                <a:uLnTx/>
                <a:uFillTx/>
                <a:latin typeface="맑은 고딕"/>
                <a:ea typeface="맑은 고딕"/>
                <a:cs typeface="Arial"/>
              </a:rPr>
              <a:t>지원</a:t>
            </a:r>
            <a:endParaRPr kumimoji="0" lang="en-US" altLang="ko-KR" sz="1600" b="1" i="0" u="none" strike="noStrike" kern="1200" cap="none" spc="0" normalizeH="0" baseline="0" noProof="0" dirty="0">
              <a:ln>
                <a:noFill/>
              </a:ln>
              <a:solidFill>
                <a:srgbClr val="000000"/>
              </a:solidFill>
              <a:effectLst/>
              <a:uLnTx/>
              <a:uFillTx/>
              <a:latin typeface="맑은 고딕"/>
              <a:ea typeface="맑은 고딕"/>
              <a:cs typeface="Arial"/>
            </a:endParaRPr>
          </a:p>
          <a:p>
            <a:pPr marL="457200" marR="0" lvl="1" indent="0" algn="l" defTabSz="914400" rtl="0" eaLnBrk="1" fontAlgn="base" latinLnBrk="1" hangingPunct="1">
              <a:lnSpc>
                <a:spcPct val="100000"/>
              </a:lnSpc>
              <a:spcBef>
                <a:spcPct val="25000"/>
              </a:spcBef>
              <a:spcAft>
                <a:spcPct val="15000"/>
              </a:spcAft>
              <a:buClr>
                <a:srgbClr val="2DB6B3"/>
              </a:buClr>
              <a:buSzTx/>
              <a:buFont typeface="Arial" panose="020B0604020202020204" pitchFamily="34" charset="0"/>
              <a:buChar char="–"/>
              <a:tabLst/>
              <a:defRPr/>
            </a:pPr>
            <a:r>
              <a:rPr kumimoji="0" lang="ko-KR" altLang="en-US" sz="1800" b="0" i="0" u="none" strike="noStrike" kern="1200" cap="none" spc="0" normalizeH="0" baseline="0" noProof="0" dirty="0">
                <a:ln>
                  <a:noFill/>
                </a:ln>
                <a:solidFill>
                  <a:srgbClr val="000000"/>
                </a:solidFill>
                <a:effectLst/>
                <a:uLnTx/>
                <a:uFillTx/>
                <a:latin typeface="맑은 고딕"/>
                <a:ea typeface="맑은 고딕"/>
                <a:cs typeface="Arial"/>
              </a:rPr>
              <a:t> 소스 </a:t>
            </a:r>
            <a:r>
              <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rPr>
              <a:t>IP, </a:t>
            </a:r>
            <a:r>
              <a:rPr kumimoji="0" lang="ko-KR" altLang="en-US" sz="1800" b="0" i="0" u="none" strike="noStrike" kern="1200" cap="none" spc="0" normalizeH="0" baseline="0" noProof="0" dirty="0">
                <a:ln>
                  <a:noFill/>
                </a:ln>
                <a:solidFill>
                  <a:srgbClr val="000000"/>
                </a:solidFill>
                <a:effectLst/>
                <a:uLnTx/>
                <a:uFillTx/>
                <a:latin typeface="맑은 고딕"/>
                <a:ea typeface="맑은 고딕"/>
                <a:cs typeface="Arial"/>
              </a:rPr>
              <a:t>요청 </a:t>
            </a:r>
            <a:r>
              <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rPr>
              <a:t>URL, </a:t>
            </a:r>
            <a:r>
              <a:rPr kumimoji="0" lang="ko-KR" altLang="en-US" sz="1800" b="0" i="0" u="none" strike="noStrike" kern="1200" cap="none" spc="0" normalizeH="0" baseline="0" noProof="0" dirty="0">
                <a:ln>
                  <a:noFill/>
                </a:ln>
                <a:solidFill>
                  <a:srgbClr val="000000"/>
                </a:solidFill>
                <a:effectLst/>
                <a:uLnTx/>
                <a:uFillTx/>
                <a:latin typeface="맑은 고딕"/>
                <a:ea typeface="맑은 고딕"/>
                <a:cs typeface="Arial"/>
              </a:rPr>
              <a:t>프로토콜 헤더 등과 같은 속성 정보</a:t>
            </a:r>
          </a:p>
          <a:p>
            <a:pPr marL="457200" marR="0" lvl="1" indent="0" algn="l" defTabSz="914400" rtl="0" eaLnBrk="1" fontAlgn="base" latinLnBrk="1" hangingPunct="1">
              <a:lnSpc>
                <a:spcPct val="100000"/>
              </a:lnSpc>
              <a:spcBef>
                <a:spcPct val="25000"/>
              </a:spcBef>
              <a:spcAft>
                <a:spcPct val="15000"/>
              </a:spcAft>
              <a:buClr>
                <a:srgbClr val="2DB6B3"/>
              </a:buClr>
              <a:buSzTx/>
              <a:buFont typeface="Arial" panose="020B0604020202020204" pitchFamily="34" charset="0"/>
              <a:buChar char="–"/>
              <a:tabLst/>
              <a:defRPr/>
            </a:pPr>
            <a:r>
              <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rPr>
              <a:t> </a:t>
            </a:r>
            <a:r>
              <a:rPr kumimoji="0" lang="ko-KR" altLang="en-US" sz="1800" b="0" i="0" u="none" strike="noStrike" kern="1200" cap="none" spc="0" normalizeH="0" baseline="0" noProof="0" dirty="0">
                <a:ln>
                  <a:noFill/>
                </a:ln>
                <a:solidFill>
                  <a:srgbClr val="000000"/>
                </a:solidFill>
                <a:effectLst/>
                <a:uLnTx/>
                <a:uFillTx/>
                <a:latin typeface="맑은 고딕"/>
                <a:ea typeface="맑은 고딕"/>
                <a:cs typeface="Arial"/>
              </a:rPr>
              <a:t>메시지 </a:t>
            </a:r>
            <a:r>
              <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rPr>
              <a:t>Content </a:t>
            </a:r>
            <a:r>
              <a:rPr kumimoji="0" lang="ko-KR" altLang="en-US" sz="1800" b="0" i="0" u="none" strike="noStrike" kern="1200" cap="none" spc="0" normalizeH="0" baseline="0" noProof="0" dirty="0">
                <a:ln>
                  <a:noFill/>
                </a:ln>
                <a:solidFill>
                  <a:srgbClr val="000000"/>
                </a:solidFill>
                <a:effectLst/>
                <a:uLnTx/>
                <a:uFillTx/>
                <a:latin typeface="맑은 고딕"/>
                <a:ea typeface="맑은 고딕"/>
                <a:cs typeface="Arial"/>
              </a:rPr>
              <a:t>기반 라우팅</a:t>
            </a:r>
            <a:endPar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endParaRPr>
          </a:p>
          <a:p>
            <a:pPr marL="457200" marR="0" lvl="1" indent="0" algn="l" defTabSz="914400" rtl="0" eaLnBrk="1" fontAlgn="base" latinLnBrk="1" hangingPunct="1">
              <a:lnSpc>
                <a:spcPct val="100000"/>
              </a:lnSpc>
              <a:spcBef>
                <a:spcPct val="25000"/>
              </a:spcBef>
              <a:spcAft>
                <a:spcPct val="15000"/>
              </a:spcAft>
              <a:buClr>
                <a:srgbClr val="2DB6B3"/>
              </a:buClr>
              <a:buSzTx/>
              <a:buFont typeface="Arial" panose="020B0604020202020204" pitchFamily="34" charset="0"/>
              <a:buChar char="–"/>
              <a:tabLst/>
              <a:defRPr/>
            </a:pPr>
            <a:r>
              <a:rPr kumimoji="1" lang="ko-KR" altLang="en-US" sz="1800" b="0" i="0" u="none" strike="noStrike" kern="1200" cap="none" spc="0" normalizeH="0" baseline="0" noProof="0" dirty="0">
                <a:ln>
                  <a:noFill/>
                </a:ln>
                <a:solidFill>
                  <a:srgbClr val="000000"/>
                </a:solidFill>
                <a:effectLst/>
                <a:uLnTx/>
                <a:uFillTx/>
                <a:latin typeface="+mn-ea"/>
                <a:ea typeface="+mn-ea"/>
                <a:cs typeface="Arial"/>
              </a:rPr>
              <a:t> 다운타임 없이 라우팅 정책의 동적 변경 가능</a:t>
            </a:r>
            <a:endParaRPr kumimoji="1" lang="en-US" altLang="ko-KR" sz="1800" b="0" i="0" u="none" strike="noStrike" kern="1200" cap="none" spc="0" normalizeH="0" baseline="0" noProof="0" dirty="0">
              <a:ln>
                <a:noFill/>
              </a:ln>
              <a:solidFill>
                <a:srgbClr val="000000"/>
              </a:solidFill>
              <a:effectLst/>
              <a:uLnTx/>
              <a:uFillTx/>
              <a:latin typeface="+mn-ea"/>
              <a:ea typeface="+mn-ea"/>
              <a:cs typeface="Arial"/>
            </a:endParaRPr>
          </a:p>
          <a:p>
            <a:pPr marL="457200" marR="0" lvl="1" indent="0" algn="l" defTabSz="914400" rtl="0" eaLnBrk="1" fontAlgn="base" latinLnBrk="1" hangingPunct="1">
              <a:lnSpc>
                <a:spcPct val="100000"/>
              </a:lnSpc>
              <a:spcBef>
                <a:spcPct val="25000"/>
              </a:spcBef>
              <a:spcAft>
                <a:spcPct val="15000"/>
              </a:spcAft>
              <a:buClr>
                <a:srgbClr val="2DB6B3"/>
              </a:buClr>
              <a:buSzTx/>
              <a:buFont typeface="Arial" panose="020B0604020202020204" pitchFamily="34" charset="0"/>
              <a:buNone/>
              <a:tabLst/>
              <a:defRPr/>
            </a:pPr>
            <a:endPar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endParaRPr>
          </a:p>
          <a:p>
            <a:pPr marL="0" marR="0" lvl="0" indent="0" algn="just" defTabSz="914400" rtl="0" eaLnBrk="1" fontAlgn="base" latinLnBrk="1" hangingPunct="1">
              <a:lnSpc>
                <a:spcPct val="110000"/>
              </a:lnSpc>
              <a:spcBef>
                <a:spcPct val="30000"/>
              </a:spcBef>
              <a:spcAft>
                <a:spcPct val="0"/>
              </a:spcAft>
              <a:buClrTx/>
              <a:buSzTx/>
              <a:buFont typeface="Wingdings" panose="05000000000000000000" pitchFamily="2" charset="2"/>
              <a:buNone/>
              <a:tabLst/>
              <a:defRPr/>
            </a:pPr>
            <a:r>
              <a:rPr kumimoji="0" lang="en-US" altLang="ko-KR" sz="1600" b="1" i="0" u="none" strike="noStrike" kern="1200" cap="none" spc="0" normalizeH="0" baseline="0" noProof="0" dirty="0">
                <a:ln>
                  <a:noFill/>
                </a:ln>
                <a:solidFill>
                  <a:srgbClr val="000000"/>
                </a:solidFill>
                <a:effectLst/>
                <a:uLnTx/>
                <a:uFillTx/>
                <a:latin typeface="맑은 고딕"/>
                <a:ea typeface="맑은 고딕"/>
                <a:cs typeface="Arial"/>
              </a:rPr>
              <a:t>* </a:t>
            </a:r>
            <a:r>
              <a:rPr kumimoji="0" lang="ko-KR" altLang="en-US" sz="1600" b="1" i="0" u="none" strike="noStrike" kern="1200" cap="none" spc="0" normalizeH="0" baseline="0" noProof="0" dirty="0">
                <a:ln>
                  <a:noFill/>
                </a:ln>
                <a:solidFill>
                  <a:srgbClr val="000000"/>
                </a:solidFill>
                <a:effectLst/>
                <a:uLnTx/>
                <a:uFillTx/>
                <a:latin typeface="맑은 고딕"/>
                <a:ea typeface="맑은 고딕"/>
                <a:cs typeface="Arial"/>
              </a:rPr>
              <a:t>다양한 </a:t>
            </a:r>
            <a:r>
              <a:rPr kumimoji="0" lang="ko-KR" altLang="en-US" sz="1600" b="1" i="0" u="none" strike="noStrike" kern="1200" cap="none" spc="0" normalizeH="0" baseline="0" noProof="0" dirty="0">
                <a:ln>
                  <a:noFill/>
                </a:ln>
                <a:solidFill>
                  <a:srgbClr val="71BFA7"/>
                </a:solidFill>
                <a:effectLst/>
                <a:uLnTx/>
                <a:uFillTx/>
                <a:latin typeface="맑은 고딕"/>
                <a:ea typeface="맑은 고딕"/>
                <a:cs typeface="Arial"/>
              </a:rPr>
              <a:t>부하 분산</a:t>
            </a:r>
            <a:r>
              <a:rPr kumimoji="0" lang="en-US" altLang="ko-KR" sz="1600" b="1" i="0" u="none" strike="noStrike" kern="1200" cap="none" spc="0" normalizeH="0" baseline="0" noProof="0" dirty="0">
                <a:ln>
                  <a:noFill/>
                </a:ln>
                <a:solidFill>
                  <a:srgbClr val="71BFA7"/>
                </a:solidFill>
                <a:effectLst/>
                <a:uLnTx/>
                <a:uFillTx/>
                <a:latin typeface="맑은 고딕"/>
                <a:ea typeface="맑은 고딕"/>
                <a:cs typeface="Arial"/>
              </a:rPr>
              <a:t> </a:t>
            </a:r>
            <a:r>
              <a:rPr kumimoji="0" lang="ko-KR" altLang="en-US" sz="1600" b="1" i="0" u="none" strike="noStrike" kern="1200" cap="none" spc="0" normalizeH="0" baseline="0" noProof="0" dirty="0">
                <a:ln>
                  <a:noFill/>
                </a:ln>
                <a:solidFill>
                  <a:srgbClr val="000000"/>
                </a:solidFill>
                <a:effectLst/>
                <a:uLnTx/>
                <a:uFillTx/>
                <a:latin typeface="맑은 고딕"/>
                <a:ea typeface="맑은 고딕"/>
                <a:cs typeface="Arial"/>
              </a:rPr>
              <a:t>알고리즘 지원</a:t>
            </a:r>
            <a:r>
              <a:rPr kumimoji="0" lang="en-US" altLang="ko-KR" sz="1600" b="1" i="0" u="none" strike="noStrike" kern="1200" cap="none" spc="0" normalizeH="0" baseline="0" noProof="0" dirty="0">
                <a:ln>
                  <a:noFill/>
                </a:ln>
                <a:solidFill>
                  <a:srgbClr val="000000"/>
                </a:solidFill>
                <a:effectLst/>
                <a:uLnTx/>
                <a:uFillTx/>
                <a:latin typeface="맑은 고딕"/>
                <a:ea typeface="맑은 고딕"/>
                <a:cs typeface="Arial"/>
              </a:rPr>
              <a:t> 				</a:t>
            </a:r>
          </a:p>
          <a:p>
            <a:pPr marL="457200" marR="0" lvl="1" indent="0" algn="l" defTabSz="914400" rtl="0" eaLnBrk="1" fontAlgn="base" latinLnBrk="1" hangingPunct="1">
              <a:lnSpc>
                <a:spcPct val="100000"/>
              </a:lnSpc>
              <a:spcBef>
                <a:spcPct val="25000"/>
              </a:spcBef>
              <a:spcAft>
                <a:spcPct val="15000"/>
              </a:spcAft>
              <a:buClr>
                <a:srgbClr val="2DB6B3"/>
              </a:buClr>
              <a:buSzTx/>
              <a:buFont typeface="Arial" panose="020B0604020202020204" pitchFamily="34" charset="0"/>
              <a:buChar char="–"/>
              <a:tabLst/>
              <a:defRPr/>
            </a:pPr>
            <a:r>
              <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rPr>
              <a:t>First Available</a:t>
            </a:r>
          </a:p>
          <a:p>
            <a:pPr marL="457200" marR="0" lvl="1" indent="0" algn="l" defTabSz="914400" rtl="0" eaLnBrk="1" fontAlgn="base" latinLnBrk="1" hangingPunct="1">
              <a:lnSpc>
                <a:spcPct val="100000"/>
              </a:lnSpc>
              <a:spcBef>
                <a:spcPct val="25000"/>
              </a:spcBef>
              <a:spcAft>
                <a:spcPct val="15000"/>
              </a:spcAft>
              <a:buClr>
                <a:srgbClr val="2DB6B3"/>
              </a:buClr>
              <a:buSzTx/>
              <a:buFont typeface="Arial" panose="020B0604020202020204" pitchFamily="34" charset="0"/>
              <a:buChar char="–"/>
              <a:tabLst/>
              <a:defRPr/>
            </a:pPr>
            <a:r>
              <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rPr>
              <a:t>(Weighted) Round Robin</a:t>
            </a:r>
          </a:p>
          <a:p>
            <a:pPr marL="457200" marR="0" lvl="1" indent="0" algn="l" defTabSz="914400" rtl="0" eaLnBrk="1" fontAlgn="base" latinLnBrk="1" hangingPunct="1">
              <a:lnSpc>
                <a:spcPct val="100000"/>
              </a:lnSpc>
              <a:spcBef>
                <a:spcPct val="25000"/>
              </a:spcBef>
              <a:spcAft>
                <a:spcPct val="15000"/>
              </a:spcAft>
              <a:buClr>
                <a:srgbClr val="2DB6B3"/>
              </a:buClr>
              <a:buSzTx/>
              <a:buFont typeface="Arial" panose="020B0604020202020204" pitchFamily="34" charset="0"/>
              <a:buChar char="–"/>
              <a:tabLst/>
              <a:defRPr/>
            </a:pPr>
            <a:r>
              <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rPr>
              <a:t>Least Connections</a:t>
            </a:r>
          </a:p>
          <a:p>
            <a:pPr marL="457200" marR="0" lvl="1" indent="0" algn="l" defTabSz="914400" rtl="0" eaLnBrk="1" fontAlgn="base" latinLnBrk="1" hangingPunct="1">
              <a:lnSpc>
                <a:spcPct val="100000"/>
              </a:lnSpc>
              <a:spcBef>
                <a:spcPct val="25000"/>
              </a:spcBef>
              <a:spcAft>
                <a:spcPct val="15000"/>
              </a:spcAft>
              <a:buClr>
                <a:srgbClr val="2DB6B3"/>
              </a:buClr>
              <a:buSzTx/>
              <a:buFont typeface="Arial" panose="020B0604020202020204" pitchFamily="34" charset="0"/>
              <a:buChar char="–"/>
              <a:tabLst/>
              <a:defRPr/>
            </a:pPr>
            <a:r>
              <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rPr>
              <a:t>Hash</a:t>
            </a:r>
          </a:p>
          <a:p>
            <a:pPr marL="457200" marR="0" lvl="1" indent="0" algn="l" defTabSz="914400" rtl="0" eaLnBrk="1" fontAlgn="base" latinLnBrk="1" hangingPunct="1">
              <a:lnSpc>
                <a:spcPct val="100000"/>
              </a:lnSpc>
              <a:spcBef>
                <a:spcPct val="25000"/>
              </a:spcBef>
              <a:spcAft>
                <a:spcPct val="15000"/>
              </a:spcAft>
              <a:buClr>
                <a:srgbClr val="2DB6B3"/>
              </a:buClr>
              <a:buSzTx/>
              <a:buFont typeface="Arial" panose="020B0604020202020204" pitchFamily="34" charset="0"/>
              <a:buChar char="–"/>
              <a:tabLst/>
              <a:defRPr/>
            </a:pPr>
            <a:endParaRPr kumimoji="0" lang="en-US" altLang="ko-KR" sz="1800" b="0" i="0" u="none" strike="noStrike" kern="1200" cap="none" spc="0" normalizeH="0" baseline="0" noProof="0" dirty="0">
              <a:ln>
                <a:noFill/>
              </a:ln>
              <a:solidFill>
                <a:srgbClr val="000000"/>
              </a:solidFill>
              <a:effectLst/>
              <a:uLnTx/>
              <a:uFillTx/>
              <a:latin typeface="맑은 고딕"/>
              <a:ea typeface="맑은 고딕"/>
              <a:cs typeface="Arial"/>
            </a:endParaRPr>
          </a:p>
        </p:txBody>
      </p:sp>
      <p:sp>
        <p:nvSpPr>
          <p:cNvPr id="7" name="Line 6"/>
          <p:cNvSpPr>
            <a:spLocks noChangeShapeType="1"/>
          </p:cNvSpPr>
          <p:nvPr/>
        </p:nvSpPr>
        <p:spPr bwMode="auto">
          <a:xfrm>
            <a:off x="7429500" y="4641792"/>
            <a:ext cx="1100138" cy="1587"/>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8" name="AutoShape 7"/>
          <p:cNvCxnSpPr>
            <a:cxnSpLocks noChangeShapeType="1"/>
          </p:cNvCxnSpPr>
          <p:nvPr/>
        </p:nvCxnSpPr>
        <p:spPr bwMode="auto">
          <a:xfrm rot="10800000" flipV="1">
            <a:off x="7369175" y="3971867"/>
            <a:ext cx="1195388" cy="669925"/>
          </a:xfrm>
          <a:prstGeom prst="curvedConnector3">
            <a:avLst>
              <a:gd name="adj1" fmla="val 49944"/>
            </a:avLst>
          </a:prstGeom>
          <a:noFill/>
          <a:ln w="19050">
            <a:solidFill>
              <a:schemeClr val="tx1"/>
            </a:solidFill>
            <a:round/>
            <a:headEnd type="triangle" w="lg" len="med"/>
            <a:tailEnd type="none" w="lg" len="med"/>
          </a:ln>
          <a:extLst>
            <a:ext uri="{909E8E84-426E-40DD-AFC4-6F175D3DCCD1}">
              <a14:hiddenFill xmlns:a14="http://schemas.microsoft.com/office/drawing/2010/main">
                <a:noFill/>
              </a14:hiddenFill>
            </a:ext>
          </a:extLst>
        </p:spPr>
      </p:cxnSp>
      <p:cxnSp>
        <p:nvCxnSpPr>
          <p:cNvPr id="9" name="AutoShape 8"/>
          <p:cNvCxnSpPr>
            <a:cxnSpLocks noChangeShapeType="1"/>
          </p:cNvCxnSpPr>
          <p:nvPr/>
        </p:nvCxnSpPr>
        <p:spPr bwMode="auto">
          <a:xfrm rot="10800000">
            <a:off x="7369176" y="4641792"/>
            <a:ext cx="1160463" cy="630237"/>
          </a:xfrm>
          <a:prstGeom prst="curvedConnector3">
            <a:avLst>
              <a:gd name="adj1" fmla="val 50000"/>
            </a:avLst>
          </a:prstGeom>
          <a:noFill/>
          <a:ln w="19050">
            <a:solidFill>
              <a:schemeClr val="tx1"/>
            </a:solidFill>
            <a:round/>
            <a:headEnd type="triangle" w="lg" len="med"/>
            <a:tailEnd type="none" w="lg" len="med"/>
          </a:ln>
          <a:extLst>
            <a:ext uri="{909E8E84-426E-40DD-AFC4-6F175D3DCCD1}">
              <a14:hiddenFill xmlns:a14="http://schemas.microsoft.com/office/drawing/2010/main">
                <a:noFill/>
              </a14:hiddenFill>
            </a:ext>
          </a:extLst>
        </p:spPr>
      </p:cxnSp>
      <p:sp>
        <p:nvSpPr>
          <p:cNvPr id="10" name="Oval 9"/>
          <p:cNvSpPr>
            <a:spLocks noChangeArrowheads="1"/>
          </p:cNvSpPr>
          <p:nvPr/>
        </p:nvSpPr>
        <p:spPr bwMode="auto">
          <a:xfrm>
            <a:off x="7970838" y="4522728"/>
            <a:ext cx="228600" cy="228600"/>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 name="Oval 10"/>
          <p:cNvSpPr>
            <a:spLocks noChangeArrowheads="1"/>
          </p:cNvSpPr>
          <p:nvPr/>
        </p:nvSpPr>
        <p:spPr bwMode="auto">
          <a:xfrm>
            <a:off x="7970838" y="5003741"/>
            <a:ext cx="228600" cy="228600"/>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 name="Oval 11"/>
          <p:cNvSpPr>
            <a:spLocks noChangeArrowheads="1"/>
          </p:cNvSpPr>
          <p:nvPr/>
        </p:nvSpPr>
        <p:spPr bwMode="auto">
          <a:xfrm>
            <a:off x="7970838" y="3998853"/>
            <a:ext cx="228600" cy="228600"/>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 name="Oval 12"/>
          <p:cNvSpPr>
            <a:spLocks noChangeArrowheads="1"/>
          </p:cNvSpPr>
          <p:nvPr/>
        </p:nvSpPr>
        <p:spPr bwMode="auto">
          <a:xfrm>
            <a:off x="4085456" y="4500503"/>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4" name="Oval 13"/>
          <p:cNvSpPr>
            <a:spLocks noChangeArrowheads="1"/>
          </p:cNvSpPr>
          <p:nvPr/>
        </p:nvSpPr>
        <p:spPr bwMode="auto">
          <a:xfrm>
            <a:off x="4404543" y="4029016"/>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5" name="Oval 14"/>
          <p:cNvSpPr>
            <a:spLocks noChangeArrowheads="1"/>
          </p:cNvSpPr>
          <p:nvPr/>
        </p:nvSpPr>
        <p:spPr bwMode="auto">
          <a:xfrm>
            <a:off x="4131493" y="4181416"/>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 name="Oval 15"/>
          <p:cNvSpPr>
            <a:spLocks noChangeArrowheads="1"/>
          </p:cNvSpPr>
          <p:nvPr/>
        </p:nvSpPr>
        <p:spPr bwMode="auto">
          <a:xfrm>
            <a:off x="4404543" y="4363978"/>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 name="Oval 16"/>
          <p:cNvSpPr>
            <a:spLocks noChangeArrowheads="1"/>
          </p:cNvSpPr>
          <p:nvPr/>
        </p:nvSpPr>
        <p:spPr bwMode="auto">
          <a:xfrm>
            <a:off x="4709343" y="4333816"/>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 name="Oval 17"/>
          <p:cNvSpPr>
            <a:spLocks noChangeArrowheads="1"/>
          </p:cNvSpPr>
          <p:nvPr/>
        </p:nvSpPr>
        <p:spPr bwMode="auto">
          <a:xfrm>
            <a:off x="4725218" y="4043303"/>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 name="Oval 18"/>
          <p:cNvSpPr>
            <a:spLocks noChangeArrowheads="1"/>
          </p:cNvSpPr>
          <p:nvPr/>
        </p:nvSpPr>
        <p:spPr bwMode="auto">
          <a:xfrm>
            <a:off x="4085456" y="4821178"/>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 name="Oval 19"/>
          <p:cNvSpPr>
            <a:spLocks noChangeArrowheads="1"/>
          </p:cNvSpPr>
          <p:nvPr/>
        </p:nvSpPr>
        <p:spPr bwMode="auto">
          <a:xfrm>
            <a:off x="4404543" y="4683066"/>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 name="Oval 20"/>
          <p:cNvSpPr>
            <a:spLocks noChangeArrowheads="1"/>
          </p:cNvSpPr>
          <p:nvPr/>
        </p:nvSpPr>
        <p:spPr bwMode="auto">
          <a:xfrm>
            <a:off x="4725218" y="4638616"/>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 name="Oval 21"/>
          <p:cNvSpPr>
            <a:spLocks noChangeArrowheads="1"/>
          </p:cNvSpPr>
          <p:nvPr/>
        </p:nvSpPr>
        <p:spPr bwMode="auto">
          <a:xfrm>
            <a:off x="4680768" y="4957703"/>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 name="Oval 22"/>
          <p:cNvSpPr>
            <a:spLocks noChangeArrowheads="1"/>
          </p:cNvSpPr>
          <p:nvPr/>
        </p:nvSpPr>
        <p:spPr bwMode="auto">
          <a:xfrm>
            <a:off x="7970838" y="4000441"/>
            <a:ext cx="228600" cy="228600"/>
          </a:xfrm>
          <a:prstGeom prst="ellipse">
            <a:avLst/>
          </a:prstGeom>
          <a:gradFill rotWithShape="1">
            <a:gsLst>
              <a:gs pos="0">
                <a:srgbClr val="475E00">
                  <a:alpha val="39998"/>
                </a:srgbClr>
              </a:gs>
              <a:gs pos="100000">
                <a:srgbClr val="99CC00">
                  <a:alpha val="60001"/>
                </a:srgbClr>
              </a:gs>
            </a:gsLst>
            <a:lin ang="5400000" scaled="1"/>
          </a:gradFill>
          <a:ln w="12700" algn="ctr">
            <a:solidFill>
              <a:srgbClr val="99CC00"/>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 name="Oval 23"/>
          <p:cNvSpPr>
            <a:spLocks noChangeArrowheads="1"/>
          </p:cNvSpPr>
          <p:nvPr/>
        </p:nvSpPr>
        <p:spPr bwMode="auto">
          <a:xfrm>
            <a:off x="7970838" y="4524316"/>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ctr" defTabSz="914400" rtl="0" eaLnBrk="1" fontAlgn="base" latinLnBrk="0" hangingPunct="1">
              <a:lnSpc>
                <a:spcPct val="100000"/>
              </a:lnSpc>
              <a:spcBef>
                <a:spcPct val="50000"/>
              </a:spcBef>
              <a:spcAft>
                <a:spcPct val="0"/>
              </a:spcAft>
              <a:buClr>
                <a:srgbClr val="009999"/>
              </a:buClr>
              <a:buSzTx/>
              <a:buFont typeface="Wingdings" pitchFamily="2" charset="2"/>
              <a:buNone/>
              <a:tabLst/>
              <a:defRPr/>
            </a:pPr>
            <a:endParaRPr kumimoji="0" lang="ko-KR" altLang="ko-KR" sz="18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 name="Oval 24"/>
          <p:cNvSpPr>
            <a:spLocks noChangeArrowheads="1"/>
          </p:cNvSpPr>
          <p:nvPr/>
        </p:nvSpPr>
        <p:spPr bwMode="auto">
          <a:xfrm>
            <a:off x="7970838" y="5003741"/>
            <a:ext cx="228600" cy="228600"/>
          </a:xfrm>
          <a:prstGeom prst="ellipse">
            <a:avLst/>
          </a:prstGeom>
          <a:gradFill rotWithShape="1">
            <a:gsLst>
              <a:gs pos="0">
                <a:srgbClr val="004747">
                  <a:alpha val="39998"/>
                </a:srgbClr>
              </a:gs>
              <a:gs pos="100000">
                <a:srgbClr val="009999">
                  <a:alpha val="60001"/>
                </a:srgbClr>
              </a:gs>
            </a:gsLst>
            <a:lin ang="5400000" scaled="1"/>
          </a:gradFill>
          <a:ln w="12700" algn="ctr">
            <a:solidFill>
              <a:srgbClr val="009999"/>
            </a:solidFill>
            <a:round/>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6" name="Rectangle 26"/>
          <p:cNvSpPr>
            <a:spLocks noChangeArrowheads="1"/>
          </p:cNvSpPr>
          <p:nvPr/>
        </p:nvSpPr>
        <p:spPr bwMode="auto">
          <a:xfrm>
            <a:off x="8594725" y="4410016"/>
            <a:ext cx="838200" cy="457200"/>
          </a:xfrm>
          <a:prstGeom prst="rect">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miter lim="800000"/>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7" name="Rectangle 27"/>
          <p:cNvSpPr>
            <a:spLocks noChangeArrowheads="1"/>
          </p:cNvSpPr>
          <p:nvPr/>
        </p:nvSpPr>
        <p:spPr bwMode="auto">
          <a:xfrm>
            <a:off x="8594725" y="3800416"/>
            <a:ext cx="838200" cy="457200"/>
          </a:xfrm>
          <a:prstGeom prst="rect">
            <a:avLst/>
          </a:prstGeom>
          <a:gradFill rotWithShape="1">
            <a:gsLst>
              <a:gs pos="0">
                <a:srgbClr val="475E00">
                  <a:alpha val="39998"/>
                </a:srgbClr>
              </a:gs>
              <a:gs pos="100000">
                <a:srgbClr val="99CC00">
                  <a:alpha val="60001"/>
                </a:srgbClr>
              </a:gs>
            </a:gsLst>
            <a:lin ang="5400000" scaled="1"/>
          </a:gradFill>
          <a:ln w="12700" algn="ctr">
            <a:solidFill>
              <a:srgbClr val="99CC00"/>
            </a:solidFill>
            <a:miter lim="800000"/>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8" name="Rectangle 28"/>
          <p:cNvSpPr>
            <a:spLocks noChangeArrowheads="1"/>
          </p:cNvSpPr>
          <p:nvPr/>
        </p:nvSpPr>
        <p:spPr bwMode="auto">
          <a:xfrm>
            <a:off x="8594725" y="5019616"/>
            <a:ext cx="838200" cy="457200"/>
          </a:xfrm>
          <a:prstGeom prst="rect">
            <a:avLst/>
          </a:prstGeom>
          <a:gradFill rotWithShape="1">
            <a:gsLst>
              <a:gs pos="0">
                <a:srgbClr val="004747">
                  <a:alpha val="39998"/>
                </a:srgbClr>
              </a:gs>
              <a:gs pos="100000">
                <a:srgbClr val="009999">
                  <a:alpha val="60001"/>
                </a:srgbClr>
              </a:gs>
            </a:gsLst>
            <a:lin ang="5400000" scaled="1"/>
          </a:gradFill>
          <a:ln w="12700" algn="ctr">
            <a:solidFill>
              <a:srgbClr val="009999"/>
            </a:solidFill>
            <a:miter lim="800000"/>
            <a:headEnd/>
            <a:tailEnd/>
          </a:ln>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29" name="Picture 29"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8564" y="3540066"/>
            <a:ext cx="4159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0"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8564" y="4179829"/>
            <a:ext cx="415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1" descr="MCj0435242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8564" y="4819591"/>
            <a:ext cx="4159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ine 32"/>
          <p:cNvSpPr>
            <a:spLocks noChangeShapeType="1"/>
          </p:cNvSpPr>
          <p:nvPr/>
        </p:nvSpPr>
        <p:spPr bwMode="auto">
          <a:xfrm>
            <a:off x="4855840" y="4638617"/>
            <a:ext cx="457200" cy="1587"/>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3" name="Oval 33"/>
          <p:cNvSpPr>
            <a:spLocks noChangeArrowheads="1"/>
          </p:cNvSpPr>
          <p:nvPr/>
        </p:nvSpPr>
        <p:spPr bwMode="auto">
          <a:xfrm>
            <a:off x="4360093" y="5003741"/>
            <a:ext cx="228600" cy="228600"/>
          </a:xfrm>
          <a:prstGeom prst="ellipse">
            <a:avLst/>
          </a:prstGeom>
          <a:gradFill rotWithShape="1">
            <a:gsLst>
              <a:gs pos="0">
                <a:schemeClr val="folHlink">
                  <a:gamma/>
                  <a:shade val="46275"/>
                  <a:invGamma/>
                  <a:alpha val="39999"/>
                </a:schemeClr>
              </a:gs>
              <a:gs pos="100000">
                <a:schemeClr val="folHlink">
                  <a:alpha val="60001"/>
                </a:schemeClr>
              </a:gs>
            </a:gsLst>
            <a:lin ang="5400000" scaled="1"/>
          </a:gradFill>
          <a:ln w="12700" algn="ctr">
            <a:solidFill>
              <a:schemeClr val="folHlink"/>
            </a:solidFill>
            <a:round/>
            <a:headEnd/>
            <a:tailEnd/>
          </a:ln>
          <a:effectLst/>
        </p:spPr>
        <p:txBody>
          <a:bodyPr wrap="none" anchor="ct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098437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20714" y="596901"/>
            <a:ext cx="8275637" cy="568325"/>
          </a:xfrm>
        </p:spPr>
        <p:txBody>
          <a:bodyPr/>
          <a:lstStyle/>
          <a:p>
            <a:pPr>
              <a:defRPr/>
            </a:pPr>
            <a:r>
              <a:rPr lang="en-US" altLang="ko-KR" dirty="0">
                <a:solidFill>
                  <a:schemeClr val="tx1"/>
                </a:solidFill>
                <a:latin typeface="+mn-ea"/>
                <a:ea typeface="+mn-ea"/>
              </a:rPr>
              <a:t>Mobile Gateway</a:t>
            </a:r>
            <a:r>
              <a:rPr lang="ko-KR" altLang="en-US" dirty="0">
                <a:solidFill>
                  <a:schemeClr val="tx1"/>
                </a:solidFill>
                <a:latin typeface="+mn-ea"/>
                <a:ea typeface="+mn-ea"/>
              </a:rPr>
              <a:t> </a:t>
            </a:r>
            <a:r>
              <a:rPr lang="en-US" altLang="ko-KR" dirty="0">
                <a:solidFill>
                  <a:schemeClr val="tx1"/>
                </a:solidFill>
                <a:latin typeface="+mn-ea"/>
                <a:ea typeface="+mn-ea"/>
              </a:rPr>
              <a:t>Use-Case</a:t>
            </a:r>
            <a:endParaRPr lang="en-US" altLang="en-US" dirty="0">
              <a:solidFill>
                <a:schemeClr val="tx1"/>
              </a:solidFill>
              <a:latin typeface="+mn-ea"/>
              <a:ea typeface="+mn-ea"/>
            </a:endParaRPr>
          </a:p>
        </p:txBody>
      </p:sp>
      <p:sp>
        <p:nvSpPr>
          <p:cNvPr id="39"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grpSp>
        <p:nvGrpSpPr>
          <p:cNvPr id="78852" name="Group 1"/>
          <p:cNvGrpSpPr>
            <a:grpSpLocks/>
          </p:cNvGrpSpPr>
          <p:nvPr/>
        </p:nvGrpSpPr>
        <p:grpSpPr bwMode="auto">
          <a:xfrm>
            <a:off x="381000" y="1050926"/>
            <a:ext cx="9671050" cy="5395913"/>
            <a:chOff x="0" y="700053"/>
            <a:chExt cx="9671050" cy="5929312"/>
          </a:xfrm>
        </p:grpSpPr>
        <p:sp>
          <p:nvSpPr>
            <p:cNvPr id="40" name="AutoShape 2"/>
            <p:cNvSpPr>
              <a:spLocks noChangeArrowheads="1"/>
            </p:cNvSpPr>
            <p:nvPr/>
          </p:nvSpPr>
          <p:spPr bwMode="auto">
            <a:xfrm>
              <a:off x="152400" y="3810369"/>
              <a:ext cx="8839200" cy="2818996"/>
            </a:xfrm>
            <a:prstGeom prst="flowChartAlternateProcess">
              <a:avLst/>
            </a:prstGeom>
            <a:solidFill>
              <a:srgbClr val="EAEAEA"/>
            </a:solidFill>
            <a:ln>
              <a:noFill/>
            </a:ln>
            <a:effectLst>
              <a:prstShdw prst="shdw17" dist="17961" dir="2700000">
                <a:srgbClr val="8C8C8C"/>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2" name="AutoShape 3"/>
            <p:cNvSpPr>
              <a:spLocks noChangeArrowheads="1"/>
            </p:cNvSpPr>
            <p:nvPr/>
          </p:nvSpPr>
          <p:spPr bwMode="auto">
            <a:xfrm>
              <a:off x="152400" y="761109"/>
              <a:ext cx="8839200" cy="2820740"/>
            </a:xfrm>
            <a:prstGeom prst="flowChartAlternateProcess">
              <a:avLst/>
            </a:prstGeom>
            <a:solidFill>
              <a:srgbClr val="EAEAEA"/>
            </a:solidFill>
            <a:ln>
              <a:noFill/>
            </a:ln>
            <a:effectLst>
              <a:prstShdw prst="shdw17" dist="17961" dir="2700000">
                <a:srgbClr val="8C8C8C"/>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3" name="Text Box 3"/>
            <p:cNvSpPr txBox="1">
              <a:spLocks noChangeArrowheads="1"/>
            </p:cNvSpPr>
            <p:nvPr/>
          </p:nvSpPr>
          <p:spPr bwMode="auto">
            <a:xfrm>
              <a:off x="4343235" y="2229917"/>
              <a:ext cx="829006" cy="25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7" rIns="91407" bIns="4570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
                  <a:srgbClr val="009999"/>
                </a:buClr>
                <a:buSzTx/>
                <a:buFont typeface="Wingdings" panose="05000000000000000000" pitchFamily="2" charset="2"/>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 Proxy</a:t>
              </a:r>
            </a:p>
          </p:txBody>
        </p:sp>
        <p:grpSp>
          <p:nvGrpSpPr>
            <p:cNvPr id="78856" name="Group 4"/>
            <p:cNvGrpSpPr>
              <a:grpSpLocks/>
            </p:cNvGrpSpPr>
            <p:nvPr/>
          </p:nvGrpSpPr>
          <p:grpSpPr bwMode="auto">
            <a:xfrm>
              <a:off x="7439025" y="2289140"/>
              <a:ext cx="1066800" cy="711200"/>
              <a:chOff x="3627" y="2013"/>
              <a:chExt cx="672" cy="448"/>
            </a:xfrm>
          </p:grpSpPr>
          <p:sp>
            <p:nvSpPr>
              <p:cNvPr id="45" name="Rectangle 5"/>
              <p:cNvSpPr>
                <a:spLocks noChangeArrowheads="1"/>
              </p:cNvSpPr>
              <p:nvPr/>
            </p:nvSpPr>
            <p:spPr bwMode="auto">
              <a:xfrm>
                <a:off x="3627" y="2013"/>
                <a:ext cx="672" cy="4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7" name="Rectangle 6"/>
              <p:cNvSpPr>
                <a:spLocks noChangeArrowheads="1"/>
              </p:cNvSpPr>
              <p:nvPr/>
            </p:nvSpPr>
            <p:spPr bwMode="auto">
              <a:xfrm>
                <a:off x="3627" y="2058"/>
                <a:ext cx="672" cy="3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8" name="Rectangle 7"/>
              <p:cNvSpPr>
                <a:spLocks noChangeArrowheads="1"/>
              </p:cNvSpPr>
              <p:nvPr/>
            </p:nvSpPr>
            <p:spPr bwMode="auto">
              <a:xfrm>
                <a:off x="3627" y="2088"/>
                <a:ext cx="672" cy="25"/>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49" name="Rectangle 8"/>
              <p:cNvSpPr>
                <a:spLocks noChangeArrowheads="1"/>
              </p:cNvSpPr>
              <p:nvPr/>
            </p:nvSpPr>
            <p:spPr bwMode="auto">
              <a:xfrm>
                <a:off x="3627" y="2113"/>
                <a:ext cx="672" cy="1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0" name="Rectangle 9"/>
              <p:cNvSpPr>
                <a:spLocks noChangeArrowheads="1"/>
              </p:cNvSpPr>
              <p:nvPr/>
            </p:nvSpPr>
            <p:spPr bwMode="auto">
              <a:xfrm>
                <a:off x="3627" y="2131"/>
                <a:ext cx="672" cy="15"/>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1" name="Rectangle 10"/>
              <p:cNvSpPr>
                <a:spLocks noChangeArrowheads="1"/>
              </p:cNvSpPr>
              <p:nvPr/>
            </p:nvSpPr>
            <p:spPr bwMode="auto">
              <a:xfrm>
                <a:off x="3627" y="2146"/>
                <a:ext cx="672" cy="14"/>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2" name="Rectangle 11"/>
              <p:cNvSpPr>
                <a:spLocks noChangeArrowheads="1"/>
              </p:cNvSpPr>
              <p:nvPr/>
            </p:nvSpPr>
            <p:spPr bwMode="auto">
              <a:xfrm>
                <a:off x="3627" y="2160"/>
                <a:ext cx="672" cy="1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3" name="Rectangle 12"/>
              <p:cNvSpPr>
                <a:spLocks noChangeArrowheads="1"/>
              </p:cNvSpPr>
              <p:nvPr/>
            </p:nvSpPr>
            <p:spPr bwMode="auto">
              <a:xfrm>
                <a:off x="3627" y="2172"/>
                <a:ext cx="672" cy="10"/>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4" name="Rectangle 13"/>
              <p:cNvSpPr>
                <a:spLocks noChangeArrowheads="1"/>
              </p:cNvSpPr>
              <p:nvPr/>
            </p:nvSpPr>
            <p:spPr bwMode="auto">
              <a:xfrm>
                <a:off x="3627" y="2182"/>
                <a:ext cx="672" cy="1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5" name="Rectangle 14"/>
              <p:cNvSpPr>
                <a:spLocks noChangeArrowheads="1"/>
              </p:cNvSpPr>
              <p:nvPr/>
            </p:nvSpPr>
            <p:spPr bwMode="auto">
              <a:xfrm>
                <a:off x="3627" y="2193"/>
                <a:ext cx="672" cy="8"/>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6" name="Rectangle 15"/>
              <p:cNvSpPr>
                <a:spLocks noChangeArrowheads="1"/>
              </p:cNvSpPr>
              <p:nvPr/>
            </p:nvSpPr>
            <p:spPr bwMode="auto">
              <a:xfrm>
                <a:off x="3627" y="2201"/>
                <a:ext cx="672" cy="1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7" name="Rectangle 16"/>
              <p:cNvSpPr>
                <a:spLocks noChangeArrowheads="1"/>
              </p:cNvSpPr>
              <p:nvPr/>
            </p:nvSpPr>
            <p:spPr bwMode="auto">
              <a:xfrm>
                <a:off x="3627" y="2212"/>
                <a:ext cx="672" cy="9"/>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8" name="Rectangle 17"/>
              <p:cNvSpPr>
                <a:spLocks noChangeArrowheads="1"/>
              </p:cNvSpPr>
              <p:nvPr/>
            </p:nvSpPr>
            <p:spPr bwMode="auto">
              <a:xfrm>
                <a:off x="3627" y="2221"/>
                <a:ext cx="672" cy="1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59" name="Rectangle 18"/>
              <p:cNvSpPr>
                <a:spLocks noChangeArrowheads="1"/>
              </p:cNvSpPr>
              <p:nvPr/>
            </p:nvSpPr>
            <p:spPr bwMode="auto">
              <a:xfrm>
                <a:off x="3627" y="2232"/>
                <a:ext cx="672" cy="1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0" name="Rectangle 19"/>
              <p:cNvSpPr>
                <a:spLocks noChangeArrowheads="1"/>
              </p:cNvSpPr>
              <p:nvPr/>
            </p:nvSpPr>
            <p:spPr bwMode="auto">
              <a:xfrm>
                <a:off x="3627" y="2243"/>
                <a:ext cx="672" cy="11"/>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1" name="Rectangle 20"/>
              <p:cNvSpPr>
                <a:spLocks noChangeArrowheads="1"/>
              </p:cNvSpPr>
              <p:nvPr/>
            </p:nvSpPr>
            <p:spPr bwMode="auto">
              <a:xfrm>
                <a:off x="3627" y="2247"/>
                <a:ext cx="672" cy="9"/>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2" name="Rectangle 21"/>
              <p:cNvSpPr>
                <a:spLocks noChangeArrowheads="1"/>
              </p:cNvSpPr>
              <p:nvPr/>
            </p:nvSpPr>
            <p:spPr bwMode="auto">
              <a:xfrm>
                <a:off x="3627" y="2256"/>
                <a:ext cx="672" cy="1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3" name="Rectangle 22"/>
              <p:cNvSpPr>
                <a:spLocks noChangeArrowheads="1"/>
              </p:cNvSpPr>
              <p:nvPr/>
            </p:nvSpPr>
            <p:spPr bwMode="auto">
              <a:xfrm>
                <a:off x="3627" y="2266"/>
                <a:ext cx="672" cy="11"/>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4" name="Rectangle 23"/>
              <p:cNvSpPr>
                <a:spLocks noChangeArrowheads="1"/>
              </p:cNvSpPr>
              <p:nvPr/>
            </p:nvSpPr>
            <p:spPr bwMode="auto">
              <a:xfrm>
                <a:off x="3627" y="2272"/>
                <a:ext cx="672" cy="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5" name="Rectangle 24"/>
              <p:cNvSpPr>
                <a:spLocks noChangeArrowheads="1"/>
              </p:cNvSpPr>
              <p:nvPr/>
            </p:nvSpPr>
            <p:spPr bwMode="auto">
              <a:xfrm>
                <a:off x="3627" y="2280"/>
                <a:ext cx="672" cy="8"/>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6" name="Rectangle 25"/>
              <p:cNvSpPr>
                <a:spLocks noChangeArrowheads="1"/>
              </p:cNvSpPr>
              <p:nvPr/>
            </p:nvSpPr>
            <p:spPr bwMode="auto">
              <a:xfrm>
                <a:off x="3627" y="2288"/>
                <a:ext cx="672" cy="11"/>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7" name="Rectangle 26"/>
              <p:cNvSpPr>
                <a:spLocks noChangeArrowheads="1"/>
              </p:cNvSpPr>
              <p:nvPr/>
            </p:nvSpPr>
            <p:spPr bwMode="auto">
              <a:xfrm>
                <a:off x="3627" y="2299"/>
                <a:ext cx="672" cy="11"/>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8" name="Rectangle 27"/>
              <p:cNvSpPr>
                <a:spLocks noChangeArrowheads="1"/>
              </p:cNvSpPr>
              <p:nvPr/>
            </p:nvSpPr>
            <p:spPr bwMode="auto">
              <a:xfrm>
                <a:off x="3627" y="2304"/>
                <a:ext cx="672" cy="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69" name="Rectangle 28"/>
              <p:cNvSpPr>
                <a:spLocks noChangeArrowheads="1"/>
              </p:cNvSpPr>
              <p:nvPr/>
            </p:nvSpPr>
            <p:spPr bwMode="auto">
              <a:xfrm>
                <a:off x="3627" y="2312"/>
                <a:ext cx="672" cy="10"/>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0" name="Rectangle 29"/>
              <p:cNvSpPr>
                <a:spLocks noChangeArrowheads="1"/>
              </p:cNvSpPr>
              <p:nvPr/>
            </p:nvSpPr>
            <p:spPr bwMode="auto">
              <a:xfrm>
                <a:off x="3627" y="2322"/>
                <a:ext cx="672" cy="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1" name="Rectangle 30"/>
              <p:cNvSpPr>
                <a:spLocks noChangeArrowheads="1"/>
              </p:cNvSpPr>
              <p:nvPr/>
            </p:nvSpPr>
            <p:spPr bwMode="auto">
              <a:xfrm>
                <a:off x="3627" y="2333"/>
                <a:ext cx="672" cy="11"/>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2" name="Rectangle 31"/>
              <p:cNvSpPr>
                <a:spLocks noChangeArrowheads="1"/>
              </p:cNvSpPr>
              <p:nvPr/>
            </p:nvSpPr>
            <p:spPr bwMode="auto">
              <a:xfrm>
                <a:off x="3627" y="2337"/>
                <a:ext cx="672" cy="9"/>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3" name="Rectangle 32"/>
              <p:cNvSpPr>
                <a:spLocks noChangeArrowheads="1"/>
              </p:cNvSpPr>
              <p:nvPr/>
            </p:nvSpPr>
            <p:spPr bwMode="auto">
              <a:xfrm>
                <a:off x="3627" y="2346"/>
                <a:ext cx="672" cy="10"/>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4" name="Rectangle 33"/>
              <p:cNvSpPr>
                <a:spLocks noChangeArrowheads="1"/>
              </p:cNvSpPr>
              <p:nvPr/>
            </p:nvSpPr>
            <p:spPr bwMode="auto">
              <a:xfrm>
                <a:off x="3627" y="2356"/>
                <a:ext cx="672" cy="10"/>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5" name="Rectangle 34"/>
              <p:cNvSpPr>
                <a:spLocks noChangeArrowheads="1"/>
              </p:cNvSpPr>
              <p:nvPr/>
            </p:nvSpPr>
            <p:spPr bwMode="auto">
              <a:xfrm>
                <a:off x="3627" y="2366"/>
                <a:ext cx="672" cy="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6" name="Rectangle 35"/>
              <p:cNvSpPr>
                <a:spLocks noChangeArrowheads="1"/>
              </p:cNvSpPr>
              <p:nvPr/>
            </p:nvSpPr>
            <p:spPr bwMode="auto">
              <a:xfrm>
                <a:off x="3627" y="2379"/>
                <a:ext cx="672" cy="10"/>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7" name="Rectangle 36"/>
              <p:cNvSpPr>
                <a:spLocks noChangeArrowheads="1"/>
              </p:cNvSpPr>
              <p:nvPr/>
            </p:nvSpPr>
            <p:spPr bwMode="auto">
              <a:xfrm>
                <a:off x="3627" y="2389"/>
                <a:ext cx="672" cy="16"/>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8" name="Rectangle 37"/>
              <p:cNvSpPr>
                <a:spLocks noChangeArrowheads="1"/>
              </p:cNvSpPr>
              <p:nvPr/>
            </p:nvSpPr>
            <p:spPr bwMode="auto">
              <a:xfrm>
                <a:off x="3627" y="2405"/>
                <a:ext cx="672" cy="16"/>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79" name="Rectangle 38"/>
              <p:cNvSpPr>
                <a:spLocks noChangeArrowheads="1"/>
              </p:cNvSpPr>
              <p:nvPr/>
            </p:nvSpPr>
            <p:spPr bwMode="auto">
              <a:xfrm>
                <a:off x="3627" y="2422"/>
                <a:ext cx="672" cy="16"/>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0" name="Rectangle 39"/>
              <p:cNvSpPr>
                <a:spLocks noChangeArrowheads="1"/>
              </p:cNvSpPr>
              <p:nvPr/>
            </p:nvSpPr>
            <p:spPr bwMode="auto">
              <a:xfrm>
                <a:off x="3627" y="2438"/>
                <a:ext cx="672" cy="23"/>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78857" name="Group 40"/>
            <p:cNvGrpSpPr>
              <a:grpSpLocks/>
            </p:cNvGrpSpPr>
            <p:nvPr/>
          </p:nvGrpSpPr>
          <p:grpSpPr bwMode="auto">
            <a:xfrm>
              <a:off x="7721600" y="2360578"/>
              <a:ext cx="500063" cy="500062"/>
              <a:chOff x="3806" y="2058"/>
              <a:chExt cx="315" cy="315"/>
            </a:xfrm>
          </p:grpSpPr>
          <p:sp>
            <p:nvSpPr>
              <p:cNvPr id="82" name="Rectangle 41"/>
              <p:cNvSpPr>
                <a:spLocks noChangeArrowheads="1"/>
              </p:cNvSpPr>
              <p:nvPr/>
            </p:nvSpPr>
            <p:spPr bwMode="auto">
              <a:xfrm>
                <a:off x="3806" y="2058"/>
                <a:ext cx="315"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3" name="Rectangle 42"/>
              <p:cNvSpPr>
                <a:spLocks noChangeArrowheads="1"/>
              </p:cNvSpPr>
              <p:nvPr/>
            </p:nvSpPr>
            <p:spPr bwMode="auto">
              <a:xfrm>
                <a:off x="3806" y="2106"/>
                <a:ext cx="315" cy="1"/>
              </a:xfrm>
              <a:prstGeom prst="rect">
                <a:avLst/>
              </a:prstGeom>
              <a:solidFill>
                <a:srgbClr val="05050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4" name="Rectangle 43"/>
              <p:cNvSpPr>
                <a:spLocks noChangeArrowheads="1"/>
              </p:cNvSpPr>
              <p:nvPr/>
            </p:nvSpPr>
            <p:spPr bwMode="auto">
              <a:xfrm>
                <a:off x="3806" y="2109"/>
                <a:ext cx="315" cy="45"/>
              </a:xfrm>
              <a:prstGeom prst="rect">
                <a:avLst/>
              </a:prstGeom>
              <a:solidFill>
                <a:srgbClr val="0B0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5" name="Rectangle 44"/>
              <p:cNvSpPr>
                <a:spLocks noChangeArrowheads="1"/>
              </p:cNvSpPr>
              <p:nvPr/>
            </p:nvSpPr>
            <p:spPr bwMode="auto">
              <a:xfrm>
                <a:off x="3806" y="2149"/>
                <a:ext cx="315" cy="1"/>
              </a:xfrm>
              <a:prstGeom prst="rect">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6" name="Rectangle 45"/>
              <p:cNvSpPr>
                <a:spLocks noChangeArrowheads="1"/>
              </p:cNvSpPr>
              <p:nvPr/>
            </p:nvSpPr>
            <p:spPr bwMode="auto">
              <a:xfrm>
                <a:off x="3806" y="2150"/>
                <a:ext cx="315" cy="29"/>
              </a:xfrm>
              <a:prstGeom prst="rect">
                <a:avLst/>
              </a:prstGeom>
              <a:solidFill>
                <a:srgbClr val="0F0F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7" name="Rectangle 46"/>
              <p:cNvSpPr>
                <a:spLocks noChangeArrowheads="1"/>
              </p:cNvSpPr>
              <p:nvPr/>
            </p:nvSpPr>
            <p:spPr bwMode="auto">
              <a:xfrm>
                <a:off x="3806" y="2179"/>
                <a:ext cx="315" cy="24"/>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8" name="Rectangle 47"/>
              <p:cNvSpPr>
                <a:spLocks noChangeArrowheads="1"/>
              </p:cNvSpPr>
              <p:nvPr/>
            </p:nvSpPr>
            <p:spPr bwMode="auto">
              <a:xfrm>
                <a:off x="3806" y="2203"/>
                <a:ext cx="315" cy="1"/>
              </a:xfrm>
              <a:prstGeom prst="rect">
                <a:avLst/>
              </a:prstGeom>
              <a:solidFill>
                <a:srgbClr val="13131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89" name="Rectangle 48"/>
              <p:cNvSpPr>
                <a:spLocks noChangeArrowheads="1"/>
              </p:cNvSpPr>
              <p:nvPr/>
            </p:nvSpPr>
            <p:spPr bwMode="auto">
              <a:xfrm>
                <a:off x="3806" y="2204"/>
                <a:ext cx="315" cy="24"/>
              </a:xfrm>
              <a:prstGeom prst="rect">
                <a:avLst/>
              </a:prstGeom>
              <a:solidFill>
                <a:srgbClr val="1515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0" name="Rectangle 49"/>
              <p:cNvSpPr>
                <a:spLocks noChangeArrowheads="1"/>
              </p:cNvSpPr>
              <p:nvPr/>
            </p:nvSpPr>
            <p:spPr bwMode="auto">
              <a:xfrm>
                <a:off x="3806" y="2228"/>
                <a:ext cx="315" cy="25"/>
              </a:xfrm>
              <a:prstGeom prst="rect">
                <a:avLst/>
              </a:prstGeom>
              <a:solidFill>
                <a:srgbClr val="1717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1" name="Rectangle 50"/>
              <p:cNvSpPr>
                <a:spLocks noChangeArrowheads="1"/>
              </p:cNvSpPr>
              <p:nvPr/>
            </p:nvSpPr>
            <p:spPr bwMode="auto">
              <a:xfrm>
                <a:off x="3806" y="2255"/>
                <a:ext cx="315" cy="79"/>
              </a:xfrm>
              <a:prstGeom prst="rect">
                <a:avLst/>
              </a:prstGeom>
              <a:solidFill>
                <a:srgbClr val="1919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2" name="Rectangle 51"/>
              <p:cNvSpPr>
                <a:spLocks noChangeArrowheads="1"/>
              </p:cNvSpPr>
              <p:nvPr/>
            </p:nvSpPr>
            <p:spPr bwMode="auto">
              <a:xfrm>
                <a:off x="3806" y="2334"/>
                <a:ext cx="315" cy="45"/>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78858" name="Group 52"/>
            <p:cNvGrpSpPr>
              <a:grpSpLocks/>
            </p:cNvGrpSpPr>
            <p:nvPr/>
          </p:nvGrpSpPr>
          <p:grpSpPr bwMode="auto">
            <a:xfrm>
              <a:off x="7439025" y="2289140"/>
              <a:ext cx="1066800" cy="711200"/>
              <a:chOff x="3627" y="2013"/>
              <a:chExt cx="672" cy="448"/>
            </a:xfrm>
          </p:grpSpPr>
          <p:sp>
            <p:nvSpPr>
              <p:cNvPr id="94" name="Rectangle 53"/>
              <p:cNvSpPr>
                <a:spLocks noChangeArrowheads="1"/>
              </p:cNvSpPr>
              <p:nvPr/>
            </p:nvSpPr>
            <p:spPr bwMode="auto">
              <a:xfrm>
                <a:off x="3627" y="2013"/>
                <a:ext cx="672" cy="4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5" name="Rectangle 54"/>
              <p:cNvSpPr>
                <a:spLocks noChangeArrowheads="1"/>
              </p:cNvSpPr>
              <p:nvPr/>
            </p:nvSpPr>
            <p:spPr bwMode="auto">
              <a:xfrm>
                <a:off x="3627" y="2058"/>
                <a:ext cx="672" cy="3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6" name="Rectangle 55"/>
              <p:cNvSpPr>
                <a:spLocks noChangeArrowheads="1"/>
              </p:cNvSpPr>
              <p:nvPr/>
            </p:nvSpPr>
            <p:spPr bwMode="auto">
              <a:xfrm>
                <a:off x="3627" y="2088"/>
                <a:ext cx="672" cy="25"/>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7" name="Rectangle 56"/>
              <p:cNvSpPr>
                <a:spLocks noChangeArrowheads="1"/>
              </p:cNvSpPr>
              <p:nvPr/>
            </p:nvSpPr>
            <p:spPr bwMode="auto">
              <a:xfrm>
                <a:off x="3627" y="2113"/>
                <a:ext cx="672" cy="1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8" name="Rectangle 57"/>
              <p:cNvSpPr>
                <a:spLocks noChangeArrowheads="1"/>
              </p:cNvSpPr>
              <p:nvPr/>
            </p:nvSpPr>
            <p:spPr bwMode="auto">
              <a:xfrm>
                <a:off x="3627" y="2131"/>
                <a:ext cx="672" cy="15"/>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99" name="Rectangle 58"/>
              <p:cNvSpPr>
                <a:spLocks noChangeArrowheads="1"/>
              </p:cNvSpPr>
              <p:nvPr/>
            </p:nvSpPr>
            <p:spPr bwMode="auto">
              <a:xfrm>
                <a:off x="3627" y="2146"/>
                <a:ext cx="672" cy="14"/>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0" name="Rectangle 59"/>
              <p:cNvSpPr>
                <a:spLocks noChangeArrowheads="1"/>
              </p:cNvSpPr>
              <p:nvPr/>
            </p:nvSpPr>
            <p:spPr bwMode="auto">
              <a:xfrm>
                <a:off x="3627" y="2160"/>
                <a:ext cx="672" cy="1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1" name="Rectangle 60"/>
              <p:cNvSpPr>
                <a:spLocks noChangeArrowheads="1"/>
              </p:cNvSpPr>
              <p:nvPr/>
            </p:nvSpPr>
            <p:spPr bwMode="auto">
              <a:xfrm>
                <a:off x="3627" y="2172"/>
                <a:ext cx="672" cy="10"/>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2" name="Rectangle 61"/>
              <p:cNvSpPr>
                <a:spLocks noChangeArrowheads="1"/>
              </p:cNvSpPr>
              <p:nvPr/>
            </p:nvSpPr>
            <p:spPr bwMode="auto">
              <a:xfrm>
                <a:off x="3627" y="2182"/>
                <a:ext cx="672" cy="1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3" name="Rectangle 62"/>
              <p:cNvSpPr>
                <a:spLocks noChangeArrowheads="1"/>
              </p:cNvSpPr>
              <p:nvPr/>
            </p:nvSpPr>
            <p:spPr bwMode="auto">
              <a:xfrm>
                <a:off x="3627" y="2193"/>
                <a:ext cx="672" cy="8"/>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4" name="Rectangle 63"/>
              <p:cNvSpPr>
                <a:spLocks noChangeArrowheads="1"/>
              </p:cNvSpPr>
              <p:nvPr/>
            </p:nvSpPr>
            <p:spPr bwMode="auto">
              <a:xfrm>
                <a:off x="3627" y="2201"/>
                <a:ext cx="672" cy="1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5" name="Rectangle 64"/>
              <p:cNvSpPr>
                <a:spLocks noChangeArrowheads="1"/>
              </p:cNvSpPr>
              <p:nvPr/>
            </p:nvSpPr>
            <p:spPr bwMode="auto">
              <a:xfrm>
                <a:off x="3627" y="2212"/>
                <a:ext cx="672" cy="9"/>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6" name="Rectangle 65"/>
              <p:cNvSpPr>
                <a:spLocks noChangeArrowheads="1"/>
              </p:cNvSpPr>
              <p:nvPr/>
            </p:nvSpPr>
            <p:spPr bwMode="auto">
              <a:xfrm>
                <a:off x="3627" y="2221"/>
                <a:ext cx="672" cy="1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7" name="Rectangle 66"/>
              <p:cNvSpPr>
                <a:spLocks noChangeArrowheads="1"/>
              </p:cNvSpPr>
              <p:nvPr/>
            </p:nvSpPr>
            <p:spPr bwMode="auto">
              <a:xfrm>
                <a:off x="3627" y="2232"/>
                <a:ext cx="672" cy="1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8" name="Rectangle 67"/>
              <p:cNvSpPr>
                <a:spLocks noChangeArrowheads="1"/>
              </p:cNvSpPr>
              <p:nvPr/>
            </p:nvSpPr>
            <p:spPr bwMode="auto">
              <a:xfrm>
                <a:off x="3627" y="2243"/>
                <a:ext cx="672" cy="11"/>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09" name="Rectangle 68"/>
              <p:cNvSpPr>
                <a:spLocks noChangeArrowheads="1"/>
              </p:cNvSpPr>
              <p:nvPr/>
            </p:nvSpPr>
            <p:spPr bwMode="auto">
              <a:xfrm>
                <a:off x="3627" y="2247"/>
                <a:ext cx="672" cy="9"/>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0" name="Rectangle 69"/>
              <p:cNvSpPr>
                <a:spLocks noChangeArrowheads="1"/>
              </p:cNvSpPr>
              <p:nvPr/>
            </p:nvSpPr>
            <p:spPr bwMode="auto">
              <a:xfrm>
                <a:off x="3627" y="2256"/>
                <a:ext cx="672" cy="1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1" name="Rectangle 70"/>
              <p:cNvSpPr>
                <a:spLocks noChangeArrowheads="1"/>
              </p:cNvSpPr>
              <p:nvPr/>
            </p:nvSpPr>
            <p:spPr bwMode="auto">
              <a:xfrm>
                <a:off x="3627" y="2266"/>
                <a:ext cx="672" cy="11"/>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2" name="Rectangle 71"/>
              <p:cNvSpPr>
                <a:spLocks noChangeArrowheads="1"/>
              </p:cNvSpPr>
              <p:nvPr/>
            </p:nvSpPr>
            <p:spPr bwMode="auto">
              <a:xfrm>
                <a:off x="3627" y="2272"/>
                <a:ext cx="672" cy="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3" name="Rectangle 72"/>
              <p:cNvSpPr>
                <a:spLocks noChangeArrowheads="1"/>
              </p:cNvSpPr>
              <p:nvPr/>
            </p:nvSpPr>
            <p:spPr bwMode="auto">
              <a:xfrm>
                <a:off x="3627" y="2280"/>
                <a:ext cx="672" cy="8"/>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4" name="Rectangle 73"/>
              <p:cNvSpPr>
                <a:spLocks noChangeArrowheads="1"/>
              </p:cNvSpPr>
              <p:nvPr/>
            </p:nvSpPr>
            <p:spPr bwMode="auto">
              <a:xfrm>
                <a:off x="3627" y="2288"/>
                <a:ext cx="672" cy="11"/>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5" name="Rectangle 74"/>
              <p:cNvSpPr>
                <a:spLocks noChangeArrowheads="1"/>
              </p:cNvSpPr>
              <p:nvPr/>
            </p:nvSpPr>
            <p:spPr bwMode="auto">
              <a:xfrm>
                <a:off x="3627" y="2299"/>
                <a:ext cx="672" cy="11"/>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6" name="Rectangle 75"/>
              <p:cNvSpPr>
                <a:spLocks noChangeArrowheads="1"/>
              </p:cNvSpPr>
              <p:nvPr/>
            </p:nvSpPr>
            <p:spPr bwMode="auto">
              <a:xfrm>
                <a:off x="3627" y="2304"/>
                <a:ext cx="672" cy="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7" name="Rectangle 76"/>
              <p:cNvSpPr>
                <a:spLocks noChangeArrowheads="1"/>
              </p:cNvSpPr>
              <p:nvPr/>
            </p:nvSpPr>
            <p:spPr bwMode="auto">
              <a:xfrm>
                <a:off x="3627" y="2312"/>
                <a:ext cx="672" cy="10"/>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8" name="Rectangle 77"/>
              <p:cNvSpPr>
                <a:spLocks noChangeArrowheads="1"/>
              </p:cNvSpPr>
              <p:nvPr/>
            </p:nvSpPr>
            <p:spPr bwMode="auto">
              <a:xfrm>
                <a:off x="3627" y="2322"/>
                <a:ext cx="672" cy="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19" name="Rectangle 78"/>
              <p:cNvSpPr>
                <a:spLocks noChangeArrowheads="1"/>
              </p:cNvSpPr>
              <p:nvPr/>
            </p:nvSpPr>
            <p:spPr bwMode="auto">
              <a:xfrm>
                <a:off x="3627" y="2333"/>
                <a:ext cx="672" cy="11"/>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0" name="Rectangle 79"/>
              <p:cNvSpPr>
                <a:spLocks noChangeArrowheads="1"/>
              </p:cNvSpPr>
              <p:nvPr/>
            </p:nvSpPr>
            <p:spPr bwMode="auto">
              <a:xfrm>
                <a:off x="3627" y="2337"/>
                <a:ext cx="672" cy="9"/>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1" name="Rectangle 80"/>
              <p:cNvSpPr>
                <a:spLocks noChangeArrowheads="1"/>
              </p:cNvSpPr>
              <p:nvPr/>
            </p:nvSpPr>
            <p:spPr bwMode="auto">
              <a:xfrm>
                <a:off x="3627" y="2346"/>
                <a:ext cx="672" cy="10"/>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2" name="Rectangle 81"/>
              <p:cNvSpPr>
                <a:spLocks noChangeArrowheads="1"/>
              </p:cNvSpPr>
              <p:nvPr/>
            </p:nvSpPr>
            <p:spPr bwMode="auto">
              <a:xfrm>
                <a:off x="3627" y="2356"/>
                <a:ext cx="672" cy="10"/>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3" name="Rectangle 82"/>
              <p:cNvSpPr>
                <a:spLocks noChangeArrowheads="1"/>
              </p:cNvSpPr>
              <p:nvPr/>
            </p:nvSpPr>
            <p:spPr bwMode="auto">
              <a:xfrm>
                <a:off x="3627" y="2366"/>
                <a:ext cx="672" cy="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4" name="Rectangle 83"/>
              <p:cNvSpPr>
                <a:spLocks noChangeArrowheads="1"/>
              </p:cNvSpPr>
              <p:nvPr/>
            </p:nvSpPr>
            <p:spPr bwMode="auto">
              <a:xfrm>
                <a:off x="3627" y="2379"/>
                <a:ext cx="672" cy="10"/>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5" name="Rectangle 84"/>
              <p:cNvSpPr>
                <a:spLocks noChangeArrowheads="1"/>
              </p:cNvSpPr>
              <p:nvPr/>
            </p:nvSpPr>
            <p:spPr bwMode="auto">
              <a:xfrm>
                <a:off x="3627" y="2389"/>
                <a:ext cx="672" cy="16"/>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6" name="Rectangle 85"/>
              <p:cNvSpPr>
                <a:spLocks noChangeArrowheads="1"/>
              </p:cNvSpPr>
              <p:nvPr/>
            </p:nvSpPr>
            <p:spPr bwMode="auto">
              <a:xfrm>
                <a:off x="3627" y="2405"/>
                <a:ext cx="672" cy="16"/>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7" name="Rectangle 86"/>
              <p:cNvSpPr>
                <a:spLocks noChangeArrowheads="1"/>
              </p:cNvSpPr>
              <p:nvPr/>
            </p:nvSpPr>
            <p:spPr bwMode="auto">
              <a:xfrm>
                <a:off x="3627" y="2422"/>
                <a:ext cx="672" cy="16"/>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28" name="Rectangle 87"/>
              <p:cNvSpPr>
                <a:spLocks noChangeArrowheads="1"/>
              </p:cNvSpPr>
              <p:nvPr/>
            </p:nvSpPr>
            <p:spPr bwMode="auto">
              <a:xfrm>
                <a:off x="3627" y="2438"/>
                <a:ext cx="672" cy="23"/>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78859" name="Group 88"/>
            <p:cNvGrpSpPr>
              <a:grpSpLocks/>
            </p:cNvGrpSpPr>
            <p:nvPr/>
          </p:nvGrpSpPr>
          <p:grpSpPr bwMode="auto">
            <a:xfrm>
              <a:off x="7721600" y="2360578"/>
              <a:ext cx="500063" cy="500062"/>
              <a:chOff x="3806" y="2058"/>
              <a:chExt cx="315" cy="315"/>
            </a:xfrm>
          </p:grpSpPr>
          <p:sp>
            <p:nvSpPr>
              <p:cNvPr id="130" name="Rectangle 89"/>
              <p:cNvSpPr>
                <a:spLocks noChangeArrowheads="1"/>
              </p:cNvSpPr>
              <p:nvPr/>
            </p:nvSpPr>
            <p:spPr bwMode="auto">
              <a:xfrm>
                <a:off x="3806" y="2058"/>
                <a:ext cx="315" cy="4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1" name="Rectangle 90"/>
              <p:cNvSpPr>
                <a:spLocks noChangeArrowheads="1"/>
              </p:cNvSpPr>
              <p:nvPr/>
            </p:nvSpPr>
            <p:spPr bwMode="auto">
              <a:xfrm>
                <a:off x="3806" y="2106"/>
                <a:ext cx="315" cy="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2" name="Rectangle 91"/>
              <p:cNvSpPr>
                <a:spLocks noChangeArrowheads="1"/>
              </p:cNvSpPr>
              <p:nvPr/>
            </p:nvSpPr>
            <p:spPr bwMode="auto">
              <a:xfrm>
                <a:off x="3806" y="2109"/>
                <a:ext cx="315" cy="4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3" name="Rectangle 92"/>
              <p:cNvSpPr>
                <a:spLocks noChangeArrowheads="1"/>
              </p:cNvSpPr>
              <p:nvPr/>
            </p:nvSpPr>
            <p:spPr bwMode="auto">
              <a:xfrm>
                <a:off x="3806" y="2149"/>
                <a:ext cx="315" cy="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4" name="Rectangle 93"/>
              <p:cNvSpPr>
                <a:spLocks noChangeArrowheads="1"/>
              </p:cNvSpPr>
              <p:nvPr/>
            </p:nvSpPr>
            <p:spPr bwMode="auto">
              <a:xfrm>
                <a:off x="3806" y="2150"/>
                <a:ext cx="315" cy="29"/>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5" name="Rectangle 94"/>
              <p:cNvSpPr>
                <a:spLocks noChangeArrowheads="1"/>
              </p:cNvSpPr>
              <p:nvPr/>
            </p:nvSpPr>
            <p:spPr bwMode="auto">
              <a:xfrm>
                <a:off x="3806" y="2179"/>
                <a:ext cx="315" cy="2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6" name="Rectangle 95"/>
              <p:cNvSpPr>
                <a:spLocks noChangeArrowheads="1"/>
              </p:cNvSpPr>
              <p:nvPr/>
            </p:nvSpPr>
            <p:spPr bwMode="auto">
              <a:xfrm>
                <a:off x="3806" y="2203"/>
                <a:ext cx="315" cy="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7" name="Rectangle 96"/>
              <p:cNvSpPr>
                <a:spLocks noChangeArrowheads="1"/>
              </p:cNvSpPr>
              <p:nvPr/>
            </p:nvSpPr>
            <p:spPr bwMode="auto">
              <a:xfrm>
                <a:off x="3806" y="2204"/>
                <a:ext cx="315" cy="2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8" name="Rectangle 97"/>
              <p:cNvSpPr>
                <a:spLocks noChangeArrowheads="1"/>
              </p:cNvSpPr>
              <p:nvPr/>
            </p:nvSpPr>
            <p:spPr bwMode="auto">
              <a:xfrm>
                <a:off x="3806" y="2228"/>
                <a:ext cx="315" cy="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39" name="Rectangle 98"/>
              <p:cNvSpPr>
                <a:spLocks noChangeArrowheads="1"/>
              </p:cNvSpPr>
              <p:nvPr/>
            </p:nvSpPr>
            <p:spPr bwMode="auto">
              <a:xfrm>
                <a:off x="3806" y="2255"/>
                <a:ext cx="315" cy="79"/>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40" name="Rectangle 99"/>
              <p:cNvSpPr>
                <a:spLocks noChangeArrowheads="1"/>
              </p:cNvSpPr>
              <p:nvPr/>
            </p:nvSpPr>
            <p:spPr bwMode="auto">
              <a:xfrm>
                <a:off x="3806" y="2334"/>
                <a:ext cx="315" cy="4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141" name="Text Box 100"/>
            <p:cNvSpPr txBox="1">
              <a:spLocks noChangeArrowheads="1"/>
            </p:cNvSpPr>
            <p:nvPr/>
          </p:nvSpPr>
          <p:spPr bwMode="auto">
            <a:xfrm>
              <a:off x="7162800" y="2992232"/>
              <a:ext cx="1676400" cy="31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10" rIns="91416" bIns="4571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
                  <a:srgbClr val="009999"/>
                </a:buClr>
                <a:buSzTx/>
                <a:buFont typeface="Wingdings" panose="05000000000000000000" pitchFamily="2" charset="2"/>
                <a:buNone/>
                <a:tabLst/>
                <a:defRPr/>
              </a:pPr>
              <a:r>
                <a:rPr kumimoji="0"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Provider</a:t>
              </a:r>
            </a:p>
          </p:txBody>
        </p:sp>
        <p:pic>
          <p:nvPicPr>
            <p:cNvPr id="78861" name="Picture 8" descr="XI52+7199+pre-production+perspective+top+Lar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7300" y="2354228"/>
              <a:ext cx="19208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Text Box 102"/>
            <p:cNvSpPr txBox="1">
              <a:spLocks noChangeArrowheads="1"/>
            </p:cNvSpPr>
            <p:nvPr/>
          </p:nvSpPr>
          <p:spPr bwMode="auto">
            <a:xfrm>
              <a:off x="5791200" y="2458437"/>
              <a:ext cx="1368425" cy="2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5" rIns="91425" bIns="45715">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30000"/>
                </a:spcAft>
                <a:buClrTx/>
                <a:buSzTx/>
                <a:buFontTx/>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JSON / XML / SOAP</a:t>
              </a:r>
            </a:p>
          </p:txBody>
        </p:sp>
        <p:grpSp>
          <p:nvGrpSpPr>
            <p:cNvPr id="78863" name="Group 58"/>
            <p:cNvGrpSpPr>
              <a:grpSpLocks/>
            </p:cNvGrpSpPr>
            <p:nvPr/>
          </p:nvGrpSpPr>
          <p:grpSpPr bwMode="auto">
            <a:xfrm>
              <a:off x="304800" y="2459003"/>
              <a:ext cx="1373188" cy="798512"/>
              <a:chOff x="3937000" y="1930400"/>
              <a:chExt cx="1066800" cy="621632"/>
            </a:xfrm>
          </p:grpSpPr>
          <p:pic>
            <p:nvPicPr>
              <p:cNvPr id="7898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0" y="2013284"/>
                <a:ext cx="365125" cy="457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98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1930400"/>
                <a:ext cx="331788" cy="62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99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0" y="2013284"/>
                <a:ext cx="304800" cy="53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8" name="Text Box 107"/>
            <p:cNvSpPr txBox="1">
              <a:spLocks noChangeArrowheads="1"/>
            </p:cNvSpPr>
            <p:nvPr/>
          </p:nvSpPr>
          <p:spPr bwMode="auto">
            <a:xfrm>
              <a:off x="2133600" y="2458437"/>
              <a:ext cx="1368425" cy="2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5" rIns="91425" bIns="45715">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30000"/>
                </a:spcAft>
                <a:buClrTx/>
                <a:buSzTx/>
                <a:buFontTx/>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a:t>
              </a:r>
            </a:p>
          </p:txBody>
        </p:sp>
        <p:sp>
          <p:nvSpPr>
            <p:cNvPr id="149" name="Text Box 108"/>
            <p:cNvSpPr txBox="1">
              <a:spLocks noChangeArrowheads="1"/>
            </p:cNvSpPr>
            <p:nvPr/>
          </p:nvSpPr>
          <p:spPr bwMode="auto">
            <a:xfrm>
              <a:off x="1981200" y="2686957"/>
              <a:ext cx="1673225" cy="2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5" rIns="91425" bIns="45715">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30000"/>
                </a:spcAft>
                <a:buClrTx/>
                <a:buSzTx/>
                <a:buFontTx/>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JSON or XML / HTTP(s)</a:t>
              </a:r>
            </a:p>
          </p:txBody>
        </p:sp>
        <p:sp>
          <p:nvSpPr>
            <p:cNvPr id="150" name="Text Box 109"/>
            <p:cNvSpPr txBox="1">
              <a:spLocks noChangeArrowheads="1"/>
            </p:cNvSpPr>
            <p:nvPr/>
          </p:nvSpPr>
          <p:spPr bwMode="auto">
            <a:xfrm>
              <a:off x="0" y="3220752"/>
              <a:ext cx="2057400" cy="31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10" rIns="91416" bIns="4571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
                  <a:srgbClr val="009999"/>
                </a:buClr>
                <a:buSzTx/>
                <a:buFont typeface="Wingdings" panose="05000000000000000000" pitchFamily="2" charset="2"/>
                <a:buNone/>
                <a:tabLst/>
                <a:defRPr/>
              </a:pPr>
              <a:r>
                <a:rPr kumimoji="0"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Mobile Consumer</a:t>
              </a:r>
            </a:p>
          </p:txBody>
        </p:sp>
        <p:sp>
          <p:nvSpPr>
            <p:cNvPr id="151" name="Rectangle 110"/>
            <p:cNvSpPr>
              <a:spLocks noChangeArrowheads="1"/>
            </p:cNvSpPr>
            <p:nvPr/>
          </p:nvSpPr>
          <p:spPr bwMode="auto">
            <a:xfrm>
              <a:off x="152400" y="1066383"/>
              <a:ext cx="4572000" cy="121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7" rIns="91407" bIns="45707"/>
            <a:lstStyle>
              <a:lvl1pPr marL="228600" indent="-228600">
                <a:defRPr>
                  <a:solidFill>
                    <a:schemeClr val="tx1"/>
                  </a:solidFill>
                  <a:latin typeface="Arial" panose="020B0604020202020204" pitchFamily="34" charset="0"/>
                </a:defRPr>
              </a:lvl1pPr>
              <a:lvl2pPr marL="512763" indent="-169863">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228600" marR="0" lvl="0" indent="-228600"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SSL offload</a:t>
              </a:r>
            </a:p>
            <a:p>
              <a:pPr marL="228600" marR="0" lvl="0" indent="-228600"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Enforcement point for centralized security policies</a:t>
              </a:r>
            </a:p>
            <a:p>
              <a:pPr marL="512763" marR="0" lvl="1" indent="-169863"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Authentication, Authorization, OAuth 2.0, Audit</a:t>
              </a:r>
            </a:p>
            <a:p>
              <a:pPr marL="512763" marR="0" lvl="1" indent="-169863"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Threat protection for XML and JSON</a:t>
              </a:r>
            </a:p>
            <a:p>
              <a:pPr marL="512763" marR="0" lvl="1" indent="-169863"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Message validation and filtering</a:t>
              </a:r>
            </a:p>
          </p:txBody>
        </p:sp>
        <p:sp>
          <p:nvSpPr>
            <p:cNvPr id="152" name="Rectangle 111"/>
            <p:cNvSpPr>
              <a:spLocks noChangeArrowheads="1"/>
            </p:cNvSpPr>
            <p:nvPr/>
          </p:nvSpPr>
          <p:spPr bwMode="auto">
            <a:xfrm>
              <a:off x="4648200" y="1066383"/>
              <a:ext cx="4191000" cy="114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7" rIns="91407" bIns="45707"/>
            <a:lstStyle>
              <a:lvl1pPr marL="228600" indent="-228600">
                <a:defRPr>
                  <a:solidFill>
                    <a:schemeClr val="tx1"/>
                  </a:solidFill>
                  <a:latin typeface="Arial" panose="020B0604020202020204" pitchFamily="34" charset="0"/>
                </a:defRPr>
              </a:lvl1pPr>
              <a:lvl2pPr marL="512763" indent="-169863">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228600" marR="0" lvl="0" indent="-228600"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Centralized management and monitoring point</a:t>
              </a:r>
            </a:p>
            <a:p>
              <a:pPr marL="512763" marR="0" lvl="1" indent="-169863"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Traffic control / Rate limiting</a:t>
              </a:r>
            </a:p>
            <a:p>
              <a:pPr marL="228600" marR="0" lvl="0" indent="-228600"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Routing / Intelligent load distribution to Provider</a:t>
              </a:r>
            </a:p>
            <a:p>
              <a:pPr marL="228600" marR="0" lvl="0" indent="-228600"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RESTful façade to non-REST Provider</a:t>
              </a:r>
            </a:p>
          </p:txBody>
        </p:sp>
        <p:sp>
          <p:nvSpPr>
            <p:cNvPr id="153" name="Text Box 112"/>
            <p:cNvSpPr txBox="1">
              <a:spLocks noChangeArrowheads="1"/>
            </p:cNvSpPr>
            <p:nvPr/>
          </p:nvSpPr>
          <p:spPr bwMode="auto">
            <a:xfrm>
              <a:off x="2133600" y="700053"/>
              <a:ext cx="4800600" cy="40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5" rIns="91425" bIns="45715">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3000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REST Service Gateway for Mobile Apps</a:t>
              </a:r>
            </a:p>
          </p:txBody>
        </p:sp>
        <p:grpSp>
          <p:nvGrpSpPr>
            <p:cNvPr id="78870" name="Group 113"/>
            <p:cNvGrpSpPr>
              <a:grpSpLocks/>
            </p:cNvGrpSpPr>
            <p:nvPr/>
          </p:nvGrpSpPr>
          <p:grpSpPr bwMode="auto">
            <a:xfrm>
              <a:off x="7591425" y="5333965"/>
              <a:ext cx="1066800" cy="711200"/>
              <a:chOff x="3627" y="2013"/>
              <a:chExt cx="672" cy="448"/>
            </a:xfrm>
          </p:grpSpPr>
          <p:sp>
            <p:nvSpPr>
              <p:cNvPr id="155" name="Rectangle 114"/>
              <p:cNvSpPr>
                <a:spLocks noChangeArrowheads="1"/>
              </p:cNvSpPr>
              <p:nvPr/>
            </p:nvSpPr>
            <p:spPr bwMode="auto">
              <a:xfrm>
                <a:off x="3627" y="2013"/>
                <a:ext cx="672" cy="4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56" name="Rectangle 115"/>
              <p:cNvSpPr>
                <a:spLocks noChangeArrowheads="1"/>
              </p:cNvSpPr>
              <p:nvPr/>
            </p:nvSpPr>
            <p:spPr bwMode="auto">
              <a:xfrm>
                <a:off x="3627" y="2058"/>
                <a:ext cx="672" cy="3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57" name="Rectangle 116"/>
              <p:cNvSpPr>
                <a:spLocks noChangeArrowheads="1"/>
              </p:cNvSpPr>
              <p:nvPr/>
            </p:nvSpPr>
            <p:spPr bwMode="auto">
              <a:xfrm>
                <a:off x="3627" y="2085"/>
                <a:ext cx="672" cy="23"/>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58" name="Rectangle 117"/>
              <p:cNvSpPr>
                <a:spLocks noChangeArrowheads="1"/>
              </p:cNvSpPr>
              <p:nvPr/>
            </p:nvSpPr>
            <p:spPr bwMode="auto">
              <a:xfrm>
                <a:off x="3627" y="2113"/>
                <a:ext cx="672" cy="1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59" name="Rectangle 118"/>
              <p:cNvSpPr>
                <a:spLocks noChangeArrowheads="1"/>
              </p:cNvSpPr>
              <p:nvPr/>
            </p:nvSpPr>
            <p:spPr bwMode="auto">
              <a:xfrm>
                <a:off x="3627" y="2130"/>
                <a:ext cx="672" cy="1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0" name="Rectangle 119"/>
              <p:cNvSpPr>
                <a:spLocks noChangeArrowheads="1"/>
              </p:cNvSpPr>
              <p:nvPr/>
            </p:nvSpPr>
            <p:spPr bwMode="auto">
              <a:xfrm>
                <a:off x="3627" y="2146"/>
                <a:ext cx="672" cy="14"/>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1" name="Rectangle 120"/>
              <p:cNvSpPr>
                <a:spLocks noChangeArrowheads="1"/>
              </p:cNvSpPr>
              <p:nvPr/>
            </p:nvSpPr>
            <p:spPr bwMode="auto">
              <a:xfrm>
                <a:off x="3627" y="2160"/>
                <a:ext cx="672" cy="1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2" name="Rectangle 121"/>
              <p:cNvSpPr>
                <a:spLocks noChangeArrowheads="1"/>
              </p:cNvSpPr>
              <p:nvPr/>
            </p:nvSpPr>
            <p:spPr bwMode="auto">
              <a:xfrm>
                <a:off x="3627" y="2172"/>
                <a:ext cx="672" cy="10"/>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3" name="Rectangle 122"/>
              <p:cNvSpPr>
                <a:spLocks noChangeArrowheads="1"/>
              </p:cNvSpPr>
              <p:nvPr/>
            </p:nvSpPr>
            <p:spPr bwMode="auto">
              <a:xfrm>
                <a:off x="3627" y="2182"/>
                <a:ext cx="672" cy="1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4" name="Rectangle 123"/>
              <p:cNvSpPr>
                <a:spLocks noChangeArrowheads="1"/>
              </p:cNvSpPr>
              <p:nvPr/>
            </p:nvSpPr>
            <p:spPr bwMode="auto">
              <a:xfrm>
                <a:off x="3627" y="2193"/>
                <a:ext cx="672" cy="8"/>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5" name="Rectangle 124"/>
              <p:cNvSpPr>
                <a:spLocks noChangeArrowheads="1"/>
              </p:cNvSpPr>
              <p:nvPr/>
            </p:nvSpPr>
            <p:spPr bwMode="auto">
              <a:xfrm>
                <a:off x="3627" y="2197"/>
                <a:ext cx="672" cy="1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6" name="Rectangle 125"/>
              <p:cNvSpPr>
                <a:spLocks noChangeArrowheads="1"/>
              </p:cNvSpPr>
              <p:nvPr/>
            </p:nvSpPr>
            <p:spPr bwMode="auto">
              <a:xfrm>
                <a:off x="3627" y="2209"/>
                <a:ext cx="672" cy="1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7" name="Rectangle 126"/>
              <p:cNvSpPr>
                <a:spLocks noChangeArrowheads="1"/>
              </p:cNvSpPr>
              <p:nvPr/>
            </p:nvSpPr>
            <p:spPr bwMode="auto">
              <a:xfrm>
                <a:off x="3627" y="2220"/>
                <a:ext cx="672" cy="1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8" name="Rectangle 127"/>
              <p:cNvSpPr>
                <a:spLocks noChangeArrowheads="1"/>
              </p:cNvSpPr>
              <p:nvPr/>
            </p:nvSpPr>
            <p:spPr bwMode="auto">
              <a:xfrm>
                <a:off x="3627" y="2231"/>
                <a:ext cx="672" cy="9"/>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69" name="Rectangle 128"/>
              <p:cNvSpPr>
                <a:spLocks noChangeArrowheads="1"/>
              </p:cNvSpPr>
              <p:nvPr/>
            </p:nvSpPr>
            <p:spPr bwMode="auto">
              <a:xfrm>
                <a:off x="3627" y="2240"/>
                <a:ext cx="672" cy="7"/>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0" name="Rectangle 129"/>
              <p:cNvSpPr>
                <a:spLocks noChangeArrowheads="1"/>
              </p:cNvSpPr>
              <p:nvPr/>
            </p:nvSpPr>
            <p:spPr bwMode="auto">
              <a:xfrm>
                <a:off x="3627" y="2247"/>
                <a:ext cx="672" cy="9"/>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1" name="Rectangle 130"/>
              <p:cNvSpPr>
                <a:spLocks noChangeArrowheads="1"/>
              </p:cNvSpPr>
              <p:nvPr/>
            </p:nvSpPr>
            <p:spPr bwMode="auto">
              <a:xfrm>
                <a:off x="3627" y="2253"/>
                <a:ext cx="672" cy="1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2" name="Rectangle 131"/>
              <p:cNvSpPr>
                <a:spLocks noChangeArrowheads="1"/>
              </p:cNvSpPr>
              <p:nvPr/>
            </p:nvSpPr>
            <p:spPr bwMode="auto">
              <a:xfrm>
                <a:off x="3627" y="2263"/>
                <a:ext cx="672" cy="9"/>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3" name="Rectangle 132"/>
              <p:cNvSpPr>
                <a:spLocks noChangeArrowheads="1"/>
              </p:cNvSpPr>
              <p:nvPr/>
            </p:nvSpPr>
            <p:spPr bwMode="auto">
              <a:xfrm>
                <a:off x="3627" y="2272"/>
                <a:ext cx="672" cy="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4" name="Rectangle 133"/>
              <p:cNvSpPr>
                <a:spLocks noChangeArrowheads="1"/>
              </p:cNvSpPr>
              <p:nvPr/>
            </p:nvSpPr>
            <p:spPr bwMode="auto">
              <a:xfrm>
                <a:off x="3627" y="2280"/>
                <a:ext cx="672" cy="8"/>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5" name="Rectangle 134"/>
              <p:cNvSpPr>
                <a:spLocks noChangeArrowheads="1"/>
              </p:cNvSpPr>
              <p:nvPr/>
            </p:nvSpPr>
            <p:spPr bwMode="auto">
              <a:xfrm>
                <a:off x="3627" y="2287"/>
                <a:ext cx="672" cy="9"/>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6" name="Rectangle 135"/>
              <p:cNvSpPr>
                <a:spLocks noChangeArrowheads="1"/>
              </p:cNvSpPr>
              <p:nvPr/>
            </p:nvSpPr>
            <p:spPr bwMode="auto">
              <a:xfrm>
                <a:off x="3627" y="2296"/>
                <a:ext cx="672" cy="8"/>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7" name="Rectangle 136"/>
              <p:cNvSpPr>
                <a:spLocks noChangeArrowheads="1"/>
              </p:cNvSpPr>
              <p:nvPr/>
            </p:nvSpPr>
            <p:spPr bwMode="auto">
              <a:xfrm>
                <a:off x="3627" y="2304"/>
                <a:ext cx="672" cy="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8" name="Rectangle 137"/>
              <p:cNvSpPr>
                <a:spLocks noChangeArrowheads="1"/>
              </p:cNvSpPr>
              <p:nvPr/>
            </p:nvSpPr>
            <p:spPr bwMode="auto">
              <a:xfrm>
                <a:off x="3627" y="2309"/>
                <a:ext cx="672" cy="12"/>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79" name="Rectangle 138"/>
              <p:cNvSpPr>
                <a:spLocks noChangeArrowheads="1"/>
              </p:cNvSpPr>
              <p:nvPr/>
            </p:nvSpPr>
            <p:spPr bwMode="auto">
              <a:xfrm>
                <a:off x="3627" y="2321"/>
                <a:ext cx="672" cy="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0" name="Rectangle 139"/>
              <p:cNvSpPr>
                <a:spLocks noChangeArrowheads="1"/>
              </p:cNvSpPr>
              <p:nvPr/>
            </p:nvSpPr>
            <p:spPr bwMode="auto">
              <a:xfrm>
                <a:off x="3627" y="2330"/>
                <a:ext cx="672" cy="7"/>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1" name="Rectangle 140"/>
              <p:cNvSpPr>
                <a:spLocks noChangeArrowheads="1"/>
              </p:cNvSpPr>
              <p:nvPr/>
            </p:nvSpPr>
            <p:spPr bwMode="auto">
              <a:xfrm>
                <a:off x="3627" y="2337"/>
                <a:ext cx="672" cy="9"/>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2" name="Rectangle 141"/>
              <p:cNvSpPr>
                <a:spLocks noChangeArrowheads="1"/>
              </p:cNvSpPr>
              <p:nvPr/>
            </p:nvSpPr>
            <p:spPr bwMode="auto">
              <a:xfrm>
                <a:off x="3627" y="2346"/>
                <a:ext cx="672" cy="10"/>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3" name="Rectangle 142"/>
              <p:cNvSpPr>
                <a:spLocks noChangeArrowheads="1"/>
              </p:cNvSpPr>
              <p:nvPr/>
            </p:nvSpPr>
            <p:spPr bwMode="auto">
              <a:xfrm>
                <a:off x="3627" y="2354"/>
                <a:ext cx="672" cy="11"/>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4" name="Rectangle 143"/>
              <p:cNvSpPr>
                <a:spLocks noChangeArrowheads="1"/>
              </p:cNvSpPr>
              <p:nvPr/>
            </p:nvSpPr>
            <p:spPr bwMode="auto">
              <a:xfrm>
                <a:off x="3627" y="2365"/>
                <a:ext cx="672" cy="12"/>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5" name="Rectangle 144"/>
              <p:cNvSpPr>
                <a:spLocks noChangeArrowheads="1"/>
              </p:cNvSpPr>
              <p:nvPr/>
            </p:nvSpPr>
            <p:spPr bwMode="auto">
              <a:xfrm>
                <a:off x="3627" y="2377"/>
                <a:ext cx="672" cy="11"/>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6" name="Rectangle 145"/>
              <p:cNvSpPr>
                <a:spLocks noChangeArrowheads="1"/>
              </p:cNvSpPr>
              <p:nvPr/>
            </p:nvSpPr>
            <p:spPr bwMode="auto">
              <a:xfrm>
                <a:off x="3627" y="2388"/>
                <a:ext cx="672" cy="11"/>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7" name="Rectangle 146"/>
              <p:cNvSpPr>
                <a:spLocks noChangeArrowheads="1"/>
              </p:cNvSpPr>
              <p:nvPr/>
            </p:nvSpPr>
            <p:spPr bwMode="auto">
              <a:xfrm>
                <a:off x="3627" y="2405"/>
                <a:ext cx="672" cy="16"/>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8" name="Rectangle 147"/>
              <p:cNvSpPr>
                <a:spLocks noChangeArrowheads="1"/>
              </p:cNvSpPr>
              <p:nvPr/>
            </p:nvSpPr>
            <p:spPr bwMode="auto">
              <a:xfrm>
                <a:off x="3627" y="2421"/>
                <a:ext cx="672" cy="12"/>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89" name="Rectangle 148"/>
              <p:cNvSpPr>
                <a:spLocks noChangeArrowheads="1"/>
              </p:cNvSpPr>
              <p:nvPr/>
            </p:nvSpPr>
            <p:spPr bwMode="auto">
              <a:xfrm>
                <a:off x="3627" y="2438"/>
                <a:ext cx="672" cy="23"/>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78871" name="Group 149"/>
            <p:cNvGrpSpPr>
              <a:grpSpLocks/>
            </p:cNvGrpSpPr>
            <p:nvPr/>
          </p:nvGrpSpPr>
          <p:grpSpPr bwMode="auto">
            <a:xfrm>
              <a:off x="7874000" y="5405403"/>
              <a:ext cx="500063" cy="500062"/>
              <a:chOff x="3806" y="2058"/>
              <a:chExt cx="315" cy="315"/>
            </a:xfrm>
          </p:grpSpPr>
          <p:sp>
            <p:nvSpPr>
              <p:cNvPr id="191" name="Rectangle 150"/>
              <p:cNvSpPr>
                <a:spLocks noChangeArrowheads="1"/>
              </p:cNvSpPr>
              <p:nvPr/>
            </p:nvSpPr>
            <p:spPr bwMode="auto">
              <a:xfrm>
                <a:off x="3806" y="2058"/>
                <a:ext cx="315"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2" name="Rectangle 151"/>
              <p:cNvSpPr>
                <a:spLocks noChangeArrowheads="1"/>
              </p:cNvSpPr>
              <p:nvPr/>
            </p:nvSpPr>
            <p:spPr bwMode="auto">
              <a:xfrm>
                <a:off x="3806" y="2106"/>
                <a:ext cx="315" cy="1"/>
              </a:xfrm>
              <a:prstGeom prst="rect">
                <a:avLst/>
              </a:prstGeom>
              <a:solidFill>
                <a:srgbClr val="05050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3" name="Rectangle 152"/>
              <p:cNvSpPr>
                <a:spLocks noChangeArrowheads="1"/>
              </p:cNvSpPr>
              <p:nvPr/>
            </p:nvSpPr>
            <p:spPr bwMode="auto">
              <a:xfrm>
                <a:off x="3806" y="2107"/>
                <a:ext cx="315" cy="42"/>
              </a:xfrm>
              <a:prstGeom prst="rect">
                <a:avLst/>
              </a:prstGeom>
              <a:solidFill>
                <a:srgbClr val="0B0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4" name="Rectangle 153"/>
              <p:cNvSpPr>
                <a:spLocks noChangeArrowheads="1"/>
              </p:cNvSpPr>
              <p:nvPr/>
            </p:nvSpPr>
            <p:spPr bwMode="auto">
              <a:xfrm>
                <a:off x="3806" y="2149"/>
                <a:ext cx="315" cy="1"/>
              </a:xfrm>
              <a:prstGeom prst="rect">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5" name="Rectangle 154"/>
              <p:cNvSpPr>
                <a:spLocks noChangeArrowheads="1"/>
              </p:cNvSpPr>
              <p:nvPr/>
            </p:nvSpPr>
            <p:spPr bwMode="auto">
              <a:xfrm>
                <a:off x="3806" y="2150"/>
                <a:ext cx="315" cy="29"/>
              </a:xfrm>
              <a:prstGeom prst="rect">
                <a:avLst/>
              </a:prstGeom>
              <a:solidFill>
                <a:srgbClr val="0F0F0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6" name="Rectangle 155"/>
              <p:cNvSpPr>
                <a:spLocks noChangeArrowheads="1"/>
              </p:cNvSpPr>
              <p:nvPr/>
            </p:nvSpPr>
            <p:spPr bwMode="auto">
              <a:xfrm>
                <a:off x="3806" y="2176"/>
                <a:ext cx="315" cy="22"/>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7" name="Rectangle 156"/>
              <p:cNvSpPr>
                <a:spLocks noChangeArrowheads="1"/>
              </p:cNvSpPr>
              <p:nvPr/>
            </p:nvSpPr>
            <p:spPr bwMode="auto">
              <a:xfrm>
                <a:off x="3806" y="2203"/>
                <a:ext cx="315" cy="1"/>
              </a:xfrm>
              <a:prstGeom prst="rect">
                <a:avLst/>
              </a:prstGeom>
              <a:solidFill>
                <a:srgbClr val="13131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8" name="Rectangle 157"/>
              <p:cNvSpPr>
                <a:spLocks noChangeArrowheads="1"/>
              </p:cNvSpPr>
              <p:nvPr/>
            </p:nvSpPr>
            <p:spPr bwMode="auto">
              <a:xfrm>
                <a:off x="3806" y="2204"/>
                <a:ext cx="315" cy="24"/>
              </a:xfrm>
              <a:prstGeom prst="rect">
                <a:avLst/>
              </a:prstGeom>
              <a:solidFill>
                <a:srgbClr val="15151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99" name="Rectangle 158"/>
              <p:cNvSpPr>
                <a:spLocks noChangeArrowheads="1"/>
              </p:cNvSpPr>
              <p:nvPr/>
            </p:nvSpPr>
            <p:spPr bwMode="auto">
              <a:xfrm>
                <a:off x="3806" y="2228"/>
                <a:ext cx="315" cy="25"/>
              </a:xfrm>
              <a:prstGeom prst="rect">
                <a:avLst/>
              </a:prstGeom>
              <a:solidFill>
                <a:srgbClr val="1717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0" name="Rectangle 159"/>
              <p:cNvSpPr>
                <a:spLocks noChangeArrowheads="1"/>
              </p:cNvSpPr>
              <p:nvPr/>
            </p:nvSpPr>
            <p:spPr bwMode="auto">
              <a:xfrm>
                <a:off x="3806" y="2253"/>
                <a:ext cx="315" cy="76"/>
              </a:xfrm>
              <a:prstGeom prst="rect">
                <a:avLst/>
              </a:prstGeom>
              <a:solidFill>
                <a:srgbClr val="1919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1" name="Rectangle 160"/>
              <p:cNvSpPr>
                <a:spLocks noChangeArrowheads="1"/>
              </p:cNvSpPr>
              <p:nvPr/>
            </p:nvSpPr>
            <p:spPr bwMode="auto">
              <a:xfrm>
                <a:off x="3806" y="2329"/>
                <a:ext cx="315" cy="44"/>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78872" name="Group 161"/>
            <p:cNvGrpSpPr>
              <a:grpSpLocks/>
            </p:cNvGrpSpPr>
            <p:nvPr/>
          </p:nvGrpSpPr>
          <p:grpSpPr bwMode="auto">
            <a:xfrm>
              <a:off x="7591425" y="5333965"/>
              <a:ext cx="1066800" cy="711200"/>
              <a:chOff x="3627" y="2013"/>
              <a:chExt cx="672" cy="448"/>
            </a:xfrm>
          </p:grpSpPr>
          <p:sp>
            <p:nvSpPr>
              <p:cNvPr id="203" name="Rectangle 162"/>
              <p:cNvSpPr>
                <a:spLocks noChangeArrowheads="1"/>
              </p:cNvSpPr>
              <p:nvPr/>
            </p:nvSpPr>
            <p:spPr bwMode="auto">
              <a:xfrm>
                <a:off x="3627" y="2013"/>
                <a:ext cx="672" cy="4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4" name="Rectangle 163"/>
              <p:cNvSpPr>
                <a:spLocks noChangeArrowheads="1"/>
              </p:cNvSpPr>
              <p:nvPr/>
            </p:nvSpPr>
            <p:spPr bwMode="auto">
              <a:xfrm>
                <a:off x="3627" y="2058"/>
                <a:ext cx="672" cy="3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5" name="Rectangle 164"/>
              <p:cNvSpPr>
                <a:spLocks noChangeArrowheads="1"/>
              </p:cNvSpPr>
              <p:nvPr/>
            </p:nvSpPr>
            <p:spPr bwMode="auto">
              <a:xfrm>
                <a:off x="3627" y="2085"/>
                <a:ext cx="672" cy="23"/>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6" name="Rectangle 165"/>
              <p:cNvSpPr>
                <a:spLocks noChangeArrowheads="1"/>
              </p:cNvSpPr>
              <p:nvPr/>
            </p:nvSpPr>
            <p:spPr bwMode="auto">
              <a:xfrm>
                <a:off x="3627" y="2113"/>
                <a:ext cx="672" cy="1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7" name="Rectangle 166"/>
              <p:cNvSpPr>
                <a:spLocks noChangeArrowheads="1"/>
              </p:cNvSpPr>
              <p:nvPr/>
            </p:nvSpPr>
            <p:spPr bwMode="auto">
              <a:xfrm>
                <a:off x="3627" y="2130"/>
                <a:ext cx="672" cy="1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8" name="Rectangle 167"/>
              <p:cNvSpPr>
                <a:spLocks noChangeArrowheads="1"/>
              </p:cNvSpPr>
              <p:nvPr/>
            </p:nvSpPr>
            <p:spPr bwMode="auto">
              <a:xfrm>
                <a:off x="3627" y="2146"/>
                <a:ext cx="672" cy="14"/>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9" name="Rectangle 168"/>
              <p:cNvSpPr>
                <a:spLocks noChangeArrowheads="1"/>
              </p:cNvSpPr>
              <p:nvPr/>
            </p:nvSpPr>
            <p:spPr bwMode="auto">
              <a:xfrm>
                <a:off x="3627" y="2160"/>
                <a:ext cx="672" cy="1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0" name="Rectangle 169"/>
              <p:cNvSpPr>
                <a:spLocks noChangeArrowheads="1"/>
              </p:cNvSpPr>
              <p:nvPr/>
            </p:nvSpPr>
            <p:spPr bwMode="auto">
              <a:xfrm>
                <a:off x="3627" y="2172"/>
                <a:ext cx="672" cy="10"/>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1" name="Rectangle 170"/>
              <p:cNvSpPr>
                <a:spLocks noChangeArrowheads="1"/>
              </p:cNvSpPr>
              <p:nvPr/>
            </p:nvSpPr>
            <p:spPr bwMode="auto">
              <a:xfrm>
                <a:off x="3627" y="2182"/>
                <a:ext cx="672" cy="1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2" name="Rectangle 171"/>
              <p:cNvSpPr>
                <a:spLocks noChangeArrowheads="1"/>
              </p:cNvSpPr>
              <p:nvPr/>
            </p:nvSpPr>
            <p:spPr bwMode="auto">
              <a:xfrm>
                <a:off x="3627" y="2193"/>
                <a:ext cx="672" cy="8"/>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3" name="Rectangle 172"/>
              <p:cNvSpPr>
                <a:spLocks noChangeArrowheads="1"/>
              </p:cNvSpPr>
              <p:nvPr/>
            </p:nvSpPr>
            <p:spPr bwMode="auto">
              <a:xfrm>
                <a:off x="3627" y="2197"/>
                <a:ext cx="672" cy="1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4" name="Rectangle 173"/>
              <p:cNvSpPr>
                <a:spLocks noChangeArrowheads="1"/>
              </p:cNvSpPr>
              <p:nvPr/>
            </p:nvSpPr>
            <p:spPr bwMode="auto">
              <a:xfrm>
                <a:off x="3627" y="2209"/>
                <a:ext cx="672" cy="1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5" name="Rectangle 174"/>
              <p:cNvSpPr>
                <a:spLocks noChangeArrowheads="1"/>
              </p:cNvSpPr>
              <p:nvPr/>
            </p:nvSpPr>
            <p:spPr bwMode="auto">
              <a:xfrm>
                <a:off x="3627" y="2220"/>
                <a:ext cx="672" cy="1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6" name="Rectangle 175"/>
              <p:cNvSpPr>
                <a:spLocks noChangeArrowheads="1"/>
              </p:cNvSpPr>
              <p:nvPr/>
            </p:nvSpPr>
            <p:spPr bwMode="auto">
              <a:xfrm>
                <a:off x="3627" y="2231"/>
                <a:ext cx="672" cy="9"/>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7" name="Rectangle 176"/>
              <p:cNvSpPr>
                <a:spLocks noChangeArrowheads="1"/>
              </p:cNvSpPr>
              <p:nvPr/>
            </p:nvSpPr>
            <p:spPr bwMode="auto">
              <a:xfrm>
                <a:off x="3627" y="2240"/>
                <a:ext cx="672" cy="7"/>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8" name="Rectangle 177"/>
              <p:cNvSpPr>
                <a:spLocks noChangeArrowheads="1"/>
              </p:cNvSpPr>
              <p:nvPr/>
            </p:nvSpPr>
            <p:spPr bwMode="auto">
              <a:xfrm>
                <a:off x="3627" y="2247"/>
                <a:ext cx="672" cy="9"/>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19" name="Rectangle 178"/>
              <p:cNvSpPr>
                <a:spLocks noChangeArrowheads="1"/>
              </p:cNvSpPr>
              <p:nvPr/>
            </p:nvSpPr>
            <p:spPr bwMode="auto">
              <a:xfrm>
                <a:off x="3627" y="2253"/>
                <a:ext cx="672" cy="1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0" name="Rectangle 179"/>
              <p:cNvSpPr>
                <a:spLocks noChangeArrowheads="1"/>
              </p:cNvSpPr>
              <p:nvPr/>
            </p:nvSpPr>
            <p:spPr bwMode="auto">
              <a:xfrm>
                <a:off x="3627" y="2263"/>
                <a:ext cx="672" cy="9"/>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1" name="Rectangle 180"/>
              <p:cNvSpPr>
                <a:spLocks noChangeArrowheads="1"/>
              </p:cNvSpPr>
              <p:nvPr/>
            </p:nvSpPr>
            <p:spPr bwMode="auto">
              <a:xfrm>
                <a:off x="3627" y="2272"/>
                <a:ext cx="672" cy="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2" name="Rectangle 181"/>
              <p:cNvSpPr>
                <a:spLocks noChangeArrowheads="1"/>
              </p:cNvSpPr>
              <p:nvPr/>
            </p:nvSpPr>
            <p:spPr bwMode="auto">
              <a:xfrm>
                <a:off x="3627" y="2280"/>
                <a:ext cx="672" cy="8"/>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3" name="Rectangle 182"/>
              <p:cNvSpPr>
                <a:spLocks noChangeArrowheads="1"/>
              </p:cNvSpPr>
              <p:nvPr/>
            </p:nvSpPr>
            <p:spPr bwMode="auto">
              <a:xfrm>
                <a:off x="3627" y="2287"/>
                <a:ext cx="672" cy="9"/>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4" name="Rectangle 183"/>
              <p:cNvSpPr>
                <a:spLocks noChangeArrowheads="1"/>
              </p:cNvSpPr>
              <p:nvPr/>
            </p:nvSpPr>
            <p:spPr bwMode="auto">
              <a:xfrm>
                <a:off x="3627" y="2296"/>
                <a:ext cx="672" cy="8"/>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5" name="Rectangle 184"/>
              <p:cNvSpPr>
                <a:spLocks noChangeArrowheads="1"/>
              </p:cNvSpPr>
              <p:nvPr/>
            </p:nvSpPr>
            <p:spPr bwMode="auto">
              <a:xfrm>
                <a:off x="3627" y="2304"/>
                <a:ext cx="672" cy="8"/>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6" name="Rectangle 185"/>
              <p:cNvSpPr>
                <a:spLocks noChangeArrowheads="1"/>
              </p:cNvSpPr>
              <p:nvPr/>
            </p:nvSpPr>
            <p:spPr bwMode="auto">
              <a:xfrm>
                <a:off x="3627" y="2309"/>
                <a:ext cx="672" cy="12"/>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7" name="Rectangle 186"/>
              <p:cNvSpPr>
                <a:spLocks noChangeArrowheads="1"/>
              </p:cNvSpPr>
              <p:nvPr/>
            </p:nvSpPr>
            <p:spPr bwMode="auto">
              <a:xfrm>
                <a:off x="3627" y="2321"/>
                <a:ext cx="672" cy="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8" name="Rectangle 187"/>
              <p:cNvSpPr>
                <a:spLocks noChangeArrowheads="1"/>
              </p:cNvSpPr>
              <p:nvPr/>
            </p:nvSpPr>
            <p:spPr bwMode="auto">
              <a:xfrm>
                <a:off x="3627" y="2330"/>
                <a:ext cx="672" cy="7"/>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29" name="Rectangle 188"/>
              <p:cNvSpPr>
                <a:spLocks noChangeArrowheads="1"/>
              </p:cNvSpPr>
              <p:nvPr/>
            </p:nvSpPr>
            <p:spPr bwMode="auto">
              <a:xfrm>
                <a:off x="3627" y="2337"/>
                <a:ext cx="672" cy="9"/>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0" name="Rectangle 189"/>
              <p:cNvSpPr>
                <a:spLocks noChangeArrowheads="1"/>
              </p:cNvSpPr>
              <p:nvPr/>
            </p:nvSpPr>
            <p:spPr bwMode="auto">
              <a:xfrm>
                <a:off x="3627" y="2346"/>
                <a:ext cx="672" cy="10"/>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1" name="Rectangle 190"/>
              <p:cNvSpPr>
                <a:spLocks noChangeArrowheads="1"/>
              </p:cNvSpPr>
              <p:nvPr/>
            </p:nvSpPr>
            <p:spPr bwMode="auto">
              <a:xfrm>
                <a:off x="3627" y="2354"/>
                <a:ext cx="672" cy="11"/>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2" name="Rectangle 191"/>
              <p:cNvSpPr>
                <a:spLocks noChangeArrowheads="1"/>
              </p:cNvSpPr>
              <p:nvPr/>
            </p:nvSpPr>
            <p:spPr bwMode="auto">
              <a:xfrm>
                <a:off x="3627" y="2365"/>
                <a:ext cx="672" cy="12"/>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3" name="Rectangle 192"/>
              <p:cNvSpPr>
                <a:spLocks noChangeArrowheads="1"/>
              </p:cNvSpPr>
              <p:nvPr/>
            </p:nvSpPr>
            <p:spPr bwMode="auto">
              <a:xfrm>
                <a:off x="3627" y="2377"/>
                <a:ext cx="672" cy="11"/>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4" name="Rectangle 193"/>
              <p:cNvSpPr>
                <a:spLocks noChangeArrowheads="1"/>
              </p:cNvSpPr>
              <p:nvPr/>
            </p:nvSpPr>
            <p:spPr bwMode="auto">
              <a:xfrm>
                <a:off x="3627" y="2388"/>
                <a:ext cx="672" cy="11"/>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5" name="Rectangle 194"/>
              <p:cNvSpPr>
                <a:spLocks noChangeArrowheads="1"/>
              </p:cNvSpPr>
              <p:nvPr/>
            </p:nvSpPr>
            <p:spPr bwMode="auto">
              <a:xfrm>
                <a:off x="3627" y="2405"/>
                <a:ext cx="672" cy="16"/>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6" name="Rectangle 195"/>
              <p:cNvSpPr>
                <a:spLocks noChangeArrowheads="1"/>
              </p:cNvSpPr>
              <p:nvPr/>
            </p:nvSpPr>
            <p:spPr bwMode="auto">
              <a:xfrm>
                <a:off x="3627" y="2421"/>
                <a:ext cx="672" cy="12"/>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7" name="Rectangle 196"/>
              <p:cNvSpPr>
                <a:spLocks noChangeArrowheads="1"/>
              </p:cNvSpPr>
              <p:nvPr/>
            </p:nvSpPr>
            <p:spPr bwMode="auto">
              <a:xfrm>
                <a:off x="3627" y="2438"/>
                <a:ext cx="672" cy="23"/>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grpSp>
          <p:nvGrpSpPr>
            <p:cNvPr id="78873" name="Group 197"/>
            <p:cNvGrpSpPr>
              <a:grpSpLocks/>
            </p:cNvGrpSpPr>
            <p:nvPr/>
          </p:nvGrpSpPr>
          <p:grpSpPr bwMode="auto">
            <a:xfrm>
              <a:off x="7874000" y="5405403"/>
              <a:ext cx="500063" cy="500062"/>
              <a:chOff x="3806" y="2058"/>
              <a:chExt cx="315" cy="315"/>
            </a:xfrm>
          </p:grpSpPr>
          <p:sp>
            <p:nvSpPr>
              <p:cNvPr id="239" name="Rectangle 198"/>
              <p:cNvSpPr>
                <a:spLocks noChangeArrowheads="1"/>
              </p:cNvSpPr>
              <p:nvPr/>
            </p:nvSpPr>
            <p:spPr bwMode="auto">
              <a:xfrm>
                <a:off x="3806" y="2058"/>
                <a:ext cx="315" cy="4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0" name="Rectangle 199"/>
              <p:cNvSpPr>
                <a:spLocks noChangeArrowheads="1"/>
              </p:cNvSpPr>
              <p:nvPr/>
            </p:nvSpPr>
            <p:spPr bwMode="auto">
              <a:xfrm>
                <a:off x="3806" y="2106"/>
                <a:ext cx="315" cy="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1" name="Rectangle 200"/>
              <p:cNvSpPr>
                <a:spLocks noChangeArrowheads="1"/>
              </p:cNvSpPr>
              <p:nvPr/>
            </p:nvSpPr>
            <p:spPr bwMode="auto">
              <a:xfrm>
                <a:off x="3806" y="2107"/>
                <a:ext cx="315" cy="4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2" name="Rectangle 201"/>
              <p:cNvSpPr>
                <a:spLocks noChangeArrowheads="1"/>
              </p:cNvSpPr>
              <p:nvPr/>
            </p:nvSpPr>
            <p:spPr bwMode="auto">
              <a:xfrm>
                <a:off x="3806" y="2149"/>
                <a:ext cx="315" cy="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3" name="Rectangle 202"/>
              <p:cNvSpPr>
                <a:spLocks noChangeArrowheads="1"/>
              </p:cNvSpPr>
              <p:nvPr/>
            </p:nvSpPr>
            <p:spPr bwMode="auto">
              <a:xfrm>
                <a:off x="3806" y="2150"/>
                <a:ext cx="315" cy="29"/>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4" name="Rectangle 203"/>
              <p:cNvSpPr>
                <a:spLocks noChangeArrowheads="1"/>
              </p:cNvSpPr>
              <p:nvPr/>
            </p:nvSpPr>
            <p:spPr bwMode="auto">
              <a:xfrm>
                <a:off x="3806" y="2176"/>
                <a:ext cx="315" cy="2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5" name="Rectangle 204"/>
              <p:cNvSpPr>
                <a:spLocks noChangeArrowheads="1"/>
              </p:cNvSpPr>
              <p:nvPr/>
            </p:nvSpPr>
            <p:spPr bwMode="auto">
              <a:xfrm>
                <a:off x="3806" y="2203"/>
                <a:ext cx="315" cy="1"/>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6" name="Rectangle 205"/>
              <p:cNvSpPr>
                <a:spLocks noChangeArrowheads="1"/>
              </p:cNvSpPr>
              <p:nvPr/>
            </p:nvSpPr>
            <p:spPr bwMode="auto">
              <a:xfrm>
                <a:off x="3806" y="2204"/>
                <a:ext cx="315" cy="2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7" name="Rectangle 206"/>
              <p:cNvSpPr>
                <a:spLocks noChangeArrowheads="1"/>
              </p:cNvSpPr>
              <p:nvPr/>
            </p:nvSpPr>
            <p:spPr bwMode="auto">
              <a:xfrm>
                <a:off x="3806" y="2228"/>
                <a:ext cx="315" cy="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8" name="Rectangle 207"/>
              <p:cNvSpPr>
                <a:spLocks noChangeArrowheads="1"/>
              </p:cNvSpPr>
              <p:nvPr/>
            </p:nvSpPr>
            <p:spPr bwMode="auto">
              <a:xfrm>
                <a:off x="3806" y="2253"/>
                <a:ext cx="315" cy="76"/>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9" name="Rectangle 208"/>
              <p:cNvSpPr>
                <a:spLocks noChangeArrowheads="1"/>
              </p:cNvSpPr>
              <p:nvPr/>
            </p:nvSpPr>
            <p:spPr bwMode="auto">
              <a:xfrm>
                <a:off x="3806" y="2329"/>
                <a:ext cx="315" cy="4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200" b="0" i="0" u="none" strike="noStrike" kern="1200" cap="none" spc="0" normalizeH="0" baseline="0" noProof="0">
                  <a:ln>
                    <a:noFill/>
                  </a:ln>
                  <a:solidFill>
                    <a:srgbClr val="80808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sp>
          <p:nvSpPr>
            <p:cNvPr id="250" name="Text Box 209"/>
            <p:cNvSpPr txBox="1">
              <a:spLocks noChangeArrowheads="1"/>
            </p:cNvSpPr>
            <p:nvPr/>
          </p:nvSpPr>
          <p:spPr bwMode="auto">
            <a:xfrm>
              <a:off x="7315200" y="6038003"/>
              <a:ext cx="1676400" cy="31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10" rIns="91416" bIns="4571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
                  <a:srgbClr val="009999"/>
                </a:buClr>
                <a:buSzTx/>
                <a:buFont typeface="Wingdings" panose="05000000000000000000" pitchFamily="2" charset="2"/>
                <a:buNone/>
                <a:tabLst/>
                <a:defRPr/>
              </a:pPr>
              <a:r>
                <a:rPr kumimoji="0"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Provider</a:t>
              </a:r>
            </a:p>
          </p:txBody>
        </p:sp>
        <p:sp>
          <p:nvSpPr>
            <p:cNvPr id="251" name="Line 210"/>
            <p:cNvSpPr>
              <a:spLocks noChangeShapeType="1"/>
            </p:cNvSpPr>
            <p:nvPr/>
          </p:nvSpPr>
          <p:spPr bwMode="auto">
            <a:xfrm>
              <a:off x="2057400" y="5732729"/>
              <a:ext cx="1873250" cy="1744"/>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78876" name="Picture 8" descr="XI52+7199+pre-production+perspective+top+Lar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5427628"/>
              <a:ext cx="19208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Text Box 212"/>
            <p:cNvSpPr txBox="1">
              <a:spLocks noChangeArrowheads="1"/>
            </p:cNvSpPr>
            <p:nvPr/>
          </p:nvSpPr>
          <p:spPr bwMode="auto">
            <a:xfrm>
              <a:off x="5943600" y="5504208"/>
              <a:ext cx="1368425" cy="2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5" rIns="91425" bIns="45715">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30000"/>
                </a:spcAft>
                <a:buClrTx/>
                <a:buSzTx/>
                <a:buFontTx/>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HTTP(s) GET</a:t>
              </a:r>
            </a:p>
          </p:txBody>
        </p:sp>
        <p:grpSp>
          <p:nvGrpSpPr>
            <p:cNvPr id="78878" name="Group 58"/>
            <p:cNvGrpSpPr>
              <a:grpSpLocks/>
            </p:cNvGrpSpPr>
            <p:nvPr/>
          </p:nvGrpSpPr>
          <p:grpSpPr bwMode="auto">
            <a:xfrm>
              <a:off x="457200" y="5503828"/>
              <a:ext cx="1373188" cy="798512"/>
              <a:chOff x="3937000" y="1930400"/>
              <a:chExt cx="1066800" cy="621632"/>
            </a:xfrm>
          </p:grpSpPr>
          <p:pic>
            <p:nvPicPr>
              <p:cNvPr id="7889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0" y="2013284"/>
                <a:ext cx="365125" cy="457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9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1930400"/>
                <a:ext cx="331788" cy="62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95"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0" y="2013284"/>
                <a:ext cx="304800" cy="53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8" name="Text Box 217"/>
            <p:cNvSpPr txBox="1">
              <a:spLocks noChangeArrowheads="1"/>
            </p:cNvSpPr>
            <p:nvPr/>
          </p:nvSpPr>
          <p:spPr bwMode="auto">
            <a:xfrm>
              <a:off x="2286000" y="5504208"/>
              <a:ext cx="1368425" cy="2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5" rIns="91425" bIns="45715">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30000"/>
                </a:spcAft>
                <a:buClrTx/>
                <a:buSzTx/>
                <a:buFontTx/>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HTTP(s) GET</a:t>
              </a:r>
            </a:p>
          </p:txBody>
        </p:sp>
        <p:sp>
          <p:nvSpPr>
            <p:cNvPr id="259" name="Text Box 218"/>
            <p:cNvSpPr txBox="1">
              <a:spLocks noChangeArrowheads="1"/>
            </p:cNvSpPr>
            <p:nvPr/>
          </p:nvSpPr>
          <p:spPr bwMode="auto">
            <a:xfrm>
              <a:off x="2133600" y="6038003"/>
              <a:ext cx="1673225" cy="2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5" rIns="91425" bIns="45715">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30000"/>
                </a:spcAft>
                <a:buClrTx/>
                <a:buSzTx/>
                <a:buFontTx/>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JSON or HTML/XHTML</a:t>
              </a:r>
            </a:p>
          </p:txBody>
        </p:sp>
        <p:sp>
          <p:nvSpPr>
            <p:cNvPr id="260" name="Text Box 219"/>
            <p:cNvSpPr txBox="1">
              <a:spLocks noChangeArrowheads="1"/>
            </p:cNvSpPr>
            <p:nvPr/>
          </p:nvSpPr>
          <p:spPr bwMode="auto">
            <a:xfrm>
              <a:off x="152400" y="6266524"/>
              <a:ext cx="2057400" cy="31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10" rIns="91416" bIns="4571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
                  <a:srgbClr val="009999"/>
                </a:buClr>
                <a:buSzTx/>
                <a:buFont typeface="Wingdings" panose="05000000000000000000" pitchFamily="2" charset="2"/>
                <a:buNone/>
                <a:tabLst/>
                <a:defRPr/>
              </a:pPr>
              <a:r>
                <a:rPr kumimoji="0"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Mobile Consumer</a:t>
              </a:r>
            </a:p>
          </p:txBody>
        </p:sp>
        <p:sp>
          <p:nvSpPr>
            <p:cNvPr id="261" name="Line 220"/>
            <p:cNvSpPr>
              <a:spLocks noChangeShapeType="1"/>
            </p:cNvSpPr>
            <p:nvPr/>
          </p:nvSpPr>
          <p:spPr bwMode="auto">
            <a:xfrm>
              <a:off x="2057400" y="6038003"/>
              <a:ext cx="1873250" cy="0"/>
            </a:xfrm>
            <a:prstGeom prst="line">
              <a:avLst/>
            </a:prstGeom>
            <a:noFill/>
            <a:ln w="25400">
              <a:solidFill>
                <a:srgbClr val="000000"/>
              </a:solidFill>
              <a:round/>
              <a:headEnd type="triangle" w="lg" len="lg"/>
              <a:tailEnd type="none" w="lg" len="lg"/>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62" name="Line 221"/>
            <p:cNvSpPr>
              <a:spLocks noChangeShapeType="1"/>
            </p:cNvSpPr>
            <p:nvPr/>
          </p:nvSpPr>
          <p:spPr bwMode="auto">
            <a:xfrm>
              <a:off x="1676400" y="2686957"/>
              <a:ext cx="2286000" cy="0"/>
            </a:xfrm>
            <a:prstGeom prst="line">
              <a:avLst/>
            </a:prstGeom>
            <a:noFill/>
            <a:ln w="25400">
              <a:solidFill>
                <a:srgbClr val="000000"/>
              </a:solidFill>
              <a:round/>
              <a:headEnd type="triangle" w="lg" len="lg"/>
              <a:tailEnd type="triangle" w="lg" len="lg"/>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63" name="Line 222"/>
            <p:cNvSpPr>
              <a:spLocks noChangeShapeType="1"/>
            </p:cNvSpPr>
            <p:nvPr/>
          </p:nvSpPr>
          <p:spPr bwMode="auto">
            <a:xfrm>
              <a:off x="5638800" y="2686957"/>
              <a:ext cx="1676400" cy="0"/>
            </a:xfrm>
            <a:prstGeom prst="line">
              <a:avLst/>
            </a:prstGeom>
            <a:noFill/>
            <a:ln w="25400">
              <a:solidFill>
                <a:srgbClr val="000000"/>
              </a:solidFill>
              <a:round/>
              <a:headEnd type="triangle" w="lg" len="lg"/>
              <a:tailEnd type="triangle" w="lg" len="lg"/>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64" name="Line 223"/>
            <p:cNvSpPr>
              <a:spLocks noChangeShapeType="1"/>
            </p:cNvSpPr>
            <p:nvPr/>
          </p:nvSpPr>
          <p:spPr bwMode="auto">
            <a:xfrm>
              <a:off x="5715000" y="5732729"/>
              <a:ext cx="1873250" cy="1744"/>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65" name="Line 224"/>
            <p:cNvSpPr>
              <a:spLocks noChangeShapeType="1"/>
            </p:cNvSpPr>
            <p:nvPr/>
          </p:nvSpPr>
          <p:spPr bwMode="auto">
            <a:xfrm>
              <a:off x="5867400" y="6038003"/>
              <a:ext cx="1676400" cy="0"/>
            </a:xfrm>
            <a:prstGeom prst="line">
              <a:avLst/>
            </a:prstGeom>
            <a:noFill/>
            <a:ln w="25400">
              <a:solidFill>
                <a:srgbClr val="000000"/>
              </a:solidFill>
              <a:round/>
              <a:headEnd type="triangle" w="lg" len="lg"/>
              <a:tailEnd type="none" w="lg" len="lg"/>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66" name="Text Box 225"/>
            <p:cNvSpPr txBox="1">
              <a:spLocks noChangeArrowheads="1"/>
            </p:cNvSpPr>
            <p:nvPr/>
          </p:nvSpPr>
          <p:spPr bwMode="auto">
            <a:xfrm>
              <a:off x="5867400" y="6038003"/>
              <a:ext cx="1673225" cy="2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5" rIns="91425" bIns="45715">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30000"/>
                </a:spcAft>
                <a:buClrTx/>
                <a:buSzTx/>
                <a:buFontTx/>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p>
          </p:txBody>
        </p:sp>
        <p:sp>
          <p:nvSpPr>
            <p:cNvPr id="267" name="Text Box 226"/>
            <p:cNvSpPr txBox="1">
              <a:spLocks noChangeArrowheads="1"/>
            </p:cNvSpPr>
            <p:nvPr/>
          </p:nvSpPr>
          <p:spPr bwMode="auto">
            <a:xfrm>
              <a:off x="2286000" y="3824324"/>
              <a:ext cx="4800600" cy="40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5" rIns="91425" bIns="45715">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3000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Application Acceleration for Mobile Apps</a:t>
              </a:r>
            </a:p>
          </p:txBody>
        </p:sp>
        <p:sp>
          <p:nvSpPr>
            <p:cNvPr id="268" name="Rectangle 227"/>
            <p:cNvSpPr>
              <a:spLocks noChangeArrowheads="1"/>
            </p:cNvSpPr>
            <p:nvPr/>
          </p:nvSpPr>
          <p:spPr bwMode="auto">
            <a:xfrm>
              <a:off x="228600" y="4267409"/>
              <a:ext cx="8458200" cy="106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7" rIns="91407" bIns="45707"/>
            <a:lstStyle>
              <a:lvl1pPr marL="228600" indent="-228600">
                <a:defRPr>
                  <a:solidFill>
                    <a:schemeClr val="tx1"/>
                  </a:solidFill>
                  <a:latin typeface="Arial" panose="020B0604020202020204" pitchFamily="34" charset="0"/>
                </a:defRPr>
              </a:lvl1pPr>
              <a:lvl2pPr marL="512763" indent="-169863">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228600" marR="0" lvl="0" indent="-228600"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Offload heavy lifting of message transformation from the Provider</a:t>
              </a:r>
            </a:p>
            <a:p>
              <a:pPr marL="228600" marR="0" lvl="0" indent="-228600"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Transform to a format best suited for the requesting Mobile App</a:t>
              </a:r>
            </a:p>
            <a:p>
              <a:pPr marL="512763" marR="0" lvl="1" indent="-169863"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JSON for native/hybrid app</a:t>
              </a:r>
            </a:p>
            <a:p>
              <a:pPr marL="512763" marR="0" lvl="1" indent="-169863"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Char char="–"/>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HTML/XHTML for browser based</a:t>
              </a:r>
            </a:p>
          </p:txBody>
        </p:sp>
        <p:sp>
          <p:nvSpPr>
            <p:cNvPr id="269" name="TextBox 121"/>
            <p:cNvSpPr txBox="1">
              <a:spLocks noChangeArrowheads="1"/>
            </p:cNvSpPr>
            <p:nvPr/>
          </p:nvSpPr>
          <p:spPr bwMode="auto">
            <a:xfrm>
              <a:off x="3962400" y="3068986"/>
              <a:ext cx="1768433" cy="287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DataPower Gateway</a:t>
              </a:r>
            </a:p>
          </p:txBody>
        </p:sp>
        <p:sp>
          <p:nvSpPr>
            <p:cNvPr id="270" name="TextBox 121"/>
            <p:cNvSpPr txBox="1">
              <a:spLocks noChangeArrowheads="1"/>
            </p:cNvSpPr>
            <p:nvPr/>
          </p:nvSpPr>
          <p:spPr bwMode="auto">
            <a:xfrm>
              <a:off x="4030663" y="6158369"/>
              <a:ext cx="1768433" cy="287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IBM DataPower Gateway</a:t>
              </a:r>
            </a:p>
          </p:txBody>
        </p:sp>
        <p:sp>
          <p:nvSpPr>
            <p:cNvPr id="271" name="Rectangle 111"/>
            <p:cNvSpPr>
              <a:spLocks noChangeArrowheads="1"/>
            </p:cNvSpPr>
            <p:nvPr/>
          </p:nvSpPr>
          <p:spPr bwMode="auto">
            <a:xfrm>
              <a:off x="5480050" y="4286597"/>
              <a:ext cx="4191000" cy="114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7" rIns="91407" bIns="45707"/>
            <a:lstStyle>
              <a:lvl1pPr marL="228600" indent="-228600">
                <a:defRPr>
                  <a:solidFill>
                    <a:schemeClr val="tx1"/>
                  </a:solidFill>
                  <a:latin typeface="Arial" panose="020B0604020202020204" pitchFamily="34" charset="0"/>
                </a:defRPr>
              </a:lvl1pPr>
              <a:lvl2pPr marL="512763" indent="-169863">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228600" marR="0" lvl="0" indent="-228600" algn="l" defTabSz="914400" rtl="0" eaLnBrk="0" fontAlgn="base" latinLnBrk="0" hangingPunct="0">
                <a:lnSpc>
                  <a:spcPct val="100000"/>
                </a:lnSpc>
                <a:spcBef>
                  <a:spcPct val="50000"/>
                </a:spcBef>
                <a:spcAft>
                  <a:spcPct val="0"/>
                </a:spcAft>
                <a:buClr>
                  <a:srgbClr val="000000"/>
                </a:buClr>
                <a:buSzTx/>
                <a:buFont typeface="Wingdings" panose="05000000000000000000" pitchFamily="2" charset="2"/>
                <a:buChar char="§"/>
                <a:tabLst/>
                <a:defRPr/>
              </a:pP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Cache response data from Provider</a:t>
              </a:r>
            </a:p>
            <a:p>
              <a:pPr marL="512763" marR="0" lvl="1" indent="-169863"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Char char="–"/>
                <a:tabLst/>
                <a:defRPr/>
              </a:pP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Locally on the appliance</a:t>
              </a:r>
            </a:p>
            <a:p>
              <a:pPr marL="512763" marR="0" lvl="1" indent="-169863"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Char char="–"/>
                <a:tabLst/>
                <a:defRPr/>
              </a:pPr>
              <a:r>
                <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Externally to elastic caching XC10</a:t>
              </a:r>
              <a:endParaRPr kumimoji="0" lang="en-US" altLang="ko-KR" sz="11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512763" marR="0" lvl="1" indent="-169863"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Char char="–"/>
                <a:tabLst/>
                <a:defRPr/>
              </a:pPr>
              <a:endParaRPr kumimoji="0" lang="en-US" altLang="ko-KR" sz="12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grpSp>
    </p:spTree>
    <p:extLst>
      <p:ext uri="{BB962C8B-B14F-4D97-AF65-F5344CB8AC3E}">
        <p14:creationId xmlns:p14="http://schemas.microsoft.com/office/powerpoint/2010/main" val="2464143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20714" y="596901"/>
            <a:ext cx="8275637" cy="568325"/>
          </a:xfrm>
        </p:spPr>
        <p:txBody>
          <a:bodyPr/>
          <a:lstStyle/>
          <a:p>
            <a:pPr>
              <a:defRPr/>
            </a:pPr>
            <a:r>
              <a:rPr lang="en-US" altLang="ko-KR" dirty="0" err="1">
                <a:solidFill>
                  <a:schemeClr val="tx1"/>
                </a:solidFill>
                <a:latin typeface="+mn-ea"/>
                <a:ea typeface="+mn-ea"/>
              </a:rPr>
              <a:t>DataPower</a:t>
            </a:r>
            <a:r>
              <a:rPr lang="en-US" altLang="ko-KR" dirty="0">
                <a:solidFill>
                  <a:schemeClr val="tx1"/>
                </a:solidFill>
                <a:latin typeface="+mn-ea"/>
                <a:ea typeface="+mn-ea"/>
              </a:rPr>
              <a:t> – Mobile Service Gateway</a:t>
            </a:r>
            <a:endParaRPr lang="en-US" altLang="en-US" dirty="0">
              <a:solidFill>
                <a:schemeClr val="tx1"/>
              </a:solidFill>
              <a:latin typeface="+mn-ea"/>
              <a:ea typeface="+mn-ea"/>
            </a:endParaRPr>
          </a:p>
        </p:txBody>
      </p:sp>
      <p:sp>
        <p:nvSpPr>
          <p:cNvPr id="39"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272" name="Rounded Rectangle 271"/>
          <p:cNvSpPr>
            <a:spLocks noChangeArrowheads="1"/>
          </p:cNvSpPr>
          <p:nvPr/>
        </p:nvSpPr>
        <p:spPr bwMode="auto">
          <a:xfrm>
            <a:off x="5630863" y="968376"/>
            <a:ext cx="1974850" cy="817563"/>
          </a:xfrm>
          <a:prstGeom prst="roundRect">
            <a:avLst>
              <a:gd name="adj" fmla="val 16667"/>
            </a:avLst>
          </a:prstGeom>
          <a:gradFill rotWithShape="1">
            <a:gsLst>
              <a:gs pos="0">
                <a:srgbClr val="E6EEFB"/>
              </a:gs>
              <a:gs pos="64999">
                <a:srgbClr val="BFD3F3"/>
              </a:gs>
              <a:gs pos="100000">
                <a:srgbClr val="A2C1EF"/>
              </a:gs>
            </a:gsLst>
            <a:lin ang="5400000" scaled="1"/>
          </a:gradFill>
          <a:ln w="9525">
            <a:solidFill>
              <a:srgbClr val="00639D"/>
            </a:solidFill>
            <a:round/>
            <a:headEnd/>
            <a:tailEnd/>
          </a:ln>
          <a:effectLst>
            <a:outerShdw blurRad="40000" dist="20000" dir="5400000" rotWithShape="0">
              <a:srgbClr val="808080">
                <a:alpha val="37999"/>
              </a:srgbClr>
            </a:outer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16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Mobile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50" charset="-127"/>
                <a:cs typeface="Arial" panose="020B0604020202020204" pitchFamily="34" charset="0"/>
              </a:rPr>
              <a:t>SSO</a:t>
            </a:r>
          </a:p>
        </p:txBody>
      </p:sp>
      <p:sp>
        <p:nvSpPr>
          <p:cNvPr id="273" name="Line 27"/>
          <p:cNvSpPr>
            <a:spLocks noChangeShapeType="1"/>
          </p:cNvSpPr>
          <p:nvPr/>
        </p:nvSpPr>
        <p:spPr bwMode="auto">
          <a:xfrm>
            <a:off x="2060576" y="2757488"/>
            <a:ext cx="1001713" cy="0"/>
          </a:xfrm>
          <a:prstGeom prst="line">
            <a:avLst/>
          </a:prstGeom>
          <a:noFill/>
          <a:ln w="38100">
            <a:solidFill>
              <a:schemeClr val="tx1"/>
            </a:solidFill>
            <a:round/>
            <a:headEnd/>
            <a:tailEnd type="triangle" w="med" len="med"/>
          </a:ln>
          <a:effectLst>
            <a:outerShdw blurRad="40000" dist="23000" dir="5400000" rotWithShape="0">
              <a:srgbClr val="808080">
                <a:alpha val="34999"/>
              </a:srgbClr>
            </a:outerShdw>
          </a:effectLs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Arial" panose="020B0604020202020204" pitchFamily="34" charset="0"/>
            </a:endParaRPr>
          </a:p>
        </p:txBody>
      </p:sp>
      <p:sp>
        <p:nvSpPr>
          <p:cNvPr id="274" name="Line 27"/>
          <p:cNvSpPr>
            <a:spLocks noChangeShapeType="1"/>
          </p:cNvSpPr>
          <p:nvPr/>
        </p:nvSpPr>
        <p:spPr bwMode="auto">
          <a:xfrm>
            <a:off x="4786313" y="2714626"/>
            <a:ext cx="3054350" cy="3175"/>
          </a:xfrm>
          <a:prstGeom prst="line">
            <a:avLst/>
          </a:prstGeom>
          <a:noFill/>
          <a:ln w="38100">
            <a:solidFill>
              <a:schemeClr val="tx1"/>
            </a:solidFill>
            <a:round/>
            <a:headEnd/>
            <a:tailEnd type="triangle" w="med" len="med"/>
          </a:ln>
          <a:effectLst>
            <a:outerShdw blurRad="40000" dist="23000" dir="5400000" rotWithShape="0">
              <a:srgbClr val="808080">
                <a:alpha val="34999"/>
              </a:srgbClr>
            </a:outerShdw>
          </a:effectLs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맑은 고딕"/>
              <a:ea typeface="맑은 고딕" panose="020B0503020000020004" pitchFamily="50" charset="-127"/>
              <a:cs typeface="Arial" panose="020B0604020202020204" pitchFamily="34" charset="0"/>
            </a:endParaRPr>
          </a:p>
        </p:txBody>
      </p:sp>
      <p:cxnSp>
        <p:nvCxnSpPr>
          <p:cNvPr id="275" name="Straight Arrow Connector 274"/>
          <p:cNvCxnSpPr>
            <a:cxnSpLocks noChangeShapeType="1"/>
            <a:stCxn id="79884" idx="3"/>
            <a:endCxn id="272" idx="2"/>
          </p:cNvCxnSpPr>
          <p:nvPr/>
        </p:nvCxnSpPr>
        <p:spPr bwMode="auto">
          <a:xfrm flipV="1">
            <a:off x="4999038" y="1785939"/>
            <a:ext cx="1619250" cy="928687"/>
          </a:xfrm>
          <a:prstGeom prst="straightConnector1">
            <a:avLst/>
          </a:prstGeom>
          <a:noFill/>
          <a:ln w="38100">
            <a:solidFill>
              <a:schemeClr val="tx1"/>
            </a:solidFill>
            <a:round/>
            <a:headEnd/>
            <a:tailEnd type="arrow" w="med" len="med"/>
          </a:ln>
          <a:effectLst>
            <a:outerShdw blurRad="40000" dist="23000" dir="5400000" rotWithShape="0">
              <a:srgbClr val="808080">
                <a:alpha val="34999"/>
              </a:srgbClr>
            </a:outerShdw>
          </a:effectLst>
          <a:extLst/>
        </p:spPr>
      </p:cxnSp>
      <p:pic>
        <p:nvPicPr>
          <p:cNvPr id="7988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663" y="2128838"/>
            <a:ext cx="15922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15300" y="2632076"/>
            <a:ext cx="104298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2"/>
          <p:cNvPicPr>
            <a:picLocks noChangeAspect="1" noChangeArrowheads="1"/>
          </p:cNvPicPr>
          <p:nvPr/>
        </p:nvPicPr>
        <p:blipFill>
          <a:blip r:embed="rId5" cstate="email">
            <a:duotone>
              <a:schemeClr val="bg2">
                <a:shade val="45000"/>
                <a:satMod val="135000"/>
              </a:schemeClr>
              <a:prstClr val="white"/>
            </a:duotone>
            <a:extLst/>
          </a:blip>
          <a:srcRect/>
          <a:stretch>
            <a:fillRect/>
          </a:stretch>
        </p:blipFill>
        <p:spPr bwMode="auto">
          <a:xfrm>
            <a:off x="8137200" y="868708"/>
            <a:ext cx="741361" cy="701060"/>
          </a:xfrm>
          <a:prstGeom prst="rect">
            <a:avLst/>
          </a:prstGeom>
          <a:noFill/>
          <a:ln>
            <a:noFill/>
          </a:ln>
          <a:effectLst/>
          <a:extLst/>
        </p:spPr>
      </p:pic>
      <p:sp>
        <p:nvSpPr>
          <p:cNvPr id="79883" name="TextBox 2"/>
          <p:cNvSpPr txBox="1">
            <a:spLocks noChangeArrowheads="1"/>
          </p:cNvSpPr>
          <p:nvPr/>
        </p:nvSpPr>
        <p:spPr bwMode="auto">
          <a:xfrm>
            <a:off x="2806700" y="2913064"/>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DataPower Gateway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(Security Enforcement Point)</a:t>
            </a:r>
          </a:p>
        </p:txBody>
      </p:sp>
      <p:pic>
        <p:nvPicPr>
          <p:cNvPr id="79884" name="Picture 3" descr="IDG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288" y="2536825"/>
            <a:ext cx="19367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Rounded Rectangle 280"/>
          <p:cNvSpPr/>
          <p:nvPr/>
        </p:nvSpPr>
        <p:spPr>
          <a:xfrm>
            <a:off x="3528509" y="2560402"/>
            <a:ext cx="1087319" cy="196851"/>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맑은 고딕"/>
                <a:ea typeface="+mn-ea"/>
                <a:cs typeface="+mn-cs"/>
              </a:rPr>
              <a:t>ISAM Module</a:t>
            </a:r>
          </a:p>
        </p:txBody>
      </p:sp>
      <p:pic>
        <p:nvPicPr>
          <p:cNvPr id="79888"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57938" y="963613"/>
            <a:ext cx="4445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9" name="Picture 2" descr="http://loadstorm.com/sites/loadstorm.com/files/performance-mobil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3900" y="1023938"/>
            <a:ext cx="5651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0" name="Picture 2" descr="http://loadstorm.com/sites/loadstorm.com/files/performance-mobil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5788" y="1038225"/>
            <a:ext cx="5651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1" name="Picture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5825" y="1527176"/>
            <a:ext cx="522288"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2" name="Picture 18" descr="iPad_M_portrai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1889" y="2659063"/>
            <a:ext cx="928687"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3" name="Picture 22" descr="iPhone_Small_U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1619250" y="1527176"/>
            <a:ext cx="5143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4" name="Picture 30" descr="mobilefirst_logo_300x1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15314" y="1595439"/>
            <a:ext cx="1004887"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95" name="TextBox 2"/>
          <p:cNvSpPr txBox="1">
            <a:spLocks noChangeArrowheads="1"/>
          </p:cNvSpPr>
          <p:nvPr/>
        </p:nvSpPr>
        <p:spPr bwMode="auto">
          <a:xfrm>
            <a:off x="5426075" y="1836738"/>
            <a:ext cx="23828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(Security Decision Point)</a:t>
            </a:r>
          </a:p>
        </p:txBody>
      </p:sp>
      <p:graphicFrame>
        <p:nvGraphicFramePr>
          <p:cNvPr id="79896" name="Object 80"/>
          <p:cNvGraphicFramePr>
            <a:graphicFrameLocks noChangeAspect="1"/>
          </p:cNvGraphicFramePr>
          <p:nvPr/>
        </p:nvGraphicFramePr>
        <p:xfrm>
          <a:off x="5164138" y="1470025"/>
          <a:ext cx="292100" cy="2432050"/>
        </p:xfrm>
        <a:graphic>
          <a:graphicData uri="http://schemas.openxmlformats.org/presentationml/2006/ole">
            <mc:AlternateContent xmlns:mc="http://schemas.openxmlformats.org/markup-compatibility/2006">
              <mc:Choice xmlns:v="urn:schemas-microsoft-com:vml" Requires="v">
                <p:oleObj spid="_x0000_s3078" r:id="rId13" imgW="906363" imgH="1421428" progId="">
                  <p:embed/>
                </p:oleObj>
              </mc:Choice>
              <mc:Fallback>
                <p:oleObj r:id="rId13" imgW="906363" imgH="1421428" progId="">
                  <p:embed/>
                  <p:pic>
                    <p:nvPicPr>
                      <p:cNvPr id="79896" name="Object 8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64138" y="1470025"/>
                        <a:ext cx="2921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9897" name="Group 29"/>
          <p:cNvGrpSpPr>
            <a:grpSpLocks/>
          </p:cNvGrpSpPr>
          <p:nvPr/>
        </p:nvGrpSpPr>
        <p:grpSpPr bwMode="auto">
          <a:xfrm>
            <a:off x="8153400" y="2903539"/>
            <a:ext cx="1041400" cy="998537"/>
            <a:chOff x="7708900" y="1833563"/>
            <a:chExt cx="1041400" cy="998537"/>
          </a:xfrm>
        </p:grpSpPr>
        <p:pic>
          <p:nvPicPr>
            <p:cNvPr id="79906"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37550" y="2001838"/>
              <a:ext cx="412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907"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08900" y="1833563"/>
              <a:ext cx="8461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908"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31175" y="2486025"/>
              <a:ext cx="3111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909"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2313" y="2384425"/>
              <a:ext cx="31273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79898" name="Object 80"/>
          <p:cNvGraphicFramePr>
            <a:graphicFrameLocks noChangeAspect="1"/>
          </p:cNvGraphicFramePr>
          <p:nvPr/>
        </p:nvGraphicFramePr>
        <p:xfrm>
          <a:off x="2559050" y="1527175"/>
          <a:ext cx="292100" cy="2432050"/>
        </p:xfrm>
        <a:graphic>
          <a:graphicData uri="http://schemas.openxmlformats.org/presentationml/2006/ole">
            <mc:AlternateContent xmlns:mc="http://schemas.openxmlformats.org/markup-compatibility/2006">
              <mc:Choice xmlns:v="urn:schemas-microsoft-com:vml" Requires="v">
                <p:oleObj spid="_x0000_s3079" r:id="rId18" imgW="906363" imgH="1421428" progId="">
                  <p:embed/>
                </p:oleObj>
              </mc:Choice>
              <mc:Fallback>
                <p:oleObj r:id="rId18" imgW="906363" imgH="1421428" progId="">
                  <p:embed/>
                  <p:pic>
                    <p:nvPicPr>
                      <p:cNvPr id="79898" name="Object 8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9050" y="1527175"/>
                        <a:ext cx="2921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99" name="Rectangle 296"/>
          <p:cNvSpPr>
            <a:spLocks noChangeArrowheads="1"/>
          </p:cNvSpPr>
          <p:nvPr/>
        </p:nvSpPr>
        <p:spPr bwMode="auto">
          <a:xfrm>
            <a:off x="730251" y="4040189"/>
            <a:ext cx="8702675" cy="2497137"/>
          </a:xfrm>
          <a:prstGeom prst="rect">
            <a:avLst/>
          </a:prstGeom>
          <a:gradFill rotWithShape="0">
            <a:gsLst>
              <a:gs pos="0">
                <a:srgbClr val="E8F4D9"/>
              </a:gs>
              <a:gs pos="35001">
                <a:srgbClr val="E8F4D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182880" tIns="182880"/>
          <a:lstStyle>
            <a:lvl1pPr marL="228600" indent="-228600">
              <a:tabLst>
                <a:tab pos="168275" algn="l"/>
              </a:tabLst>
              <a:defRPr sz="2200">
                <a:solidFill>
                  <a:schemeClr val="hlink"/>
                </a:solidFill>
                <a:latin typeface="Arial" panose="020B0604020202020204" pitchFamily="34" charset="0"/>
                <a:cs typeface="Arial" panose="020B0604020202020204" pitchFamily="34" charset="0"/>
              </a:defRPr>
            </a:lvl1pPr>
            <a:lvl2pPr marL="742950" indent="-285750">
              <a:tabLst>
                <a:tab pos="168275" algn="l"/>
              </a:tabLst>
              <a:defRPr sz="2200">
                <a:solidFill>
                  <a:schemeClr val="hlink"/>
                </a:solidFill>
                <a:latin typeface="Arial" panose="020B0604020202020204" pitchFamily="34" charset="0"/>
                <a:cs typeface="Arial" panose="020B0604020202020204" pitchFamily="34" charset="0"/>
              </a:defRPr>
            </a:lvl2pPr>
            <a:lvl3pPr marL="1143000" indent="-228600">
              <a:tabLst>
                <a:tab pos="168275" algn="l"/>
              </a:tabLst>
              <a:defRPr sz="2200">
                <a:solidFill>
                  <a:schemeClr val="hlink"/>
                </a:solidFill>
                <a:latin typeface="Arial" panose="020B0604020202020204" pitchFamily="34" charset="0"/>
                <a:cs typeface="Arial" panose="020B0604020202020204" pitchFamily="34" charset="0"/>
              </a:defRPr>
            </a:lvl3pPr>
            <a:lvl4pPr marL="1600200" indent="-228600">
              <a:tabLst>
                <a:tab pos="168275" algn="l"/>
              </a:tabLst>
              <a:defRPr sz="2200">
                <a:solidFill>
                  <a:schemeClr val="hlink"/>
                </a:solidFill>
                <a:latin typeface="Arial" panose="020B0604020202020204" pitchFamily="34" charset="0"/>
                <a:cs typeface="Arial" panose="020B0604020202020204" pitchFamily="34" charset="0"/>
              </a:defRPr>
            </a:lvl4pPr>
            <a:lvl5pPr marL="2057400" indent="-228600">
              <a:tabLst>
                <a:tab pos="168275" algn="l"/>
              </a:tabLst>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68275" algn="l"/>
              </a:tabLs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68275" algn="l"/>
              </a:tabLs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68275" algn="l"/>
              </a:tabLs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68275" algn="l"/>
              </a:tabLst>
              <a:defRPr sz="2200">
                <a:solidFill>
                  <a:schemeClr val="hlink"/>
                </a:solidFill>
                <a:latin typeface="Arial" panose="020B0604020202020204" pitchFamily="34" charset="0"/>
                <a:cs typeface="Arial" panose="020B0604020202020204" pitchFamily="34" charset="0"/>
              </a:defRPr>
            </a:lvl9pPr>
          </a:lstStyle>
          <a:p>
            <a:pPr marL="228600" marR="0" lvl="0" indent="-228600" algn="l" defTabSz="914400" rtl="0" eaLnBrk="1" fontAlgn="base" latinLnBrk="0" hangingPunct="1">
              <a:lnSpc>
                <a:spcPct val="100000"/>
              </a:lnSpc>
              <a:spcBef>
                <a:spcPct val="0"/>
              </a:spcBef>
              <a:spcAft>
                <a:spcPts val="1200"/>
              </a:spcAft>
              <a:buClrTx/>
              <a:buSzTx/>
              <a:buFont typeface="Wingdings" panose="05000000000000000000" pitchFamily="2" charset="2"/>
              <a:buChar char="ü"/>
              <a:tabLst>
                <a:tab pos="168275" algn="l"/>
              </a:tabLst>
              <a:defRPr/>
            </a:pP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외부 사용자에 대한 인증</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권한 관리를 위한 보안 정책 적용을 위해 </a:t>
            </a:r>
            <a:r>
              <a:rPr kumimoji="0" lang="en-US" altLang="ko-KR" sz="12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를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DMZ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 배치하여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Trust Zone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 위치한 통합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SSO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서버 및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MEAP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솔루션과 연동하는 구성이 가능</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228600" marR="0" lvl="0" indent="-228600" algn="l" defTabSz="914400" rtl="0" eaLnBrk="1" fontAlgn="base" latinLnBrk="0" hangingPunct="1">
              <a:lnSpc>
                <a:spcPct val="100000"/>
              </a:lnSpc>
              <a:spcBef>
                <a:spcPct val="0"/>
              </a:spcBef>
              <a:spcAft>
                <a:spcPts val="1200"/>
              </a:spcAft>
              <a:buClrTx/>
              <a:buSzTx/>
              <a:buFont typeface="Wingdings" panose="05000000000000000000" pitchFamily="2" charset="2"/>
              <a:buChar char="ü"/>
              <a:tabLst>
                <a:tab pos="168275" algn="l"/>
              </a:tabLst>
              <a:defRPr/>
            </a:pPr>
            <a:r>
              <a:rPr kumimoji="0" lang="en-US" altLang="ko-KR" sz="12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는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DMZ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 배치가 가능한 최고 수준의 보안 장비로써 외부의 침입이 불가능함</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p>
          <a:p>
            <a:pPr marL="228600" marR="0" lvl="0" indent="-228600" algn="l" defTabSz="914400" rtl="0" eaLnBrk="1" fontAlgn="base" latinLnBrk="0" hangingPunct="1">
              <a:lnSpc>
                <a:spcPct val="100000"/>
              </a:lnSpc>
              <a:spcBef>
                <a:spcPct val="0"/>
              </a:spcBef>
              <a:spcAft>
                <a:spcPts val="1200"/>
              </a:spcAft>
              <a:buClrTx/>
              <a:buSzTx/>
              <a:buFont typeface="Wingdings" panose="05000000000000000000" pitchFamily="2" charset="2"/>
              <a:buChar char="ü"/>
              <a:tabLst>
                <a:tab pos="168275" algn="l"/>
              </a:tabLst>
              <a:defRPr/>
            </a:pPr>
            <a:r>
              <a:rPr kumimoji="0" lang="en-US" altLang="ko-KR" sz="12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는 모든 서비스 요청에 대해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SSO,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인증</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권한관리 뿐 아니라 고성능의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SSL Offloading,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지능형 부하분산</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트래픽 제어 기능을 단일 포인트에서 수행하는 서비스 게이트웨이 제공</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p>
          <a:p>
            <a:pPr marL="228600" marR="0" lvl="0" indent="-228600" algn="l" defTabSz="914400" rtl="0" eaLnBrk="1" fontAlgn="base" latinLnBrk="0" hangingPunct="1">
              <a:lnSpc>
                <a:spcPct val="100000"/>
              </a:lnSpc>
              <a:spcBef>
                <a:spcPct val="0"/>
              </a:spcBef>
              <a:spcAft>
                <a:spcPts val="1200"/>
              </a:spcAft>
              <a:buClrTx/>
              <a:buSzTx/>
              <a:buFont typeface="Wingdings" panose="05000000000000000000" pitchFamily="2" charset="2"/>
              <a:buChar char="ü"/>
              <a:tabLst>
                <a:tab pos="168275" algn="l"/>
              </a:tabLst>
              <a:defRPr/>
            </a:pP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모바일 인증 표준인 </a:t>
            </a:r>
            <a:r>
              <a:rPr kumimoji="0" lang="en-US" altLang="ko-KR" sz="12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Oauth</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2.0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을 지원하여 </a:t>
            </a:r>
            <a:r>
              <a:rPr kumimoji="0" lang="en-US" altLang="ko-KR" sz="12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에서 </a:t>
            </a:r>
            <a:r>
              <a:rPr kumimoji="0" lang="en-US" altLang="ko-KR" sz="12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Oauth</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Authorization Server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기능 제공</a:t>
            </a:r>
            <a:endPar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228600" marR="0" lvl="0" indent="-228600" algn="l" defTabSz="914400" rtl="0" eaLnBrk="1" fontAlgn="base" latinLnBrk="0" hangingPunct="1">
              <a:lnSpc>
                <a:spcPct val="100000"/>
              </a:lnSpc>
              <a:spcBef>
                <a:spcPct val="0"/>
              </a:spcBef>
              <a:spcAft>
                <a:spcPts val="1200"/>
              </a:spcAft>
              <a:buClrTx/>
              <a:buSzTx/>
              <a:buFont typeface="Wingdings" panose="05000000000000000000" pitchFamily="2" charset="2"/>
              <a:buChar char="ü"/>
              <a:tabLst>
                <a:tab pos="168275" algn="l"/>
              </a:tabLst>
              <a:defRPr/>
            </a:pP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 &lt;-&gt; JSON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 변환을 성능 지연없이 수행하며</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응답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Caching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기능을 통해 백엔드 </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Application Server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의 부하를 경감하고</a:t>
            </a:r>
            <a:r>
              <a:rPr kumimoji="0" lang="en-US" altLang="ko-KR"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2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고성능의 서비스 처리가 가능</a:t>
            </a:r>
            <a:endParaRPr kumimoji="0" lang="en-US" altLang="ko-KR" sz="11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93363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20714" y="596901"/>
            <a:ext cx="8275637" cy="568325"/>
          </a:xfrm>
        </p:spPr>
        <p:txBody>
          <a:bodyPr/>
          <a:lstStyle/>
          <a:p>
            <a:pPr>
              <a:defRPr/>
            </a:pPr>
            <a:r>
              <a:rPr lang="ko-KR" altLang="en-US" dirty="0">
                <a:solidFill>
                  <a:schemeClr val="tx1"/>
                </a:solidFill>
                <a:latin typeface="+mn-ea"/>
                <a:ea typeface="+mn-ea"/>
              </a:rPr>
              <a:t>사례 </a:t>
            </a:r>
            <a:r>
              <a:rPr lang="en-US" altLang="ko-KR" dirty="0">
                <a:solidFill>
                  <a:schemeClr val="tx1"/>
                </a:solidFill>
                <a:latin typeface="+mn-ea"/>
                <a:ea typeface="+mn-ea"/>
              </a:rPr>
              <a:t>- Sprint</a:t>
            </a:r>
            <a:endParaRPr lang="en-US" altLang="en-US" dirty="0">
              <a:solidFill>
                <a:schemeClr val="tx1"/>
              </a:solidFill>
              <a:latin typeface="+mn-ea"/>
              <a:ea typeface="+mn-ea"/>
            </a:endParaRPr>
          </a:p>
        </p:txBody>
      </p:sp>
      <p:sp>
        <p:nvSpPr>
          <p:cNvPr id="39" name="Text Box 46"/>
          <p:cNvSpPr txBox="1">
            <a:spLocks noChangeArrowheads="1"/>
          </p:cNvSpPr>
          <p:nvPr/>
        </p:nvSpPr>
        <p:spPr bwMode="auto">
          <a:xfrm>
            <a:off x="563564" y="136526"/>
            <a:ext cx="7769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742950" indent="-285750">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1143000" indent="-228600">
              <a:buClr>
                <a:schemeClr val="tx1"/>
              </a:buClr>
              <a:buChar char="•"/>
              <a:defRPr sz="1600">
                <a:solidFill>
                  <a:schemeClr val="tx1"/>
                </a:solidFill>
                <a:latin typeface="맑은 고딕" panose="020B0503020000020004" pitchFamily="50" charset="-127"/>
              </a:defRPr>
            </a:lvl3pPr>
            <a:lvl4pPr marL="1600200" indent="-228600">
              <a:spcBef>
                <a:spcPct val="20000"/>
              </a:spcBef>
              <a:buClr>
                <a:schemeClr val="bg1"/>
              </a:buClr>
              <a:defRPr sz="1600">
                <a:solidFill>
                  <a:schemeClr val="bg1"/>
                </a:solidFill>
                <a:latin typeface="맑은 고딕" panose="020B0503020000020004" pitchFamily="50" charset="-127"/>
              </a:defRPr>
            </a:lvl4pPr>
            <a:lvl5pPr marL="2057400" indent="-228600">
              <a:spcBef>
                <a:spcPct val="20000"/>
              </a:spcBef>
              <a:buClr>
                <a:schemeClr val="bg1"/>
              </a:buClr>
              <a:buChar char="»"/>
              <a:defRPr sz="1600">
                <a:solidFill>
                  <a:schemeClr val="bg1"/>
                </a:solidFill>
                <a:latin typeface="맑은 고딕" panose="020B0503020000020004" pitchFamily="50" charset="-127"/>
              </a:defRPr>
            </a:lvl5pPr>
            <a:lvl6pPr marL="25146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9718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34290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886200" indent="-228600"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marL="0" marR="0" lvl="0" indent="0" algn="l" defTabSz="914400" rtl="0" eaLnBrk="1" fontAlgn="base" latinLnBrk="0" hangingPunct="1">
              <a:lnSpc>
                <a:spcPct val="100000"/>
              </a:lnSpc>
              <a:spcBef>
                <a:spcPct val="0"/>
              </a:spcBef>
              <a:spcAft>
                <a:spcPts val="900"/>
              </a:spcAft>
              <a:buClrTx/>
              <a:buSzTx/>
              <a:buFont typeface="Wingdings" panose="05000000000000000000" pitchFamily="2" charset="2"/>
              <a:buNone/>
              <a:tabLst/>
              <a:defRPr/>
            </a:pP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Smarter Business Agility with IBM </a:t>
            </a:r>
            <a:r>
              <a:rPr kumimoji="0" lang="en-US" altLang="ko-KR" sz="10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altLang="ko-KR" sz="10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p:txBody>
      </p:sp>
      <p:sp>
        <p:nvSpPr>
          <p:cNvPr id="81924" name="내용 개체 틀 3"/>
          <p:cNvSpPr>
            <a:spLocks noGrp="1"/>
          </p:cNvSpPr>
          <p:nvPr>
            <p:ph idx="1"/>
          </p:nvPr>
        </p:nvSpPr>
        <p:spPr>
          <a:xfrm>
            <a:off x="661988" y="1012825"/>
            <a:ext cx="8863012" cy="312738"/>
          </a:xfrm>
        </p:spPr>
        <p:txBody>
          <a:bodyPr vert="horz" wrap="square" lIns="33231" tIns="33231" rIns="33231" bIns="33231" numCol="1" anchor="t" anchorCtr="0" compatLnSpc="1">
            <a:prstTxWarp prst="textNoShape">
              <a:avLst/>
            </a:prstTxWarp>
            <a:spAutoFit/>
          </a:bodyPr>
          <a:lstStyle/>
          <a:p>
            <a:r>
              <a:rPr lang="ko-KR" altLang="en-US"/>
              <a:t>모바일 서비스 보안 및 서비스 응답 속도 개선을 위해 </a:t>
            </a:r>
            <a:r>
              <a:rPr lang="en-US" altLang="ko-KR"/>
              <a:t>IBM</a:t>
            </a:r>
            <a:r>
              <a:rPr lang="ko-KR" altLang="en-US"/>
              <a:t> </a:t>
            </a:r>
            <a:r>
              <a:rPr lang="en-US" altLang="ko-KR"/>
              <a:t>DataPower </a:t>
            </a:r>
            <a:r>
              <a:rPr lang="ko-KR" altLang="en-US"/>
              <a:t>도입</a:t>
            </a:r>
          </a:p>
        </p:txBody>
      </p:sp>
      <p:pic>
        <p:nvPicPr>
          <p:cNvPr id="81925" name="Picture 9" descr="2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6" y="3759201"/>
            <a:ext cx="265906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pic>
        <p:nvPicPr>
          <p:cNvPr id="81926" name="Picture 17" descr="XG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763" y="4549776"/>
            <a:ext cx="17399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p:cNvSpPr/>
          <p:nvPr/>
        </p:nvSpPr>
        <p:spPr>
          <a:xfrm>
            <a:off x="838200" y="2211389"/>
            <a:ext cx="5322888" cy="1455737"/>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82488" tIns="41248" rIns="82488" bIns="41248" anchor="ctr"/>
          <a:lstStyle/>
          <a:p>
            <a:pPr marL="257791" marR="0" lvl="0" indent="-257791" algn="l" defTabSz="824944" rtl="0" eaLnBrk="0" fontAlgn="auto" latinLnBrk="0" hangingPunct="0">
              <a:lnSpc>
                <a:spcPct val="100000"/>
              </a:lnSpc>
              <a:spcBef>
                <a:spcPts val="0"/>
              </a:spcBef>
              <a:spcAft>
                <a:spcPts val="0"/>
              </a:spcAft>
              <a:buClr>
                <a:prstClr val="white"/>
              </a:buClr>
              <a:buSzTx/>
              <a:buFontTx/>
              <a:buNone/>
              <a:tabLst/>
              <a:defRPr/>
            </a:pPr>
            <a:r>
              <a:rPr kumimoji="0" lang="en-US" sz="1477" b="0" i="0" u="sng"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Business Challenge</a:t>
            </a:r>
            <a:endParaRPr kumimoji="0" 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57791" marR="0" lvl="0" indent="-257791" algn="l" defTabSz="824944" rtl="0" eaLnBrk="0" fontAlgn="auto" latinLnBrk="0" hangingPunct="0">
              <a:lnSpc>
                <a:spcPct val="100000"/>
              </a:lnSpc>
              <a:spcBef>
                <a:spcPts val="0"/>
              </a:spcBef>
              <a:spcAft>
                <a:spcPts val="0"/>
              </a:spcAft>
              <a:buClrTx/>
              <a:buSzTx/>
              <a:buFont typeface="Wingdings" charset="2"/>
              <a:buChar char="q"/>
              <a:tabLst/>
              <a:defRPr/>
            </a:pP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모바일 비즈니스 확대에 </a:t>
            </a:r>
            <a:r>
              <a:rPr kumimoji="0" lang="ko-KR" altLang="en-US" sz="1477" b="0" i="0" u="none" strike="noStrike" kern="1200" cap="none" spc="0" normalizeH="0" baseline="0" noProof="0">
                <a:ln>
                  <a:noFill/>
                </a:ln>
                <a:solidFill>
                  <a:prstClr val="black">
                    <a:lumMod val="95000"/>
                    <a:lumOff val="5000"/>
                  </a:prstClr>
                </a:solidFill>
                <a:effectLst/>
                <a:uLnTx/>
                <a:uFillTx/>
                <a:latin typeface="맑은 고딕"/>
                <a:ea typeface="맑은 고딕" panose="020B0503020000020004" pitchFamily="50" charset="-127"/>
                <a:cs typeface="+mn-cs"/>
              </a:rPr>
              <a:t>따른 코스트 절감 및 민감 고객 </a:t>
            </a: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정보 보호</a:t>
            </a:r>
            <a:endParaRPr kumimoji="0" 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57791" marR="0" lvl="0" indent="-257791" algn="l" defTabSz="824944" rtl="0" eaLnBrk="0" fontAlgn="auto" latinLnBrk="0" hangingPunct="0">
              <a:lnSpc>
                <a:spcPct val="100000"/>
              </a:lnSpc>
              <a:spcBef>
                <a:spcPts val="0"/>
              </a:spcBef>
              <a:spcAft>
                <a:spcPts val="0"/>
              </a:spcAft>
              <a:buClrTx/>
              <a:buSzTx/>
              <a:buFont typeface="Wingdings" charset="2"/>
              <a:buChar char="q"/>
              <a:tabLst/>
              <a:defRPr/>
            </a:pP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서비스 보안</a:t>
            </a:r>
            <a: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 </a:t>
            </a: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응답 속도</a:t>
            </a:r>
            <a: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 </a:t>
            </a: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확장성 및 고가용성 강화</a:t>
            </a:r>
            <a:endParaRPr kumimoji="0" 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57791" marR="0" lvl="0" indent="-257791" algn="l" defTabSz="824944" rtl="0" eaLnBrk="0" fontAlgn="auto" latinLnBrk="0" hangingPunct="0">
              <a:lnSpc>
                <a:spcPct val="100000"/>
              </a:lnSpc>
              <a:spcBef>
                <a:spcPts val="0"/>
              </a:spcBef>
              <a:spcAft>
                <a:spcPts val="0"/>
              </a:spcAft>
              <a:buClrTx/>
              <a:buSzTx/>
              <a:buFont typeface="Wingdings" charset="2"/>
              <a:buChar char="q"/>
              <a:tabLst/>
              <a:defRPr/>
            </a:pP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기존 어플리케이션 인프라의 변경을 최소화</a:t>
            </a:r>
            <a:endParaRPr kumimoji="0" 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p:txBody>
      </p:sp>
      <p:sp>
        <p:nvSpPr>
          <p:cNvPr id="41" name="Rectangle 40"/>
          <p:cNvSpPr/>
          <p:nvPr/>
        </p:nvSpPr>
        <p:spPr>
          <a:xfrm>
            <a:off x="863600" y="3894139"/>
            <a:ext cx="5297488" cy="2185987"/>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82488" tIns="41248" rIns="82488" bIns="41248" anchor="ctr"/>
          <a:lstStyle/>
          <a:p>
            <a:pPr marL="257791" marR="0" lvl="0" indent="-257791" algn="l" defTabSz="824944" rtl="0" eaLnBrk="0" fontAlgn="auto" latinLnBrk="0" hangingPunct="0">
              <a:lnSpc>
                <a:spcPct val="100000"/>
              </a:lnSpc>
              <a:spcBef>
                <a:spcPts val="0"/>
              </a:spcBef>
              <a:spcAft>
                <a:spcPts val="0"/>
              </a:spcAft>
              <a:buClr>
                <a:prstClr val="white"/>
              </a:buClr>
              <a:buSzTx/>
              <a:buFontTx/>
              <a:buNone/>
              <a:tabLst/>
              <a:defRPr/>
            </a:pPr>
            <a:r>
              <a:rPr kumimoji="0" lang="en-US" sz="1477" b="0" i="0" u="sng"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Benefits</a:t>
            </a:r>
            <a:endParaRPr kumimoji="0" 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57791" marR="0" lvl="0" indent="-257791" algn="l" defTabSz="824944" rtl="0" eaLnBrk="0" fontAlgn="auto" latinLnBrk="0" hangingPunct="0">
              <a:lnSpc>
                <a:spcPct val="100000"/>
              </a:lnSpc>
              <a:spcBef>
                <a:spcPts val="0"/>
              </a:spcBef>
              <a:spcAft>
                <a:spcPts val="0"/>
              </a:spcAft>
              <a:buClrTx/>
              <a:buSzTx/>
              <a:buFont typeface="Wingdings" charset="2"/>
              <a:buChar char="ü"/>
              <a:tabLst/>
              <a:defRPr/>
            </a:pP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신속한 설치</a:t>
            </a:r>
            <a: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 </a:t>
            </a: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구성 및 개발을 지원하는 전용 어플라이언스 의 도입으로 모바일 비즈니스의 </a:t>
            </a:r>
            <a: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Time-to-</a:t>
            </a:r>
            <a:r>
              <a:rPr kumimoji="0" lang="en-US" altLang="ko-KR" sz="1477" b="0" i="0" u="none" strike="noStrike" kern="1200" cap="none" spc="0" normalizeH="0" baseline="0" noProof="0" dirty="0" err="1">
                <a:ln>
                  <a:noFill/>
                </a:ln>
                <a:solidFill>
                  <a:prstClr val="black">
                    <a:lumMod val="95000"/>
                    <a:lumOff val="5000"/>
                  </a:prstClr>
                </a:solidFill>
                <a:effectLst/>
                <a:uLnTx/>
                <a:uFillTx/>
                <a:latin typeface="맑은 고딕"/>
                <a:ea typeface="맑은 고딕" panose="020B0503020000020004" pitchFamily="50" charset="-127"/>
                <a:cs typeface="+mn-cs"/>
              </a:rPr>
              <a:t>Maket</a:t>
            </a:r>
            <a: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 </a:t>
            </a: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달성</a:t>
            </a:r>
            <a:endParaRPr kumimoji="0" 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57791" marR="0" lvl="0" indent="-257791" algn="l" defTabSz="824944" rtl="0" eaLnBrk="0" fontAlgn="auto" latinLnBrk="0" hangingPunct="0">
              <a:lnSpc>
                <a:spcPct val="100000"/>
              </a:lnSpc>
              <a:spcBef>
                <a:spcPts val="0"/>
              </a:spcBef>
              <a:spcAft>
                <a:spcPts val="0"/>
              </a:spcAft>
              <a:buClrTx/>
              <a:buSzTx/>
              <a:buFont typeface="Wingdings" charset="2"/>
              <a:buChar char="ü"/>
              <a:tabLst/>
              <a:defRPr/>
            </a:pP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모바일 게이트웨이의 유선속도 </a:t>
            </a:r>
            <a: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SSL off-loading </a:t>
            </a: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및 메시지 처리 가속</a:t>
            </a:r>
            <a:endPar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a:p>
            <a:pPr marL="257791" marR="0" lvl="0" indent="-257791" algn="l" defTabSz="824944" rtl="0" eaLnBrk="0" fontAlgn="auto" latinLnBrk="0" hangingPunct="0">
              <a:lnSpc>
                <a:spcPct val="100000"/>
              </a:lnSpc>
              <a:spcBef>
                <a:spcPts val="0"/>
              </a:spcBef>
              <a:spcAft>
                <a:spcPts val="0"/>
              </a:spcAft>
              <a:buClrTx/>
              <a:buSzTx/>
              <a:buFont typeface="Wingdings" charset="2"/>
              <a:buChar char="ü"/>
              <a:tabLst/>
              <a:defRPr/>
            </a:pPr>
            <a:r>
              <a:rPr kumimoji="0" lang="ko-KR" alt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분산 캐시 도입으로 서비스 응답속도 최소화</a:t>
            </a:r>
            <a:b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br>
            <a: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- 50 billion transactions/month for external gateway</a:t>
            </a:r>
            <a:b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br>
            <a:r>
              <a:rPr kumimoji="0" lang="en-US" altLang="ko-KR"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rPr>
              <a:t>- 1 billion transactions/month for internal users</a:t>
            </a:r>
            <a:endParaRPr kumimoji="0" lang="en-US" sz="1477" b="0" i="0" u="none" strike="noStrike" kern="1200" cap="none" spc="0" normalizeH="0" baseline="0" noProof="0" dirty="0">
              <a:ln>
                <a:noFill/>
              </a:ln>
              <a:solidFill>
                <a:prstClr val="black">
                  <a:lumMod val="95000"/>
                  <a:lumOff val="5000"/>
                </a:prstClr>
              </a:solidFill>
              <a:effectLst/>
              <a:uLnTx/>
              <a:uFillTx/>
              <a:latin typeface="맑은 고딕"/>
              <a:ea typeface="맑은 고딕" panose="020B0503020000020004" pitchFamily="50" charset="-127"/>
              <a:cs typeface="+mn-cs"/>
            </a:endParaRPr>
          </a:p>
        </p:txBody>
      </p:sp>
      <p:sp>
        <p:nvSpPr>
          <p:cNvPr id="42" name="TextBox 18"/>
          <p:cNvSpPr txBox="1">
            <a:spLocks noChangeArrowheads="1"/>
          </p:cNvSpPr>
          <p:nvPr/>
        </p:nvSpPr>
        <p:spPr bwMode="auto">
          <a:xfrm>
            <a:off x="6335713" y="2236788"/>
            <a:ext cx="2919412" cy="1312862"/>
          </a:xfrm>
          <a:prstGeom prst="rect">
            <a:avLst/>
          </a:prstGeom>
          <a:solidFill>
            <a:schemeClr val="bg1"/>
          </a:solidFill>
          <a:ln w="9525">
            <a:noFill/>
            <a:miter lim="800000"/>
            <a:headEnd/>
            <a:tailEnd/>
          </a:ln>
          <a:effectLst>
            <a:outerShdw blurRad="63500" sx="102000" sy="102000" algn="ctr" rotWithShape="0">
              <a:prstClr val="black">
                <a:alpha val="40000"/>
              </a:prstClr>
            </a:outerShdw>
          </a:effectLst>
        </p:spPr>
        <p:txBody>
          <a:bodyPr lIns="82488" tIns="41248" rIns="82488" bIns="41248" anchor="ctr"/>
          <a:lstStyle/>
          <a:p>
            <a:pPr marL="0" marR="0" lvl="0" indent="0" algn="l" defTabSz="824944" rtl="0" eaLnBrk="0" fontAlgn="auto" latinLnBrk="0" hangingPunct="0">
              <a:lnSpc>
                <a:spcPct val="100000"/>
              </a:lnSpc>
              <a:spcBef>
                <a:spcPts val="0"/>
              </a:spcBef>
              <a:spcAft>
                <a:spcPts val="0"/>
              </a:spcAft>
              <a:buClrTx/>
              <a:buSzTx/>
              <a:buFontTx/>
              <a:buNone/>
              <a:tabLst/>
              <a:defRPr/>
            </a:pPr>
            <a:r>
              <a:rPr kumimoji="0" lang="en-US" sz="1477" b="0" i="0" u="sng"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Solution</a:t>
            </a:r>
            <a:endParaRPr kumimoji="0" lang="en-US" sz="1477" b="1" i="0" u="sng"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257791" marR="0" lvl="0" indent="-257791" algn="l" defTabSz="824944" rtl="0" eaLnBrk="0" fontAlgn="auto" latinLnBrk="0" hangingPunct="0">
              <a:lnSpc>
                <a:spcPct val="100000"/>
              </a:lnSpc>
              <a:spcBef>
                <a:spcPts val="0"/>
              </a:spcBef>
              <a:spcAft>
                <a:spcPts val="0"/>
              </a:spcAft>
              <a:buClr>
                <a:prstClr val="black"/>
              </a:buClr>
              <a:buSzTx/>
              <a:buFont typeface="Wingdings" pitchFamily="2" charset="2"/>
              <a:buChar char=""/>
              <a:tabLst/>
              <a:defRPr/>
            </a:pPr>
            <a:r>
              <a:rPr kumimoji="0" lang="en-US" sz="1477" b="0" i="0" u="none"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en-US" sz="1477" b="0" i="0" u="none" strike="noStrike" kern="1200" cap="none" spc="0" normalizeH="0" baseline="0" noProof="0" dirty="0" err="1">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sz="1477" b="0" i="0" u="none"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 Gateway</a:t>
            </a:r>
          </a:p>
          <a:p>
            <a:pPr marL="257791" marR="0" lvl="0" indent="-257791" algn="l" defTabSz="824944" rtl="0" eaLnBrk="0" fontAlgn="auto" latinLnBrk="0" hangingPunct="0">
              <a:lnSpc>
                <a:spcPct val="100000"/>
              </a:lnSpc>
              <a:spcBef>
                <a:spcPts val="0"/>
              </a:spcBef>
              <a:spcAft>
                <a:spcPts val="0"/>
              </a:spcAft>
              <a:buClr>
                <a:prstClr val="black"/>
              </a:buClr>
              <a:buSzTx/>
              <a:buFont typeface="Wingdings" pitchFamily="2" charset="2"/>
              <a:buChar char=""/>
              <a:tabLst/>
              <a:defRPr/>
            </a:pPr>
            <a:r>
              <a:rPr kumimoji="0" lang="en-US" sz="1477" b="0" i="0" u="none"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IBM </a:t>
            </a:r>
            <a:r>
              <a:rPr kumimoji="0" lang="en-US" sz="1477" b="0" i="0" u="none" strike="noStrike" kern="1200" cap="none" spc="0" normalizeH="0" baseline="0" noProof="0" dirty="0" err="1">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DataPower</a:t>
            </a:r>
            <a:r>
              <a:rPr kumimoji="0" lang="en-US" sz="1477" b="0" i="0" u="none" strike="noStrike" kern="1200" cap="none" spc="0" normalizeH="0" baseline="0" noProof="0" dirty="0">
                <a:ln>
                  <a:noFill/>
                </a:ln>
                <a:solidFill>
                  <a:prstClr val="black">
                    <a:lumMod val="95000"/>
                    <a:lumOff val="5000"/>
                  </a:prstClr>
                </a:solidFill>
                <a:effectLst/>
                <a:uLnTx/>
                <a:uFillTx/>
                <a:latin typeface="맑은 고딕" panose="020B0503020000020004" pitchFamily="50" charset="-127"/>
                <a:ea typeface="맑은 고딕" panose="020B0503020000020004" pitchFamily="50" charset="-127"/>
                <a:cs typeface="Arial" panose="020B0604020202020204" pitchFamily="34" charset="0"/>
              </a:rPr>
              <a:t> Caching Appliance</a:t>
            </a:r>
          </a:p>
        </p:txBody>
      </p:sp>
      <p:pic>
        <p:nvPicPr>
          <p:cNvPr id="81930" name="Picture 9" descr="Sprint-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1038" y="1374775"/>
            <a:ext cx="20574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3726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2819400" y="2863850"/>
            <a:ext cx="4197350" cy="857250"/>
          </a:xfrm>
        </p:spPr>
        <p:txBody>
          <a:bodyPr anchor="ctr"/>
          <a:lstStyle/>
          <a:p>
            <a:pPr algn="l" eaLnBrk="1" hangingPunct="1"/>
            <a:r>
              <a:rPr lang="ko-KR" altLang="en-US" sz="6200" dirty="0"/>
              <a:t>감사합니다</a:t>
            </a:r>
            <a:r>
              <a:rPr lang="en-US" altLang="ko-KR" sz="62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57175" y="476300"/>
            <a:ext cx="3653244" cy="304699"/>
          </a:xfrm>
        </p:spPr>
        <p:txBody>
          <a:bodyPr/>
          <a:lstStyle/>
          <a:p>
            <a:pPr eaLnBrk="1" hangingPunct="1"/>
            <a:r>
              <a:rPr lang="ko-KR" altLang="en-US" dirty="0"/>
              <a:t>특장점 </a:t>
            </a:r>
            <a:r>
              <a:rPr lang="en-US" altLang="ko-KR" dirty="0"/>
              <a:t>– </a:t>
            </a:r>
            <a:r>
              <a:rPr lang="ko-KR" altLang="en-US" dirty="0"/>
              <a:t>메시지 파싱 및 로깅</a:t>
            </a:r>
          </a:p>
        </p:txBody>
      </p:sp>
      <p:sp>
        <p:nvSpPr>
          <p:cNvPr id="6" name="Rectangle 3"/>
          <p:cNvSpPr txBox="1">
            <a:spLocks noChangeArrowheads="1"/>
          </p:cNvSpPr>
          <p:nvPr/>
        </p:nvSpPr>
        <p:spPr bwMode="auto">
          <a:xfrm>
            <a:off x="260350" y="941388"/>
            <a:ext cx="9366250"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base" latinLnBrk="1" hangingPunct="1">
              <a:lnSpc>
                <a:spcPct val="110000"/>
              </a:lnSpc>
              <a:spcBef>
                <a:spcPct val="30000"/>
              </a:spcBef>
              <a:spcAft>
                <a:spcPct val="0"/>
              </a:spcAft>
              <a:buClrTx/>
              <a:buSzTx/>
              <a:buFont typeface="Wingdings" panose="05000000000000000000" pitchFamily="2" charset="2"/>
              <a:buNone/>
              <a:tabLst/>
              <a:defRPr/>
            </a:pP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서비스 요청이 백엔드 시스템에 전달되기 전에 </a:t>
            </a:r>
            <a:r>
              <a:rPr kumimoji="0" lang="en-US" altLang="ko-KR" sz="1600" b="1" i="0" u="none" strike="noStrike" kern="1200" cap="none" spc="0" normalizeH="0" baseline="0" noProof="0" dirty="0" err="1">
                <a:ln>
                  <a:noFill/>
                </a:ln>
                <a:solidFill>
                  <a:srgbClr val="000000"/>
                </a:solidFill>
                <a:effectLst/>
                <a:uLnTx/>
                <a:uFillTx/>
                <a:latin typeface="Arial"/>
                <a:ea typeface="맑은 고딕"/>
                <a:cs typeface="Arial"/>
              </a:rPr>
              <a:t>DataPower</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 </a:t>
            </a: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에서 메시지에 대한 검증 및 변환 작업을 고속으로 처리 가능하여</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 </a:t>
            </a: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백엔드 시스템의 부하를 경감할 수 있습니다</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 </a:t>
            </a:r>
            <a:r>
              <a:rPr kumimoji="0" lang="ko-KR" altLang="en-US" sz="1600" b="1" i="0" u="none" strike="noStrike" kern="1200" cap="none" spc="0" normalizeH="0" baseline="0" noProof="0" dirty="0">
                <a:ln>
                  <a:noFill/>
                </a:ln>
                <a:solidFill>
                  <a:srgbClr val="000000"/>
                </a:solidFill>
                <a:effectLst/>
                <a:uLnTx/>
                <a:uFillTx/>
                <a:latin typeface="Arial"/>
                <a:ea typeface="맑은 고딕"/>
                <a:cs typeface="Arial"/>
              </a:rPr>
              <a:t>또한 외부 시스템에 로깅이 가능하여 보안시스템 등과의 연동을 지원하고 있습니다</a:t>
            </a:r>
            <a:r>
              <a:rPr kumimoji="0" lang="en-US" altLang="ko-KR" sz="1600" b="1" i="0" u="none" strike="noStrike" kern="1200" cap="none" spc="0" normalizeH="0" baseline="0" noProof="0" dirty="0">
                <a:ln>
                  <a:noFill/>
                </a:ln>
                <a:solidFill>
                  <a:srgbClr val="000000"/>
                </a:solidFill>
                <a:effectLst/>
                <a:uLnTx/>
                <a:uFillTx/>
                <a:latin typeface="Arial"/>
                <a:ea typeface="맑은 고딕"/>
                <a:cs typeface="Arial"/>
              </a:rPr>
              <a:t>.</a:t>
            </a:r>
          </a:p>
        </p:txBody>
      </p:sp>
      <p:grpSp>
        <p:nvGrpSpPr>
          <p:cNvPr id="5" name="Group 1"/>
          <p:cNvGrpSpPr>
            <a:grpSpLocks/>
          </p:cNvGrpSpPr>
          <p:nvPr/>
        </p:nvGrpSpPr>
        <p:grpSpPr bwMode="auto">
          <a:xfrm>
            <a:off x="7632700" y="3961799"/>
            <a:ext cx="1714500" cy="856933"/>
            <a:chOff x="2118169" y="1010587"/>
            <a:chExt cx="2428875" cy="1474787"/>
          </a:xfrm>
        </p:grpSpPr>
        <p:pic>
          <p:nvPicPr>
            <p:cNvPr id="7" name="Picture 6" descr="Asset details.gif"/>
            <p:cNvPicPr>
              <a:picLocks noChangeAspect="1"/>
            </p:cNvPicPr>
            <p:nvPr/>
          </p:nvPicPr>
          <p:blipFill>
            <a:blip r:embed="rId2"/>
            <a:srcRect/>
            <a:stretch>
              <a:fillRect/>
            </a:stretch>
          </p:blipFill>
          <p:spPr bwMode="auto">
            <a:xfrm>
              <a:off x="2118169" y="1010587"/>
              <a:ext cx="1981332" cy="1202123"/>
            </a:xfrm>
            <a:prstGeom prst="rect">
              <a:avLst/>
            </a:prstGeom>
            <a:noFill/>
            <a:ln w="9525">
              <a:noFill/>
              <a:miter lim="800000"/>
              <a:headEnd/>
              <a:tailEnd/>
            </a:ln>
            <a:effectLst>
              <a:outerShdw blurRad="114300" dist="25401" dir="2700000" algn="tl" rotWithShape="0">
                <a:srgbClr val="333333">
                  <a:alpha val="64998"/>
                </a:srgbClr>
              </a:outerShdw>
            </a:effec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844" y="1283637"/>
              <a:ext cx="17272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5"/>
          <p:cNvGrpSpPr>
            <a:grpSpLocks/>
          </p:cNvGrpSpPr>
          <p:nvPr/>
        </p:nvGrpSpPr>
        <p:grpSpPr bwMode="auto">
          <a:xfrm>
            <a:off x="297106" y="4309604"/>
            <a:ext cx="981075" cy="814388"/>
            <a:chOff x="6162132" y="3236881"/>
            <a:chExt cx="980128" cy="813818"/>
          </a:xfrm>
        </p:grpSpPr>
        <p:pic>
          <p:nvPicPr>
            <p:cNvPr id="11"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8442" y="3236881"/>
              <a:ext cx="813818" cy="81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62132" y="3388322"/>
              <a:ext cx="619359"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 Box 28"/>
          <p:cNvSpPr txBox="1">
            <a:spLocks noChangeArrowheads="1"/>
          </p:cNvSpPr>
          <p:nvPr/>
        </p:nvSpPr>
        <p:spPr bwMode="auto">
          <a:xfrm>
            <a:off x="3946525" y="2947988"/>
            <a:ext cx="2089150" cy="284162"/>
          </a:xfrm>
          <a:prstGeom prst="rect">
            <a:avLst/>
          </a:prstGeom>
          <a:gradFill rotWithShape="1">
            <a:gsLst>
              <a:gs pos="0">
                <a:srgbClr val="FFFFFF"/>
              </a:gs>
              <a:gs pos="100000">
                <a:srgbClr val="E6FAE8"/>
              </a:gs>
            </a:gsLst>
            <a:lin ang="5400000" scaled="1"/>
          </a:gradFill>
          <a:ln w="9525" algn="ctr">
            <a:solidFill>
              <a:srgbClr val="C0C0C0"/>
            </a:solidFill>
            <a:miter lim="800000"/>
            <a:headEnd/>
            <a:tailEnd/>
          </a:ln>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a:t>
            </a:r>
            <a:r>
              <a:rPr kumimoji="1" lang="en-US" altLang="ko-KR"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1" lang="ko-KR" altLang="en-US"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형식</a:t>
            </a:r>
            <a:r>
              <a:rPr kumimoji="1" lang="en-US" altLang="ko-KR"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1" lang="ko-KR" altLang="en-US"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내용 검증</a:t>
            </a:r>
            <a:endParaRPr kumimoji="1" lang="en-US" altLang="ko-KR"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14" name="Text Box 29"/>
          <p:cNvSpPr txBox="1">
            <a:spLocks noChangeArrowheads="1"/>
          </p:cNvSpPr>
          <p:nvPr/>
        </p:nvSpPr>
        <p:spPr bwMode="auto">
          <a:xfrm>
            <a:off x="3946525" y="3322638"/>
            <a:ext cx="2089150" cy="284162"/>
          </a:xfrm>
          <a:prstGeom prst="rect">
            <a:avLst/>
          </a:prstGeom>
          <a:gradFill rotWithShape="1">
            <a:gsLst>
              <a:gs pos="0">
                <a:srgbClr val="FFFFFF"/>
              </a:gs>
              <a:gs pos="100000">
                <a:srgbClr val="E6FAE8"/>
              </a:gs>
            </a:gsLst>
            <a:lin ang="5400000" scaled="1"/>
          </a:gradFill>
          <a:ln w="9525" algn="ctr">
            <a:solidFill>
              <a:srgbClr val="C0C0C0"/>
            </a:solidFill>
            <a:miter lim="800000"/>
            <a:headEnd/>
            <a:tailEnd/>
          </a:ln>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 변환</a:t>
            </a:r>
          </a:p>
        </p:txBody>
      </p:sp>
      <p:sp>
        <p:nvSpPr>
          <p:cNvPr id="16" name="Text Box 45"/>
          <p:cNvSpPr txBox="1">
            <a:spLocks noChangeArrowheads="1"/>
          </p:cNvSpPr>
          <p:nvPr/>
        </p:nvSpPr>
        <p:spPr bwMode="auto">
          <a:xfrm>
            <a:off x="1127126" y="1817689"/>
            <a:ext cx="11525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요청자</a:t>
            </a:r>
          </a:p>
        </p:txBody>
      </p:sp>
      <p:sp>
        <p:nvSpPr>
          <p:cNvPr id="17" name="Text Box 46"/>
          <p:cNvSpPr txBox="1">
            <a:spLocks noChangeArrowheads="1"/>
          </p:cNvSpPr>
          <p:nvPr/>
        </p:nvSpPr>
        <p:spPr bwMode="auto">
          <a:xfrm>
            <a:off x="7200901" y="1816100"/>
            <a:ext cx="1152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1"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 제공자</a:t>
            </a:r>
          </a:p>
        </p:txBody>
      </p:sp>
      <p:pic>
        <p:nvPicPr>
          <p:cNvPr id="18" name="Picture 41" descr="C:\Users\agrohman\Documents\DataPower\Sales\Graphics\DataPower_9005_series\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4464" y="2481263"/>
            <a:ext cx="218757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4"/>
          <p:cNvSpPr>
            <a:spLocks noChangeArrowheads="1"/>
          </p:cNvSpPr>
          <p:nvPr/>
        </p:nvSpPr>
        <p:spPr bwMode="gray">
          <a:xfrm>
            <a:off x="609601" y="5517232"/>
            <a:ext cx="8640763" cy="59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marL="180975" indent="-180975" defTabSz="762000">
              <a:defRPr sz="2200">
                <a:solidFill>
                  <a:schemeClr val="hlink"/>
                </a:solidFill>
                <a:latin typeface="Arial" panose="020B0604020202020204" pitchFamily="34" charset="0"/>
                <a:cs typeface="Arial" panose="020B0604020202020204" pitchFamily="34" charset="0"/>
              </a:defRPr>
            </a:lvl1pPr>
            <a:lvl2pPr marL="742950" indent="-285750" defTabSz="762000">
              <a:defRPr sz="2200">
                <a:solidFill>
                  <a:schemeClr val="hlink"/>
                </a:solidFill>
                <a:latin typeface="Arial" panose="020B0604020202020204" pitchFamily="34" charset="0"/>
                <a:cs typeface="Arial" panose="020B0604020202020204" pitchFamily="34" charset="0"/>
              </a:defRPr>
            </a:lvl2pPr>
            <a:lvl3pPr marL="1143000" indent="-228600" defTabSz="762000">
              <a:defRPr sz="2200">
                <a:solidFill>
                  <a:schemeClr val="hlink"/>
                </a:solidFill>
                <a:latin typeface="Arial" panose="020B0604020202020204" pitchFamily="34" charset="0"/>
                <a:cs typeface="Arial" panose="020B0604020202020204" pitchFamily="34" charset="0"/>
              </a:defRPr>
            </a:lvl3pPr>
            <a:lvl4pPr marL="1600200" indent="-228600" defTabSz="762000">
              <a:defRPr sz="2200">
                <a:solidFill>
                  <a:schemeClr val="hlink"/>
                </a:solidFill>
                <a:latin typeface="Arial" panose="020B0604020202020204" pitchFamily="34" charset="0"/>
                <a:cs typeface="Arial" panose="020B0604020202020204" pitchFamily="34" charset="0"/>
              </a:defRPr>
            </a:lvl4pPr>
            <a:lvl5pPr marL="2057400" indent="-228600" defTabSz="762000">
              <a:defRPr sz="2200">
                <a:solidFill>
                  <a:schemeClr val="hlink"/>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메시지</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처리와 관련된 각종 타스크</a:t>
            </a:r>
            <a:r>
              <a:rPr kumimoji="0" lang="ko-KR" altLang="en-US" sz="13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를 기존 애플리케이션으로부터 </a:t>
            </a:r>
            <a:r>
              <a:rPr kumimoji="0" lang="en-US" altLang="ko-KR" sz="13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Off-load,</a:t>
            </a:r>
            <a:r>
              <a:rPr kumimoji="0" lang="ko-KR" altLang="en-US" sz="13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고성능 처리</a:t>
            </a:r>
            <a:endPar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180975" marR="0" lvl="0" indent="-180975" algn="l" defTabSz="762000" rtl="0" eaLnBrk="0" fontAlgn="base" latinLnBrk="0" hangingPunct="0">
              <a:lnSpc>
                <a:spcPct val="100000"/>
              </a:lnSpc>
              <a:spcBef>
                <a:spcPct val="50000"/>
              </a:spcBef>
              <a:spcAft>
                <a:spcPct val="0"/>
              </a:spcAft>
              <a:buClrTx/>
              <a:buSzTx/>
              <a:buFontTx/>
              <a:buChar char="•"/>
              <a:tabLst/>
              <a:defRPr/>
            </a:pPr>
            <a:r>
              <a:rPr kumimoji="0" lang="ko-KR" altLang="en-US" sz="13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네트워크 스피드에 준하는</a:t>
            </a:r>
            <a:r>
              <a:rPr kumimoji="0" lang="en-US" altLang="ko-KR" sz="13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en-US" altLang="ko-KR" sz="1300" b="0" i="0" u="none" strike="noStrike" kern="120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Wirespeed</a:t>
            </a:r>
            <a:r>
              <a:rPr kumimoji="0" lang="en-US" altLang="ko-KR" sz="13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a:t>
            </a:r>
            <a:r>
              <a:rPr kumimoji="0" lang="ko-KR" altLang="en-US" sz="13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 </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 Schema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검증</a:t>
            </a:r>
            <a:r>
              <a:rPr kumimoji="0" lang="en-US" altLang="ko-KR"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(Validation), XSLT, XPath </a:t>
            </a:r>
            <a:r>
              <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프로세싱</a:t>
            </a:r>
            <a:r>
              <a:rPr kumimoji="0" lang="en-US" altLang="ko-KR" sz="1300" b="1" dirty="0">
                <a:solidFill>
                  <a:srgbClr val="000000"/>
                </a:solidFill>
                <a:latin typeface="맑은 고딕" panose="020B0503020000020004" pitchFamily="50" charset="-127"/>
              </a:rPr>
              <a:t> </a:t>
            </a:r>
            <a:r>
              <a:rPr kumimoji="0" lang="ko-KR" altLang="en-US" sz="1300" b="1" dirty="0">
                <a:solidFill>
                  <a:srgbClr val="000000"/>
                </a:solidFill>
                <a:latin typeface="맑은 고딕" panose="020B0503020000020004" pitchFamily="50" charset="-127"/>
              </a:rPr>
              <a:t>지원</a:t>
            </a:r>
            <a:endParaRPr kumimoji="0" lang="ko-KR" altLang="en-US" sz="13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0" name="AutoShape 64"/>
          <p:cNvSpPr>
            <a:spLocks noChangeArrowheads="1"/>
          </p:cNvSpPr>
          <p:nvPr/>
        </p:nvSpPr>
        <p:spPr bwMode="auto">
          <a:xfrm>
            <a:off x="1203325" y="2332038"/>
            <a:ext cx="800100" cy="857250"/>
          </a:xfrm>
          <a:prstGeom prst="foldedCorner">
            <a:avLst>
              <a:gd name="adj" fmla="val 12500"/>
            </a:avLst>
          </a:prstGeom>
          <a:solidFill>
            <a:srgbClr val="FFFFFF"/>
          </a:solidFill>
          <a:ln w="0">
            <a:solidFill>
              <a:srgbClr val="969696"/>
            </a:solidFill>
            <a:round/>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XML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1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데이터</a:t>
            </a:r>
          </a:p>
        </p:txBody>
      </p:sp>
      <p:sp>
        <p:nvSpPr>
          <p:cNvPr id="21" name="Text Box 67"/>
          <p:cNvSpPr txBox="1">
            <a:spLocks noChangeArrowheads="1"/>
          </p:cNvSpPr>
          <p:nvPr/>
        </p:nvSpPr>
        <p:spPr bwMode="auto">
          <a:xfrm>
            <a:off x="6618288" y="2570163"/>
            <a:ext cx="1014412" cy="406400"/>
          </a:xfrm>
          <a:prstGeom prst="rect">
            <a:avLst/>
          </a:prstGeom>
          <a:solidFill>
            <a:schemeClr val="bg1"/>
          </a:solidFill>
          <a:ln w="9525">
            <a:solidFill>
              <a:srgbClr val="969696"/>
            </a:solidFill>
            <a:miter lim="800000"/>
            <a:headEnd/>
            <a:tailEnd/>
          </a:ln>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Backend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10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서비스</a:t>
            </a:r>
          </a:p>
        </p:txBody>
      </p:sp>
      <p:sp>
        <p:nvSpPr>
          <p:cNvPr id="22" name="Cloud"/>
          <p:cNvSpPr>
            <a:spLocks noChangeAspect="1" noEditPoints="1" noChangeArrowheads="1"/>
          </p:cNvSpPr>
          <p:nvPr/>
        </p:nvSpPr>
        <p:spPr bwMode="auto">
          <a:xfrm>
            <a:off x="2370139" y="2332038"/>
            <a:ext cx="1209675" cy="94456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3" name="Line 69"/>
          <p:cNvSpPr>
            <a:spLocks noChangeShapeType="1"/>
          </p:cNvSpPr>
          <p:nvPr/>
        </p:nvSpPr>
        <p:spPr bwMode="auto">
          <a:xfrm flipV="1">
            <a:off x="2060575" y="2751139"/>
            <a:ext cx="236538" cy="158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4" name="Line 70"/>
          <p:cNvSpPr>
            <a:spLocks noChangeShapeType="1"/>
          </p:cNvSpPr>
          <p:nvPr/>
        </p:nvSpPr>
        <p:spPr bwMode="auto">
          <a:xfrm flipV="1">
            <a:off x="3643314" y="2971800"/>
            <a:ext cx="236537" cy="1588"/>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25" name="Line 72"/>
          <p:cNvSpPr>
            <a:spLocks noChangeShapeType="1"/>
          </p:cNvSpPr>
          <p:nvPr/>
        </p:nvSpPr>
        <p:spPr bwMode="auto">
          <a:xfrm flipV="1">
            <a:off x="6324600" y="2773364"/>
            <a:ext cx="236538" cy="158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pic>
        <p:nvPicPr>
          <p:cNvPr id="26" name="Picture 73" descr="p5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9714" y="2355850"/>
            <a:ext cx="427037"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AutoShape 74"/>
          <p:cNvSpPr>
            <a:spLocks noChangeArrowheads="1"/>
          </p:cNvSpPr>
          <p:nvPr/>
        </p:nvSpPr>
        <p:spPr bwMode="auto">
          <a:xfrm>
            <a:off x="1362075" y="2971800"/>
            <a:ext cx="800100" cy="857250"/>
          </a:xfrm>
          <a:prstGeom prst="foldedCorner">
            <a:avLst>
              <a:gd name="adj" fmla="val 12500"/>
            </a:avLst>
          </a:prstGeom>
          <a:solidFill>
            <a:srgbClr val="FFFFFF"/>
          </a:solidFill>
          <a:ln w="0">
            <a:solidFill>
              <a:srgbClr val="969696"/>
            </a:solidFill>
            <a:round/>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JSON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10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데이터</a:t>
            </a:r>
          </a:p>
        </p:txBody>
      </p:sp>
      <p:sp>
        <p:nvSpPr>
          <p:cNvPr id="29" name="Cloud"/>
          <p:cNvSpPr>
            <a:spLocks noChangeAspect="1" noEditPoints="1" noChangeArrowheads="1"/>
          </p:cNvSpPr>
          <p:nvPr/>
        </p:nvSpPr>
        <p:spPr bwMode="auto">
          <a:xfrm>
            <a:off x="2528889" y="2971801"/>
            <a:ext cx="1209675" cy="9445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0" name="Line 79"/>
          <p:cNvSpPr>
            <a:spLocks noChangeShapeType="1"/>
          </p:cNvSpPr>
          <p:nvPr/>
        </p:nvSpPr>
        <p:spPr bwMode="auto">
          <a:xfrm flipV="1">
            <a:off x="2219325" y="3390900"/>
            <a:ext cx="236538" cy="1588"/>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1" name="AutoShape 85"/>
          <p:cNvSpPr>
            <a:spLocks noChangeArrowheads="1"/>
          </p:cNvSpPr>
          <p:nvPr/>
        </p:nvSpPr>
        <p:spPr bwMode="auto">
          <a:xfrm>
            <a:off x="3463925" y="2122488"/>
            <a:ext cx="666750" cy="6667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sp>
        <p:nvSpPr>
          <p:cNvPr id="32" name="Text Box 29"/>
          <p:cNvSpPr txBox="1">
            <a:spLocks noChangeArrowheads="1"/>
          </p:cNvSpPr>
          <p:nvPr/>
        </p:nvSpPr>
        <p:spPr bwMode="auto">
          <a:xfrm>
            <a:off x="3946525" y="3699669"/>
            <a:ext cx="2089150" cy="284162"/>
          </a:xfrm>
          <a:prstGeom prst="rect">
            <a:avLst/>
          </a:prstGeom>
          <a:gradFill rotWithShape="1">
            <a:gsLst>
              <a:gs pos="0">
                <a:srgbClr val="FFFFFF"/>
              </a:gs>
              <a:gs pos="100000">
                <a:srgbClr val="E6FAE8"/>
              </a:gs>
            </a:gsLst>
            <a:lin ang="5400000" scaled="1"/>
          </a:gradFill>
          <a:ln w="9525" algn="ctr">
            <a:solidFill>
              <a:srgbClr val="C0C0C0"/>
            </a:solidFill>
            <a:miter lim="800000"/>
            <a:headEnd/>
            <a:tailEnd/>
          </a:ln>
        </p:spPr>
        <p:txBody>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1" i="0" u="none" strike="noStrike" kern="1200" cap="none" spc="0" normalizeH="0" baseline="0" noProof="0" dirty="0">
                <a:ln>
                  <a:noFill/>
                </a:ln>
                <a:solidFill>
                  <a:srgbClr val="4D4D4D"/>
                </a:solidFill>
                <a:effectLst/>
                <a:uLnTx/>
                <a:uFillTx/>
                <a:latin typeface="맑은 고딕" panose="020B0503020000020004" pitchFamily="50" charset="-127"/>
                <a:ea typeface="맑은 고딕" panose="020B0503020000020004" pitchFamily="50" charset="-127"/>
                <a:cs typeface="Arial" panose="020B0604020202020204" pitchFamily="34" charset="0"/>
              </a:rPr>
              <a:t>외부 로깅 지원</a:t>
            </a:r>
          </a:p>
        </p:txBody>
      </p:sp>
      <p:sp>
        <p:nvSpPr>
          <p:cNvPr id="33" name="Text Box 46"/>
          <p:cNvSpPr txBox="1">
            <a:spLocks noChangeArrowheads="1"/>
          </p:cNvSpPr>
          <p:nvPr/>
        </p:nvSpPr>
        <p:spPr bwMode="auto">
          <a:xfrm>
            <a:off x="7672379" y="4916220"/>
            <a:ext cx="1370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Arial" panose="020B0604020202020204" pitchFamily="34" charset="0"/>
              </a:rPr>
              <a:t>외부 로깅 시스템</a:t>
            </a:r>
          </a:p>
        </p:txBody>
      </p:sp>
      <p:sp>
        <p:nvSpPr>
          <p:cNvPr id="34" name="Line 95"/>
          <p:cNvSpPr>
            <a:spLocks noChangeShapeType="1"/>
          </p:cNvSpPr>
          <p:nvPr/>
        </p:nvSpPr>
        <p:spPr bwMode="auto">
          <a:xfrm>
            <a:off x="6312694" y="2896896"/>
            <a:ext cx="1232594" cy="139769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2200" b="0" i="0" u="none" strike="noStrike" kern="1200" cap="none" spc="0" normalizeH="0" baseline="0" noProof="0">
              <a:ln>
                <a:noFill/>
              </a:ln>
              <a:solidFill>
                <a:srgbClr val="7889FB"/>
              </a:solidFill>
              <a:effectLst/>
              <a:uLnTx/>
              <a:uFillTx/>
              <a:latin typeface="맑은 고딕" panose="020B0503020000020004" pitchFamily="50" charset="-127"/>
              <a:ea typeface="맑은 고딕" panose="020B0503020000020004" pitchFamily="50" charset="-127"/>
              <a:cs typeface="Arial"/>
            </a:endParaRPr>
          </a:p>
        </p:txBody>
      </p:sp>
    </p:spTree>
    <p:extLst>
      <p:ext uri="{BB962C8B-B14F-4D97-AF65-F5344CB8AC3E}">
        <p14:creationId xmlns:p14="http://schemas.microsoft.com/office/powerpoint/2010/main" val="318186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57175" y="476300"/>
            <a:ext cx="3214021" cy="304699"/>
          </a:xfrm>
        </p:spPr>
        <p:txBody>
          <a:bodyPr/>
          <a:lstStyle/>
          <a:p>
            <a:pPr eaLnBrk="1" hangingPunct="1"/>
            <a:r>
              <a:rPr lang="ko-KR" altLang="en-US" dirty="0"/>
              <a:t>특장점 </a:t>
            </a:r>
            <a:r>
              <a:rPr lang="en-US" altLang="ko-KR" dirty="0"/>
              <a:t>– </a:t>
            </a:r>
            <a:r>
              <a:rPr lang="ko-KR" altLang="en-US" dirty="0"/>
              <a:t>최고수준 보안성</a:t>
            </a:r>
          </a:p>
        </p:txBody>
      </p:sp>
      <p:sp>
        <p:nvSpPr>
          <p:cNvPr id="6" name="Rectangle 3"/>
          <p:cNvSpPr txBox="1">
            <a:spLocks noChangeArrowheads="1"/>
          </p:cNvSpPr>
          <p:nvPr/>
        </p:nvSpPr>
        <p:spPr bwMode="auto">
          <a:xfrm>
            <a:off x="260350" y="941388"/>
            <a:ext cx="9366250" cy="52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altLang="ko-KR" dirty="0" err="1"/>
              <a:t>DataPower</a:t>
            </a:r>
            <a:r>
              <a:rPr kumimoji="0" lang="en-US" altLang="ko-KR" dirty="0"/>
              <a:t> </a:t>
            </a:r>
            <a:r>
              <a:rPr kumimoji="0" lang="ko-KR" altLang="en-US" dirty="0"/>
              <a:t>는 하드웨어 기반 </a:t>
            </a:r>
            <a:r>
              <a:rPr kumimoji="0" lang="en-US" altLang="ko-KR" dirty="0"/>
              <a:t>SSL </a:t>
            </a:r>
            <a:r>
              <a:rPr kumimoji="0" lang="ko-KR" altLang="en-US" dirty="0"/>
              <a:t>가속을 통한 전송 레벨 보안 뿐 아니라 메시지 암복호화</a:t>
            </a:r>
            <a:r>
              <a:rPr kumimoji="0" lang="en-US" altLang="ko-KR" dirty="0"/>
              <a:t>, </a:t>
            </a:r>
            <a:r>
              <a:rPr kumimoji="0" lang="ko-KR" altLang="en-US" dirty="0"/>
              <a:t>전자서명 등을 통한 메시지 레벨 보안</a:t>
            </a:r>
            <a:r>
              <a:rPr kumimoji="0" lang="en-US" altLang="ko-KR" dirty="0"/>
              <a:t>, </a:t>
            </a:r>
            <a:r>
              <a:rPr kumimoji="0" lang="ko-KR" altLang="en-US" dirty="0"/>
              <a:t>인증</a:t>
            </a:r>
            <a:r>
              <a:rPr kumimoji="0" lang="en-US" altLang="ko-KR" dirty="0"/>
              <a:t> </a:t>
            </a:r>
            <a:r>
              <a:rPr kumimoji="0" lang="ko-KR" altLang="en-US" dirty="0"/>
              <a:t>등을 통해 최고 수준의 보안 레벨을 지원하고 있습니다</a:t>
            </a:r>
            <a:r>
              <a:rPr kumimoji="0" lang="en-US" altLang="ko-KR" dirty="0"/>
              <a:t>.</a:t>
            </a:r>
          </a:p>
        </p:txBody>
      </p:sp>
      <p:sp>
        <p:nvSpPr>
          <p:cNvPr id="15" name="Text Box 45"/>
          <p:cNvSpPr txBox="1">
            <a:spLocks noChangeArrowheads="1"/>
          </p:cNvSpPr>
          <p:nvPr/>
        </p:nvSpPr>
        <p:spPr bwMode="auto">
          <a:xfrm>
            <a:off x="1051557" y="3395715"/>
            <a:ext cx="9541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lgn="ctr" eaLnBrk="1" latinLnBrk="1" hangingPunct="1">
              <a:defRPr/>
            </a:pPr>
            <a:r>
              <a:rPr lang="ko-KR" altLang="en-US" sz="1200" b="1" dirty="0">
                <a:solidFill>
                  <a:srgbClr val="000000"/>
                </a:solidFill>
                <a:latin typeface="맑은 고딕" panose="020B0503020000020004" pitchFamily="50" charset="-127"/>
              </a:rPr>
              <a:t>클라이언트</a:t>
            </a:r>
          </a:p>
        </p:txBody>
      </p:sp>
      <p:sp>
        <p:nvSpPr>
          <p:cNvPr id="16" name="Text Box 46"/>
          <p:cNvSpPr txBox="1">
            <a:spLocks noChangeArrowheads="1"/>
          </p:cNvSpPr>
          <p:nvPr/>
        </p:nvSpPr>
        <p:spPr bwMode="auto">
          <a:xfrm>
            <a:off x="7832923" y="3357696"/>
            <a:ext cx="1152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lgn="ctr" eaLnBrk="1" latinLnBrk="1" hangingPunct="1">
              <a:defRPr/>
            </a:pPr>
            <a:r>
              <a:rPr lang="ko-KR" altLang="en-US" sz="1200" b="1">
                <a:solidFill>
                  <a:srgbClr val="000000"/>
                </a:solidFill>
                <a:latin typeface="맑은 고딕" panose="020B0503020000020004" pitchFamily="50" charset="-127"/>
              </a:rPr>
              <a:t>서비스 제공자</a:t>
            </a:r>
          </a:p>
        </p:txBody>
      </p:sp>
      <p:sp>
        <p:nvSpPr>
          <p:cNvPr id="19" name="Text Box 67"/>
          <p:cNvSpPr txBox="1">
            <a:spLocks noChangeArrowheads="1"/>
          </p:cNvSpPr>
          <p:nvPr/>
        </p:nvSpPr>
        <p:spPr bwMode="auto">
          <a:xfrm>
            <a:off x="6844289" y="2685297"/>
            <a:ext cx="1014412" cy="406400"/>
          </a:xfrm>
          <a:prstGeom prst="rect">
            <a:avLst/>
          </a:prstGeom>
          <a:solidFill>
            <a:schemeClr val="bg1"/>
          </a:solidFill>
          <a:ln w="9525">
            <a:solidFill>
              <a:srgbClr val="969696"/>
            </a:solidFill>
            <a:miter lim="800000"/>
            <a:headEnd/>
            <a:tailEnd/>
          </a:ln>
        </p:spPr>
        <p:txBody>
          <a:bodyPr>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defRPr/>
            </a:pPr>
            <a:r>
              <a:rPr kumimoji="0" lang="en-US" altLang="ko-KR" sz="1000">
                <a:solidFill>
                  <a:srgbClr val="000000"/>
                </a:solidFill>
                <a:latin typeface="맑은 고딕" panose="020B0503020000020004" pitchFamily="50" charset="-127"/>
              </a:rPr>
              <a:t>Backend</a:t>
            </a:r>
          </a:p>
          <a:p>
            <a:pPr eaLnBrk="1" hangingPunct="1">
              <a:defRPr/>
            </a:pPr>
            <a:r>
              <a:rPr kumimoji="0" lang="ko-KR" altLang="en-US" sz="1000">
                <a:solidFill>
                  <a:srgbClr val="000000"/>
                </a:solidFill>
                <a:latin typeface="맑은 고딕" panose="020B0503020000020004" pitchFamily="50" charset="-127"/>
              </a:rPr>
              <a:t>서비스</a:t>
            </a:r>
          </a:p>
        </p:txBody>
      </p:sp>
      <p:sp>
        <p:nvSpPr>
          <p:cNvPr id="21" name="Line 69"/>
          <p:cNvSpPr>
            <a:spLocks noChangeShapeType="1"/>
          </p:cNvSpPr>
          <p:nvPr/>
        </p:nvSpPr>
        <p:spPr bwMode="auto">
          <a:xfrm flipV="1">
            <a:off x="2082077" y="2659031"/>
            <a:ext cx="236538" cy="158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sp>
        <p:nvSpPr>
          <p:cNvPr id="22" name="Line 70"/>
          <p:cNvSpPr>
            <a:spLocks noChangeShapeType="1"/>
          </p:cNvSpPr>
          <p:nvPr/>
        </p:nvSpPr>
        <p:spPr bwMode="auto">
          <a:xfrm flipV="1">
            <a:off x="2950006" y="2802769"/>
            <a:ext cx="1020909"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sp>
        <p:nvSpPr>
          <p:cNvPr id="23" name="Line 72"/>
          <p:cNvSpPr>
            <a:spLocks noChangeShapeType="1"/>
          </p:cNvSpPr>
          <p:nvPr/>
        </p:nvSpPr>
        <p:spPr bwMode="auto">
          <a:xfrm flipV="1">
            <a:off x="6550601" y="2888498"/>
            <a:ext cx="236538" cy="158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pic>
        <p:nvPicPr>
          <p:cNvPr id="24" name="Picture 73" descr="p5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715" y="2470984"/>
            <a:ext cx="427037"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Line 79"/>
          <p:cNvSpPr>
            <a:spLocks noChangeShapeType="1"/>
          </p:cNvSpPr>
          <p:nvPr/>
        </p:nvSpPr>
        <p:spPr bwMode="auto">
          <a:xfrm flipV="1">
            <a:off x="2150202" y="3152742"/>
            <a:ext cx="236538" cy="1588"/>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kumimoji="0" lang="ko-KR" altLang="en-US" sz="2200">
              <a:solidFill>
                <a:srgbClr val="7889FB"/>
              </a:solidFill>
              <a:latin typeface="맑은 고딕" panose="020B0503020000020004" pitchFamily="50" charset="-127"/>
              <a:cs typeface="Arial" panose="020B0604020202020204" pitchFamily="34" charset="0"/>
            </a:endParaRPr>
          </a:p>
        </p:txBody>
      </p:sp>
      <p:pic>
        <p:nvPicPr>
          <p:cNvPr id="3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962" y="2566358"/>
            <a:ext cx="23082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6" descr="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125" y="2579306"/>
            <a:ext cx="7921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21"/>
          <p:cNvSpPr txBox="1">
            <a:spLocks noChangeArrowheads="1"/>
          </p:cNvSpPr>
          <p:nvPr/>
        </p:nvSpPr>
        <p:spPr bwMode="auto">
          <a:xfrm>
            <a:off x="4786666" y="3643003"/>
            <a:ext cx="1539875" cy="422275"/>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eaLnBrk="1" fontAlgn="auto" hangingPunct="1">
              <a:spcBef>
                <a:spcPts val="0"/>
              </a:spcBef>
              <a:spcAft>
                <a:spcPct val="15000"/>
              </a:spcAft>
              <a:buClr>
                <a:srgbClr val="000000"/>
              </a:buClr>
              <a:defRPr/>
            </a:pPr>
            <a:r>
              <a:rPr kumimoji="0" lang="ko-KR" altLang="en-US" sz="1000" b="1" kern="0" dirty="0">
                <a:solidFill>
                  <a:srgbClr val="000000"/>
                </a:solidFill>
                <a:latin typeface="맑은 고딕" panose="020B0503020000020004" pitchFamily="50" charset="-127"/>
                <a:cs typeface="Arial" panose="020B0604020202020204" pitchFamily="34" charset="0"/>
              </a:rPr>
              <a:t>메시지 기밀성 보장</a:t>
            </a:r>
          </a:p>
          <a:p>
            <a:pPr eaLnBrk="1" fontAlgn="auto" hangingPunct="1">
              <a:spcBef>
                <a:spcPts val="0"/>
              </a:spcBef>
              <a:spcAft>
                <a:spcPct val="15000"/>
              </a:spcAft>
              <a:buClr>
                <a:srgbClr val="000000"/>
              </a:buClr>
              <a:defRPr/>
            </a:pPr>
            <a:r>
              <a:rPr kumimoji="0" lang="en-US" altLang="ko-KR" sz="1000" b="1" kern="0" dirty="0">
                <a:solidFill>
                  <a:srgbClr val="000000"/>
                </a:solidFill>
                <a:latin typeface="맑은 고딕" panose="020B0503020000020004" pitchFamily="50" charset="-127"/>
                <a:cs typeface="Arial" panose="020B0604020202020204" pitchFamily="34" charset="0"/>
              </a:rPr>
              <a:t>(</a:t>
            </a:r>
            <a:r>
              <a:rPr kumimoji="0" lang="ko-KR" altLang="en-US" sz="1000" b="1" kern="0" dirty="0">
                <a:solidFill>
                  <a:srgbClr val="000000"/>
                </a:solidFill>
                <a:latin typeface="맑은 고딕" panose="020B0503020000020004" pitchFamily="50" charset="-127"/>
                <a:cs typeface="Arial" panose="020B0604020202020204" pitchFamily="34" charset="0"/>
              </a:rPr>
              <a:t>암호화</a:t>
            </a:r>
            <a:r>
              <a:rPr kumimoji="0" lang="en-US" altLang="ko-KR" sz="1000" b="1" kern="0" dirty="0">
                <a:solidFill>
                  <a:srgbClr val="000000"/>
                </a:solidFill>
                <a:latin typeface="맑은 고딕" panose="020B0503020000020004" pitchFamily="50" charset="-127"/>
                <a:cs typeface="Arial" panose="020B0604020202020204" pitchFamily="34" charset="0"/>
              </a:rPr>
              <a:t>/</a:t>
            </a:r>
            <a:r>
              <a:rPr kumimoji="0" lang="ko-KR" altLang="en-US" sz="1000" b="1" kern="0" dirty="0">
                <a:solidFill>
                  <a:srgbClr val="000000"/>
                </a:solidFill>
                <a:latin typeface="맑은 고딕" panose="020B0503020000020004" pitchFamily="50" charset="-127"/>
                <a:cs typeface="Arial" panose="020B0604020202020204" pitchFamily="34" charset="0"/>
              </a:rPr>
              <a:t>복호화</a:t>
            </a:r>
            <a:r>
              <a:rPr kumimoji="0" lang="en-US" altLang="ko-KR" sz="1000" b="1" kern="0" dirty="0">
                <a:solidFill>
                  <a:srgbClr val="000000"/>
                </a:solidFill>
                <a:latin typeface="맑은 고딕" panose="020B0503020000020004" pitchFamily="50" charset="-127"/>
                <a:cs typeface="Arial" panose="020B0604020202020204" pitchFamily="34" charset="0"/>
              </a:rPr>
              <a:t>)</a:t>
            </a:r>
          </a:p>
        </p:txBody>
      </p:sp>
      <p:sp>
        <p:nvSpPr>
          <p:cNvPr id="33" name="Text Box 22"/>
          <p:cNvSpPr txBox="1">
            <a:spLocks noChangeArrowheads="1"/>
          </p:cNvSpPr>
          <p:nvPr/>
        </p:nvSpPr>
        <p:spPr bwMode="auto">
          <a:xfrm>
            <a:off x="4815241" y="3078821"/>
            <a:ext cx="1511300" cy="422275"/>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eaLnBrk="1" fontAlgn="auto" hangingPunct="1">
              <a:spcBef>
                <a:spcPts val="0"/>
              </a:spcBef>
              <a:spcAft>
                <a:spcPct val="15000"/>
              </a:spcAft>
              <a:buClr>
                <a:srgbClr val="000000"/>
              </a:buClr>
              <a:defRPr/>
            </a:pPr>
            <a:r>
              <a:rPr kumimoji="0" lang="ko-KR" altLang="en-US" sz="1000" b="1" kern="0">
                <a:solidFill>
                  <a:srgbClr val="000000"/>
                </a:solidFill>
                <a:latin typeface="맑은 고딕" panose="020B0503020000020004" pitchFamily="50" charset="-127"/>
                <a:cs typeface="Arial" panose="020B0604020202020204" pitchFamily="34" charset="0"/>
              </a:rPr>
              <a:t>요청자에 대한</a:t>
            </a:r>
          </a:p>
          <a:p>
            <a:pPr eaLnBrk="1" fontAlgn="auto" hangingPunct="1">
              <a:spcBef>
                <a:spcPts val="0"/>
              </a:spcBef>
              <a:spcAft>
                <a:spcPct val="15000"/>
              </a:spcAft>
              <a:buClr>
                <a:srgbClr val="000000"/>
              </a:buClr>
              <a:defRPr/>
            </a:pPr>
            <a:r>
              <a:rPr kumimoji="0" lang="ko-KR" altLang="en-US" sz="1000" b="1" kern="0">
                <a:solidFill>
                  <a:srgbClr val="000000"/>
                </a:solidFill>
                <a:latin typeface="맑은 고딕" panose="020B0503020000020004" pitchFamily="50" charset="-127"/>
                <a:cs typeface="Arial" panose="020B0604020202020204" pitchFamily="34" charset="0"/>
              </a:rPr>
              <a:t>인증 및 접근 제어</a:t>
            </a:r>
          </a:p>
        </p:txBody>
      </p:sp>
      <p:sp>
        <p:nvSpPr>
          <p:cNvPr id="35" name="Text Box 27"/>
          <p:cNvSpPr txBox="1">
            <a:spLocks noChangeArrowheads="1"/>
          </p:cNvSpPr>
          <p:nvPr/>
        </p:nvSpPr>
        <p:spPr bwMode="auto">
          <a:xfrm>
            <a:off x="4800884" y="4216081"/>
            <a:ext cx="1525657" cy="422275"/>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wrap="square">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eaLnBrk="1" fontAlgn="auto" hangingPunct="1">
              <a:spcBef>
                <a:spcPts val="0"/>
              </a:spcBef>
              <a:spcAft>
                <a:spcPct val="15000"/>
              </a:spcAft>
              <a:buClr>
                <a:srgbClr val="000000"/>
              </a:buClr>
              <a:defRPr/>
            </a:pPr>
            <a:r>
              <a:rPr kumimoji="0" lang="ko-KR" altLang="en-US" sz="1000" b="1" kern="0">
                <a:solidFill>
                  <a:srgbClr val="000000"/>
                </a:solidFill>
                <a:latin typeface="맑은 고딕" panose="020B0503020000020004" pitchFamily="50" charset="-127"/>
                <a:cs typeface="Arial" panose="020B0604020202020204" pitchFamily="34" charset="0"/>
              </a:rPr>
              <a:t>메시지 무결성 체크</a:t>
            </a:r>
          </a:p>
          <a:p>
            <a:pPr eaLnBrk="1" fontAlgn="auto" hangingPunct="1">
              <a:spcBef>
                <a:spcPts val="0"/>
              </a:spcBef>
              <a:spcAft>
                <a:spcPct val="15000"/>
              </a:spcAft>
              <a:buClr>
                <a:srgbClr val="000000"/>
              </a:buClr>
              <a:defRPr/>
            </a:pPr>
            <a:r>
              <a:rPr kumimoji="0" lang="en-US" altLang="ko-KR" sz="1000" b="1" kern="0">
                <a:solidFill>
                  <a:srgbClr val="000000"/>
                </a:solidFill>
                <a:latin typeface="맑은 고딕" panose="020B0503020000020004" pitchFamily="50" charset="-127"/>
                <a:cs typeface="Arial" panose="020B0604020202020204" pitchFamily="34" charset="0"/>
              </a:rPr>
              <a:t>(</a:t>
            </a:r>
            <a:r>
              <a:rPr kumimoji="0" lang="ko-KR" altLang="en-US" sz="1000" b="1" kern="0">
                <a:solidFill>
                  <a:srgbClr val="000000"/>
                </a:solidFill>
                <a:latin typeface="맑은 고딕" panose="020B0503020000020004" pitchFamily="50" charset="-127"/>
                <a:cs typeface="Arial" panose="020B0604020202020204" pitchFamily="34" charset="0"/>
              </a:rPr>
              <a:t>전자 서명 확인</a:t>
            </a:r>
            <a:r>
              <a:rPr kumimoji="0" lang="en-US" altLang="ko-KR" sz="1000" b="1" kern="0">
                <a:solidFill>
                  <a:srgbClr val="000000"/>
                </a:solidFill>
                <a:latin typeface="맑은 고딕" panose="020B0503020000020004" pitchFamily="50" charset="-127"/>
                <a:cs typeface="Arial" panose="020B0604020202020204" pitchFamily="34" charset="0"/>
              </a:rPr>
              <a:t>)</a:t>
            </a:r>
          </a:p>
        </p:txBody>
      </p:sp>
      <p:pic>
        <p:nvPicPr>
          <p:cNvPr id="36" name="Picture 28" descr="certifica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877" y="4251005"/>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9" descr="ke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9516" y="3687452"/>
            <a:ext cx="3476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0" descr="1244799154_o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6816" y="3147082"/>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8" descr="1243786168_encrypt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46769" y="2610513"/>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9911" y="2995222"/>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 Box 24"/>
          <p:cNvSpPr txBox="1">
            <a:spLocks noChangeArrowheads="1"/>
          </p:cNvSpPr>
          <p:nvPr/>
        </p:nvSpPr>
        <p:spPr bwMode="auto">
          <a:xfrm>
            <a:off x="3079731" y="3020623"/>
            <a:ext cx="14830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latinLnBrk="1" hangingPunct="1">
              <a:spcBef>
                <a:spcPts val="0"/>
              </a:spcBef>
              <a:spcAft>
                <a:spcPts val="0"/>
              </a:spcAft>
              <a:defRPr/>
            </a:pPr>
            <a:r>
              <a:rPr lang="ko-KR" altLang="en-US" sz="1200" b="1" kern="0" dirty="0">
                <a:solidFill>
                  <a:srgbClr val="FFFFFF"/>
                </a:solidFill>
                <a:latin typeface="맑은 고딕" panose="020B0503020000020004" pitchFamily="50" charset="-127"/>
                <a:cs typeface="Arial" panose="020B0604020202020204" pitchFamily="34" charset="0"/>
              </a:rPr>
              <a:t>전송 보안 </a:t>
            </a:r>
            <a:r>
              <a:rPr lang="en-US" altLang="ko-KR" sz="1200" b="1" kern="0" dirty="0">
                <a:solidFill>
                  <a:srgbClr val="FFFFFF"/>
                </a:solidFill>
                <a:latin typeface="맑은 고딕" panose="020B0503020000020004" pitchFamily="50" charset="-127"/>
                <a:cs typeface="Arial" panose="020B0604020202020204" pitchFamily="34" charset="0"/>
              </a:rPr>
              <a:t>SSL/TLS</a:t>
            </a:r>
            <a:endParaRPr lang="ko-KR" altLang="en-US" sz="1200" b="1" kern="0" dirty="0">
              <a:solidFill>
                <a:srgbClr val="FFFFFF"/>
              </a:solidFill>
              <a:latin typeface="맑은 고딕" panose="020B0503020000020004" pitchFamily="50" charset="-127"/>
              <a:cs typeface="Arial" panose="020B0604020202020204" pitchFamily="34" charset="0"/>
            </a:endParaRPr>
          </a:p>
        </p:txBody>
      </p:sp>
      <p:sp>
        <p:nvSpPr>
          <p:cNvPr id="42" name="Text Box 15"/>
          <p:cNvSpPr txBox="1">
            <a:spLocks noChangeArrowheads="1"/>
          </p:cNvSpPr>
          <p:nvPr/>
        </p:nvSpPr>
        <p:spPr bwMode="auto">
          <a:xfrm>
            <a:off x="1773084" y="3956422"/>
            <a:ext cx="2459836" cy="2308324"/>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wrap="square">
            <a:spAutoFit/>
          </a:bodyPr>
          <a:lstStyle>
            <a:lvl1pPr marL="84138" indent="-84138"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eaLnBrk="1" fontAlgn="auto" hangingPunct="1">
              <a:spcBef>
                <a:spcPts val="0"/>
              </a:spcBef>
              <a:spcAft>
                <a:spcPts val="0"/>
              </a:spcAft>
              <a:buFontTx/>
              <a:buChar char="•"/>
              <a:defRPr/>
            </a:pPr>
            <a:r>
              <a:rPr kumimoji="0" lang="en-US" altLang="ko-KR" sz="1200" kern="0" dirty="0">
                <a:solidFill>
                  <a:srgbClr val="333333"/>
                </a:solidFill>
                <a:latin typeface="맑은 고딕" panose="020B0503020000020004" pitchFamily="50" charset="-127"/>
              </a:rPr>
              <a:t>XML </a:t>
            </a:r>
            <a:r>
              <a:rPr kumimoji="0" lang="en-US" altLang="ko-KR" sz="1200" kern="0" dirty="0" err="1">
                <a:solidFill>
                  <a:srgbClr val="333333"/>
                </a:solidFill>
                <a:latin typeface="맑은 고딕" panose="020B0503020000020004" pitchFamily="50" charset="-127"/>
              </a:rPr>
              <a:t>DoS</a:t>
            </a:r>
            <a:endParaRPr kumimoji="0" lang="en-US" altLang="ko-KR" sz="1200" kern="0" dirty="0">
              <a:solidFill>
                <a:srgbClr val="333333"/>
              </a:solidFill>
              <a:latin typeface="맑은 고딕" panose="020B0503020000020004" pitchFamily="50" charset="-127"/>
            </a:endParaRPr>
          </a:p>
          <a:p>
            <a:pPr eaLnBrk="1" fontAlgn="auto" hangingPunct="1">
              <a:spcBef>
                <a:spcPts val="0"/>
              </a:spcBef>
              <a:spcAft>
                <a:spcPts val="0"/>
              </a:spcAft>
              <a:buFontTx/>
              <a:buChar char="•"/>
              <a:defRPr/>
            </a:pPr>
            <a:r>
              <a:rPr kumimoji="0" lang="ko-KR" altLang="en-US" sz="1200" kern="0" dirty="0">
                <a:solidFill>
                  <a:srgbClr val="333333"/>
                </a:solidFill>
                <a:latin typeface="맑은 고딕" panose="020B0503020000020004" pitchFamily="50" charset="-127"/>
              </a:rPr>
              <a:t>숨겨진 대용량 </a:t>
            </a:r>
            <a:r>
              <a:rPr kumimoji="0" lang="en-US" altLang="ko-KR" sz="1200" kern="0" dirty="0">
                <a:solidFill>
                  <a:srgbClr val="333333"/>
                </a:solidFill>
                <a:latin typeface="맑은 고딕" panose="020B0503020000020004" pitchFamily="50" charset="-127"/>
              </a:rPr>
              <a:t>XML</a:t>
            </a:r>
          </a:p>
          <a:p>
            <a:pPr eaLnBrk="1" fontAlgn="auto" hangingPunct="1">
              <a:spcBef>
                <a:spcPts val="0"/>
              </a:spcBef>
              <a:spcAft>
                <a:spcPts val="0"/>
              </a:spcAft>
              <a:buFontTx/>
              <a:buChar char="•"/>
              <a:defRPr/>
            </a:pPr>
            <a:r>
              <a:rPr kumimoji="0" lang="ko-KR" altLang="en-US" sz="1200" kern="0" dirty="0">
                <a:solidFill>
                  <a:srgbClr val="333333"/>
                </a:solidFill>
                <a:latin typeface="맑은 고딕" panose="020B0503020000020004" pitchFamily="50" charset="-127"/>
              </a:rPr>
              <a:t>지나치게 긴 </a:t>
            </a:r>
            <a:r>
              <a:rPr kumimoji="0" lang="en-US" altLang="ko-KR" sz="1200" kern="0" dirty="0">
                <a:solidFill>
                  <a:srgbClr val="333333"/>
                </a:solidFill>
                <a:latin typeface="맑은 고딕" panose="020B0503020000020004" pitchFamily="50" charset="-127"/>
              </a:rPr>
              <a:t>Tag </a:t>
            </a:r>
            <a:r>
              <a:rPr kumimoji="0" lang="ko-KR" altLang="en-US" sz="1200" kern="0" dirty="0">
                <a:solidFill>
                  <a:srgbClr val="333333"/>
                </a:solidFill>
                <a:latin typeface="맑은 고딕" panose="020B0503020000020004" pitchFamily="50" charset="-127"/>
              </a:rPr>
              <a:t>정보</a:t>
            </a:r>
          </a:p>
          <a:p>
            <a:pPr eaLnBrk="1" fontAlgn="auto" hangingPunct="1">
              <a:spcBef>
                <a:spcPts val="0"/>
              </a:spcBef>
              <a:spcAft>
                <a:spcPts val="0"/>
              </a:spcAft>
              <a:buFontTx/>
              <a:buChar char="•"/>
              <a:defRPr/>
            </a:pPr>
            <a:r>
              <a:rPr kumimoji="0" lang="ko-KR" altLang="en-US" sz="1200" kern="0" dirty="0">
                <a:solidFill>
                  <a:srgbClr val="333333"/>
                </a:solidFill>
                <a:latin typeface="맑은 고딕" panose="020B0503020000020004" pitchFamily="50" charset="-127"/>
              </a:rPr>
              <a:t>의도적으로 복잡한 </a:t>
            </a:r>
            <a:r>
              <a:rPr kumimoji="0" lang="en-US" altLang="ko-KR" sz="1200" kern="0" dirty="0">
                <a:solidFill>
                  <a:srgbClr val="333333"/>
                </a:solidFill>
                <a:latin typeface="맑은 고딕" panose="020B0503020000020004" pitchFamily="50" charset="-127"/>
              </a:rPr>
              <a:t>XML</a:t>
            </a:r>
          </a:p>
          <a:p>
            <a:pPr eaLnBrk="1" fontAlgn="auto" hangingPunct="1">
              <a:spcBef>
                <a:spcPts val="0"/>
              </a:spcBef>
              <a:spcAft>
                <a:spcPts val="0"/>
              </a:spcAft>
              <a:buFontTx/>
              <a:buChar char="•"/>
              <a:defRPr/>
            </a:pPr>
            <a:r>
              <a:rPr kumimoji="0" lang="ko-KR" altLang="en-US" sz="1200" kern="0" dirty="0">
                <a:solidFill>
                  <a:srgbClr val="333333"/>
                </a:solidFill>
                <a:latin typeface="맑은 고딕" panose="020B0503020000020004" pitchFamily="50" charset="-127"/>
              </a:rPr>
              <a:t>의도적인 비대칭키 매칭</a:t>
            </a:r>
          </a:p>
          <a:p>
            <a:pPr eaLnBrk="1" fontAlgn="auto" hangingPunct="1">
              <a:spcBef>
                <a:spcPts val="0"/>
              </a:spcBef>
              <a:spcAft>
                <a:spcPts val="0"/>
              </a:spcAft>
              <a:buFontTx/>
              <a:buChar char="•"/>
              <a:defRPr/>
            </a:pPr>
            <a:r>
              <a:rPr kumimoji="0" lang="en-US" altLang="ko-KR" sz="1200" kern="0" dirty="0">
                <a:solidFill>
                  <a:srgbClr val="333333"/>
                </a:solidFill>
                <a:latin typeface="맑은 고딕" panose="020B0503020000020004" pitchFamily="50" charset="-127"/>
              </a:rPr>
              <a:t>Invalid XML</a:t>
            </a:r>
          </a:p>
          <a:p>
            <a:pPr eaLnBrk="1" fontAlgn="auto" hangingPunct="1">
              <a:spcBef>
                <a:spcPts val="0"/>
              </a:spcBef>
              <a:spcAft>
                <a:spcPts val="0"/>
              </a:spcAft>
              <a:buFontTx/>
              <a:buChar char="•"/>
              <a:defRPr/>
            </a:pPr>
            <a:r>
              <a:rPr kumimoji="0" lang="en-US" altLang="ko-KR" sz="1200" kern="0" dirty="0">
                <a:solidFill>
                  <a:srgbClr val="333333"/>
                </a:solidFill>
                <a:latin typeface="맑은 고딕" panose="020B0503020000020004" pitchFamily="50" charset="-127"/>
              </a:rPr>
              <a:t>SQL Injection</a:t>
            </a:r>
          </a:p>
          <a:p>
            <a:pPr eaLnBrk="1" fontAlgn="auto" hangingPunct="1">
              <a:spcBef>
                <a:spcPts val="0"/>
              </a:spcBef>
              <a:spcAft>
                <a:spcPts val="0"/>
              </a:spcAft>
              <a:buFontTx/>
              <a:buChar char="•"/>
              <a:defRPr/>
            </a:pPr>
            <a:r>
              <a:rPr kumimoji="0" lang="en-US" altLang="ko-KR" sz="1200" kern="0" dirty="0">
                <a:solidFill>
                  <a:srgbClr val="333333"/>
                </a:solidFill>
                <a:latin typeface="맑은 고딕" panose="020B0503020000020004" pitchFamily="50" charset="-127"/>
              </a:rPr>
              <a:t>Dictionary Attack</a:t>
            </a:r>
          </a:p>
          <a:p>
            <a:pPr eaLnBrk="1" fontAlgn="auto" hangingPunct="1">
              <a:spcBef>
                <a:spcPts val="0"/>
              </a:spcBef>
              <a:spcAft>
                <a:spcPts val="0"/>
              </a:spcAft>
              <a:buFontTx/>
              <a:buChar char="•"/>
              <a:defRPr/>
            </a:pPr>
            <a:r>
              <a:rPr kumimoji="0" lang="en-US" altLang="ko-KR" sz="1200" kern="0" dirty="0">
                <a:solidFill>
                  <a:srgbClr val="333333"/>
                </a:solidFill>
                <a:latin typeface="맑은 고딕" panose="020B0503020000020004" pitchFamily="50" charset="-127"/>
              </a:rPr>
              <a:t>Replay Attack</a:t>
            </a:r>
          </a:p>
          <a:p>
            <a:pPr eaLnBrk="1" fontAlgn="auto" hangingPunct="1">
              <a:spcBef>
                <a:spcPts val="0"/>
              </a:spcBef>
              <a:spcAft>
                <a:spcPts val="0"/>
              </a:spcAft>
              <a:buFontTx/>
              <a:buChar char="•"/>
              <a:defRPr/>
            </a:pPr>
            <a:r>
              <a:rPr kumimoji="0" lang="en-US" altLang="ko-KR" sz="1200" kern="0" dirty="0">
                <a:solidFill>
                  <a:srgbClr val="333333"/>
                </a:solidFill>
                <a:latin typeface="맑은 고딕" panose="020B0503020000020004" pitchFamily="50" charset="-127"/>
              </a:rPr>
              <a:t>Cross-site scripting (XSS) protection</a:t>
            </a:r>
          </a:p>
          <a:p>
            <a:pPr eaLnBrk="1" fontAlgn="auto" hangingPunct="1">
              <a:spcBef>
                <a:spcPts val="0"/>
              </a:spcBef>
              <a:spcAft>
                <a:spcPts val="0"/>
              </a:spcAft>
              <a:buFontTx/>
              <a:buChar char="•"/>
              <a:defRPr/>
            </a:pPr>
            <a:r>
              <a:rPr kumimoji="0" lang="en-US" altLang="ko-KR" sz="1200" kern="0" dirty="0">
                <a:solidFill>
                  <a:srgbClr val="333333"/>
                </a:solidFill>
                <a:latin typeface="맑은 고딕" panose="020B0503020000020004" pitchFamily="50" charset="-127"/>
              </a:rPr>
              <a:t>Session Timeout management</a:t>
            </a:r>
          </a:p>
        </p:txBody>
      </p:sp>
      <p:sp>
        <p:nvSpPr>
          <p:cNvPr id="44" name="AutoShape 10">
            <a:extLst>
              <a:ext uri="{FF2B5EF4-FFF2-40B4-BE49-F238E27FC236}">
                <a16:creationId xmlns:a16="http://schemas.microsoft.com/office/drawing/2014/main" id="{CBD077C0-4FED-4F6E-9AA5-EE967DBDF298}"/>
              </a:ext>
            </a:extLst>
          </p:cNvPr>
          <p:cNvSpPr>
            <a:spLocks noChangeArrowheads="1"/>
          </p:cNvSpPr>
          <p:nvPr/>
        </p:nvSpPr>
        <p:spPr bwMode="auto">
          <a:xfrm>
            <a:off x="1905143" y="3526349"/>
            <a:ext cx="2089726" cy="358775"/>
          </a:xfrm>
          <a:prstGeom prst="roundRect">
            <a:avLst>
              <a:gd name="adj" fmla="val 16667"/>
            </a:avLst>
          </a:prstGeom>
          <a:gradFill rotWithShape="1">
            <a:gsLst>
              <a:gs pos="0">
                <a:srgbClr val="CCCCFF"/>
              </a:gs>
              <a:gs pos="100000">
                <a:srgbClr val="CCCCFF">
                  <a:gamma/>
                  <a:shade val="86275"/>
                  <a:invGamma/>
                </a:srgbClr>
              </a:gs>
            </a:gsLst>
            <a:lin ang="5400000" scaled="1"/>
          </a:gradFill>
          <a:ln w="12700" algn="ctr">
            <a:solidFill>
              <a:srgbClr val="666699"/>
            </a:solidFill>
            <a:round/>
            <a:headEnd/>
            <a:tailEnd/>
          </a:ln>
          <a:effectLst>
            <a:outerShdw dist="35921" dir="2700000" algn="ctr" rotWithShape="0">
              <a:srgbClr val="808080"/>
            </a:outerShdw>
          </a:effectLst>
        </p:spPr>
        <p:txBody>
          <a:bodyPr wrap="none" lIns="91432" tIns="45716" rIns="91432" bIns="45716" anchor="ctr"/>
          <a:lstStyle/>
          <a:p>
            <a:pPr eaLnBrk="1" fontAlgn="auto" hangingPunct="1">
              <a:spcBef>
                <a:spcPts val="0"/>
              </a:spcBef>
              <a:spcAft>
                <a:spcPts val="0"/>
              </a:spcAft>
              <a:defRPr/>
            </a:pPr>
            <a:r>
              <a:rPr lang="en-US" altLang="ko-KR" sz="1200" b="1" kern="0" dirty="0">
                <a:solidFill>
                  <a:sysClr val="windowText" lastClr="000000"/>
                </a:solidFill>
                <a:latin typeface="+mn-ea"/>
              </a:rPr>
              <a:t>Web Application Firewall</a:t>
            </a:r>
            <a:endParaRPr lang="ko-KR" altLang="en-US" sz="1200" b="1" kern="0" dirty="0">
              <a:solidFill>
                <a:sysClr val="windowText" lastClr="000000"/>
              </a:solidFill>
              <a:latin typeface="+mn-ea"/>
            </a:endParaRPr>
          </a:p>
        </p:txBody>
      </p:sp>
      <p:sp>
        <p:nvSpPr>
          <p:cNvPr id="45" name="Text Box 27">
            <a:extLst>
              <a:ext uri="{FF2B5EF4-FFF2-40B4-BE49-F238E27FC236}">
                <a16:creationId xmlns:a16="http://schemas.microsoft.com/office/drawing/2014/main" id="{AB0A6E4D-CBB0-40C9-834A-1B06AFD9412E}"/>
              </a:ext>
            </a:extLst>
          </p:cNvPr>
          <p:cNvSpPr txBox="1">
            <a:spLocks noChangeArrowheads="1"/>
          </p:cNvSpPr>
          <p:nvPr/>
        </p:nvSpPr>
        <p:spPr bwMode="auto">
          <a:xfrm>
            <a:off x="4800884" y="4869160"/>
            <a:ext cx="1525657" cy="423193"/>
          </a:xfrm>
          <a:prstGeom prst="rect">
            <a:avLst/>
          </a:prstGeom>
          <a:solidFill>
            <a:srgbClr val="FFFFFF"/>
          </a:solidFill>
          <a:ln w="3175" algn="ctr">
            <a:solidFill>
              <a:srgbClr val="DDDDDD"/>
            </a:solidFill>
            <a:miter lim="800000"/>
            <a:headEnd/>
            <a:tailEnd/>
          </a:ln>
          <a:effectLst>
            <a:outerShdw dist="35921" dir="2700000" algn="ctr" rotWithShape="0">
              <a:srgbClr val="808080"/>
            </a:outerShdw>
          </a:effectLst>
        </p:spPr>
        <p:txBody>
          <a:bodyPr wrap="square">
            <a:spAutoFit/>
          </a:bodyPr>
          <a:lstStyle>
            <a:lvl1pPr algn="l">
              <a:tabLst>
                <a:tab pos="914400" algn="l"/>
                <a:tab pos="7315200" algn="r"/>
              </a:tabLst>
              <a:defRPr>
                <a:solidFill>
                  <a:schemeClr val="tx1"/>
                </a:solidFill>
                <a:latin typeface="Arial" pitchFamily="34" charset="0"/>
              </a:defRPr>
            </a:lvl1pPr>
            <a:lvl2pPr algn="l">
              <a:tabLst>
                <a:tab pos="914400" algn="l"/>
                <a:tab pos="7315200" algn="r"/>
              </a:tabLst>
              <a:defRPr>
                <a:solidFill>
                  <a:schemeClr val="tx1"/>
                </a:solidFill>
                <a:latin typeface="Arial" pitchFamily="34" charset="0"/>
              </a:defRPr>
            </a:lvl2pPr>
            <a:lvl3pPr algn="l">
              <a:tabLst>
                <a:tab pos="914400" algn="l"/>
                <a:tab pos="7315200" algn="r"/>
              </a:tabLst>
              <a:defRPr>
                <a:solidFill>
                  <a:schemeClr val="tx1"/>
                </a:solidFill>
                <a:latin typeface="Arial" pitchFamily="34" charset="0"/>
              </a:defRPr>
            </a:lvl3pPr>
            <a:lvl4pPr algn="l">
              <a:tabLst>
                <a:tab pos="914400" algn="l"/>
                <a:tab pos="7315200" algn="r"/>
              </a:tabLst>
              <a:defRPr>
                <a:solidFill>
                  <a:schemeClr val="tx1"/>
                </a:solidFill>
                <a:latin typeface="Arial" pitchFamily="34" charset="0"/>
              </a:defRPr>
            </a:lvl4pPr>
            <a:lvl5pPr algn="l">
              <a:tabLst>
                <a:tab pos="914400" algn="l"/>
                <a:tab pos="7315200" algn="r"/>
              </a:tabLst>
              <a:defRPr>
                <a:solidFill>
                  <a:schemeClr val="tx1"/>
                </a:solidFill>
                <a:latin typeface="Arial" pitchFamily="34" charset="0"/>
              </a:defRPr>
            </a:lvl5pPr>
            <a:lvl6pPr fontAlgn="base">
              <a:spcBef>
                <a:spcPct val="0"/>
              </a:spcBef>
              <a:spcAft>
                <a:spcPct val="0"/>
              </a:spcAft>
              <a:tabLst>
                <a:tab pos="914400" algn="l"/>
                <a:tab pos="7315200" algn="r"/>
              </a:tabLst>
              <a:defRPr>
                <a:solidFill>
                  <a:schemeClr val="tx1"/>
                </a:solidFill>
                <a:latin typeface="Arial" pitchFamily="34" charset="0"/>
              </a:defRPr>
            </a:lvl6pPr>
            <a:lvl7pPr fontAlgn="base">
              <a:spcBef>
                <a:spcPct val="0"/>
              </a:spcBef>
              <a:spcAft>
                <a:spcPct val="0"/>
              </a:spcAft>
              <a:tabLst>
                <a:tab pos="914400" algn="l"/>
                <a:tab pos="7315200" algn="r"/>
              </a:tabLst>
              <a:defRPr>
                <a:solidFill>
                  <a:schemeClr val="tx1"/>
                </a:solidFill>
                <a:latin typeface="Arial" pitchFamily="34" charset="0"/>
              </a:defRPr>
            </a:lvl7pPr>
            <a:lvl8pPr fontAlgn="base">
              <a:spcBef>
                <a:spcPct val="0"/>
              </a:spcBef>
              <a:spcAft>
                <a:spcPct val="0"/>
              </a:spcAft>
              <a:tabLst>
                <a:tab pos="914400" algn="l"/>
                <a:tab pos="7315200" algn="r"/>
              </a:tabLst>
              <a:defRPr>
                <a:solidFill>
                  <a:schemeClr val="tx1"/>
                </a:solidFill>
                <a:latin typeface="Arial" pitchFamily="34" charset="0"/>
              </a:defRPr>
            </a:lvl8pPr>
            <a:lvl9pPr fontAlgn="base">
              <a:spcBef>
                <a:spcPct val="0"/>
              </a:spcBef>
              <a:spcAft>
                <a:spcPct val="0"/>
              </a:spcAft>
              <a:tabLst>
                <a:tab pos="914400" algn="l"/>
                <a:tab pos="7315200" algn="r"/>
              </a:tabLst>
              <a:defRPr>
                <a:solidFill>
                  <a:schemeClr val="tx1"/>
                </a:solidFill>
                <a:latin typeface="Arial" pitchFamily="34" charset="0"/>
              </a:defRPr>
            </a:lvl9pPr>
          </a:lstStyle>
          <a:p>
            <a:pPr eaLnBrk="1" fontAlgn="auto" hangingPunct="1">
              <a:spcBef>
                <a:spcPts val="0"/>
              </a:spcBef>
              <a:spcAft>
                <a:spcPct val="15000"/>
              </a:spcAft>
              <a:buClr>
                <a:srgbClr val="000000"/>
              </a:buClr>
              <a:defRPr/>
            </a:pPr>
            <a:r>
              <a:rPr kumimoji="0" lang="en-US" altLang="ko-KR" sz="1000" b="1" kern="0" dirty="0" err="1">
                <a:solidFill>
                  <a:srgbClr val="000000"/>
                </a:solidFill>
                <a:latin typeface="맑은 고딕" panose="020B0503020000020004" pitchFamily="50" charset="-127"/>
                <a:cs typeface="Arial" panose="020B0604020202020204" pitchFamily="34" charset="0"/>
              </a:rPr>
              <a:t>Oauth</a:t>
            </a:r>
            <a:r>
              <a:rPr kumimoji="0" lang="en-US" altLang="ko-KR" sz="1000" b="1" kern="0" dirty="0">
                <a:solidFill>
                  <a:srgbClr val="000000"/>
                </a:solidFill>
                <a:latin typeface="맑은 고딕" panose="020B0503020000020004" pitchFamily="50" charset="-127"/>
                <a:cs typeface="Arial" panose="020B0604020202020204" pitchFamily="34" charset="0"/>
              </a:rPr>
              <a:t>, OpenID</a:t>
            </a:r>
            <a:endParaRPr kumimoji="0" lang="ko-KR" altLang="en-US" sz="1000" b="1" kern="0" dirty="0">
              <a:solidFill>
                <a:srgbClr val="000000"/>
              </a:solidFill>
              <a:latin typeface="맑은 고딕" panose="020B0503020000020004" pitchFamily="50" charset="-127"/>
              <a:cs typeface="Arial" panose="020B0604020202020204" pitchFamily="34" charset="0"/>
            </a:endParaRPr>
          </a:p>
          <a:p>
            <a:pPr eaLnBrk="1" fontAlgn="auto" hangingPunct="1">
              <a:spcBef>
                <a:spcPts val="0"/>
              </a:spcBef>
              <a:spcAft>
                <a:spcPct val="15000"/>
              </a:spcAft>
              <a:buClr>
                <a:srgbClr val="000000"/>
              </a:buClr>
              <a:defRPr/>
            </a:pPr>
            <a:r>
              <a:rPr kumimoji="0" lang="en-US" altLang="ko-KR" sz="1000" b="1" kern="0" dirty="0">
                <a:solidFill>
                  <a:srgbClr val="000000"/>
                </a:solidFill>
                <a:latin typeface="맑은 고딕" panose="020B0503020000020004" pitchFamily="50" charset="-127"/>
                <a:cs typeface="Arial" panose="020B0604020202020204" pitchFamily="34" charset="0"/>
              </a:rPr>
              <a:t>(</a:t>
            </a:r>
            <a:r>
              <a:rPr kumimoji="0" lang="ko-KR" altLang="en-US" sz="1000" b="1" kern="0" dirty="0">
                <a:solidFill>
                  <a:srgbClr val="000000"/>
                </a:solidFill>
                <a:latin typeface="맑은 고딕" panose="020B0503020000020004" pitchFamily="50" charset="-127"/>
                <a:cs typeface="Arial" panose="020B0604020202020204" pitchFamily="34" charset="0"/>
              </a:rPr>
              <a:t>보안 표준 지원</a:t>
            </a:r>
            <a:r>
              <a:rPr kumimoji="0" lang="en-US" altLang="ko-KR" sz="1000" b="1" kern="0" dirty="0">
                <a:solidFill>
                  <a:srgbClr val="000000"/>
                </a:solidFill>
                <a:latin typeface="맑은 고딕" panose="020B0503020000020004" pitchFamily="50" charset="-127"/>
                <a:cs typeface="Arial" panose="020B0604020202020204" pitchFamily="34" charset="0"/>
              </a:rPr>
              <a:t>)</a:t>
            </a:r>
          </a:p>
        </p:txBody>
      </p:sp>
      <p:pic>
        <p:nvPicPr>
          <p:cNvPr id="47" name="Picture 47" descr="lock">
            <a:extLst>
              <a:ext uri="{FF2B5EF4-FFF2-40B4-BE49-F238E27FC236}">
                <a16:creationId xmlns:a16="http://schemas.microsoft.com/office/drawing/2014/main" id="{230AF9B4-31DD-4DC6-AD96-36DD85DD2E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34428" y="4900241"/>
            <a:ext cx="392113" cy="39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16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8" descr="iPad_M_portrai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4386" y="2454047"/>
            <a:ext cx="613945" cy="784386"/>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101" descr="p5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1622" y="2634827"/>
            <a:ext cx="646385" cy="135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257175" y="476300"/>
            <a:ext cx="6177973" cy="304699"/>
          </a:xfrm>
        </p:spPr>
        <p:txBody>
          <a:bodyPr/>
          <a:lstStyle/>
          <a:p>
            <a:pPr eaLnBrk="1" hangingPunct="1"/>
            <a:r>
              <a:rPr lang="ko-KR" altLang="en-US" dirty="0"/>
              <a:t>특장점</a:t>
            </a:r>
            <a:r>
              <a:rPr lang="en-US" altLang="ko-KR" dirty="0"/>
              <a:t> : </a:t>
            </a:r>
            <a:r>
              <a:rPr lang="ko-KR" altLang="en-US" dirty="0"/>
              <a:t>사용자 기반 유량제어 </a:t>
            </a:r>
            <a:r>
              <a:rPr lang="en-US" altLang="ko-KR" dirty="0"/>
              <a:t>- </a:t>
            </a:r>
            <a:r>
              <a:rPr lang="ko-KR" altLang="en-US" dirty="0"/>
              <a:t>이벤트 프로모션 </a:t>
            </a:r>
          </a:p>
        </p:txBody>
      </p:sp>
      <p:sp>
        <p:nvSpPr>
          <p:cNvPr id="6" name="Rectangle 3"/>
          <p:cNvSpPr txBox="1">
            <a:spLocks noChangeArrowheads="1"/>
          </p:cNvSpPr>
          <p:nvPr/>
        </p:nvSpPr>
        <p:spPr bwMode="auto">
          <a:xfrm>
            <a:off x="260350" y="941388"/>
            <a:ext cx="9366250" cy="5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ko-KR" altLang="en-US" dirty="0"/>
              <a:t>수강신청</a:t>
            </a:r>
            <a:r>
              <a:rPr kumimoji="0" lang="en-US" altLang="ko-KR" dirty="0"/>
              <a:t>, </a:t>
            </a:r>
            <a:r>
              <a:rPr kumimoji="0" lang="ko-KR" altLang="en-US" dirty="0"/>
              <a:t>티켓팅</a:t>
            </a:r>
            <a:r>
              <a:rPr kumimoji="0" lang="en-US" altLang="ko-KR" dirty="0"/>
              <a:t>, </a:t>
            </a:r>
            <a:r>
              <a:rPr kumimoji="0" lang="ko-KR" altLang="en-US" dirty="0"/>
              <a:t>기타 이벤트 프로모션의 경우 최초 진입 페이지에서 사용자 요청을 확인하여</a:t>
            </a:r>
            <a:r>
              <a:rPr kumimoji="0" lang="en-US" altLang="ko-KR" dirty="0"/>
              <a:t>, </a:t>
            </a:r>
            <a:r>
              <a:rPr kumimoji="0" lang="ko-KR" altLang="en-US" dirty="0"/>
              <a:t>서비스 처리 용량이 허용하는 경우 </a:t>
            </a:r>
            <a:r>
              <a:rPr kumimoji="0" lang="en-US" altLang="ko-KR" dirty="0"/>
              <a:t>Backend </a:t>
            </a:r>
            <a:r>
              <a:rPr kumimoji="0" lang="ko-KR" altLang="en-US" dirty="0"/>
              <a:t>서버 제공 화면으로 진행</a:t>
            </a:r>
            <a:r>
              <a:rPr kumimoji="0" lang="en-US" altLang="ko-KR" dirty="0"/>
              <a:t>. </a:t>
            </a:r>
            <a:r>
              <a:rPr kumimoji="0" lang="ko-KR" altLang="en-US" dirty="0"/>
              <a:t>그렇지 않은 경우 대기 페이지 제공</a:t>
            </a:r>
            <a:r>
              <a:rPr kumimoji="0" lang="en-US" altLang="ko-KR" dirty="0"/>
              <a:t>.</a:t>
            </a:r>
          </a:p>
        </p:txBody>
      </p:sp>
      <p:sp>
        <p:nvSpPr>
          <p:cNvPr id="5" name="Rectangle 4"/>
          <p:cNvSpPr/>
          <p:nvPr/>
        </p:nvSpPr>
        <p:spPr bwMode="auto">
          <a:xfrm>
            <a:off x="1269494" y="2209438"/>
            <a:ext cx="7113716" cy="3595826"/>
          </a:xfrm>
          <a:prstGeom prst="rect">
            <a:avLst/>
          </a:prstGeom>
          <a:solidFill>
            <a:schemeClr val="bg1"/>
          </a:solidFill>
          <a:ln>
            <a:solidFill>
              <a:schemeClr val="bg2"/>
            </a:solidFill>
          </a:ln>
          <a:effectLst/>
          <a:extLst/>
        </p:spPr>
        <p:txBody>
          <a:bodyPr vert="horz" wrap="none" lIns="91440" tIns="45720" rIns="91440" bIns="45720" numCol="1" rtlCol="0" anchor="ctr" anchorCtr="0" compatLnSpc="1">
            <a:prstTxWarp prst="textNoShape">
              <a:avLst/>
            </a:prstTxWarp>
          </a:bodyPr>
          <a:lstStyle/>
          <a:p>
            <a:pPr marL="88900" marR="0" indent="-88900" algn="ctr" defTabSz="914400" rtl="0" eaLnBrk="1" fontAlgn="base" latinLnBrk="0" hangingPunct="1">
              <a:lnSpc>
                <a:spcPct val="100000"/>
              </a:lnSpc>
              <a:spcBef>
                <a:spcPct val="20000"/>
              </a:spcBef>
              <a:spcAft>
                <a:spcPct val="0"/>
              </a:spcAft>
              <a:buClr>
                <a:srgbClr val="5F5F5F"/>
              </a:buClr>
              <a:buSzTx/>
              <a:buFont typeface="Wingdings" panose="05000000000000000000" pitchFamily="2" charset="2"/>
              <a:buChar char=""/>
              <a:tabLst>
                <a:tab pos="1438275" algn="l"/>
              </a:tabLst>
            </a:pPr>
            <a:r>
              <a:rPr kumimoji="1" lang="en-US" altLang="ko-KR" sz="11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t</a:t>
            </a:r>
            <a:endParaRPr kumimoji="1" lang="ko-KR" altLang="en-US" sz="11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Diamond 7"/>
          <p:cNvSpPr/>
          <p:nvPr/>
        </p:nvSpPr>
        <p:spPr bwMode="auto">
          <a:xfrm>
            <a:off x="4130422" y="2371196"/>
            <a:ext cx="1398642" cy="954106"/>
          </a:xfrm>
          <a:prstGeom prst="diamond">
            <a:avLst/>
          </a:prstGeom>
          <a:solidFill>
            <a:schemeClr val="accent3">
              <a:lumMod val="95000"/>
            </a:schemeClr>
          </a:solidFill>
          <a:ln>
            <a:solidFill>
              <a:schemeClr val="tx2"/>
            </a:solidFill>
          </a:ln>
          <a:effectLst/>
          <a:extLst/>
        </p:spPr>
        <p:txBody>
          <a:bodyPr vert="horz" wrap="non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rgbClr val="5F5F5F"/>
              </a:buClr>
              <a:buSzTx/>
              <a:tabLst>
                <a:tab pos="1438275" algn="l"/>
              </a:tabLst>
            </a:pPr>
            <a:r>
              <a:rPr lang="ko-KR" altLang="en-US" dirty="0">
                <a:cs typeface="Arial" panose="020B0604020202020204" pitchFamily="34" charset="0"/>
              </a:rPr>
              <a:t>서비스 제공</a:t>
            </a:r>
            <a:endParaRPr lang="en-US" altLang="ko-KR" dirty="0">
              <a:cs typeface="Arial" panose="020B0604020202020204" pitchFamily="34" charset="0"/>
            </a:endParaRPr>
          </a:p>
          <a:p>
            <a:pPr marR="0" algn="ctr" defTabSz="914400" rtl="0" eaLnBrk="1" fontAlgn="base" latinLnBrk="0" hangingPunct="1">
              <a:lnSpc>
                <a:spcPct val="100000"/>
              </a:lnSpc>
              <a:spcBef>
                <a:spcPct val="20000"/>
              </a:spcBef>
              <a:spcAft>
                <a:spcPct val="0"/>
              </a:spcAft>
              <a:buClr>
                <a:srgbClr val="5F5F5F"/>
              </a:buClr>
              <a:buSzTx/>
              <a:tabLst>
                <a:tab pos="1438275" algn="l"/>
              </a:tabLst>
            </a:pPr>
            <a:r>
              <a:rPr kumimoji="1" lang="ko-KR" altLang="en-US" sz="11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가능 </a:t>
            </a:r>
            <a:r>
              <a:rPr kumimoji="1" lang="en-US" altLang="ko-KR" sz="11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endParaRPr kumimoji="1" lang="ko-KR" altLang="en-US" sz="11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16" name="Elbow Connector 15"/>
          <p:cNvCxnSpPr>
            <a:endCxn id="8" idx="1"/>
          </p:cNvCxnSpPr>
          <p:nvPr/>
        </p:nvCxnSpPr>
        <p:spPr bwMode="auto">
          <a:xfrm>
            <a:off x="3175192" y="2738600"/>
            <a:ext cx="955230" cy="109649"/>
          </a:xfrm>
          <a:prstGeom prst="bentConnector3">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Elbow Connector 19"/>
          <p:cNvCxnSpPr>
            <a:stCxn id="8" idx="2"/>
          </p:cNvCxnSpPr>
          <p:nvPr/>
        </p:nvCxnSpPr>
        <p:spPr bwMode="auto">
          <a:xfrm rot="16200000" flipH="1">
            <a:off x="4502610" y="3652434"/>
            <a:ext cx="674211" cy="19945"/>
          </a:xfrm>
          <a:prstGeom prst="bentConnector3">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p:cNvSpPr txBox="1"/>
          <p:nvPr/>
        </p:nvSpPr>
        <p:spPr>
          <a:xfrm>
            <a:off x="4476842" y="3501008"/>
            <a:ext cx="332142" cy="338554"/>
          </a:xfrm>
          <a:prstGeom prst="rect">
            <a:avLst/>
          </a:prstGeom>
          <a:noFill/>
        </p:spPr>
        <p:txBody>
          <a:bodyPr wrap="none" rtlCol="0">
            <a:spAutoFit/>
          </a:bodyPr>
          <a:lstStyle/>
          <a:p>
            <a:r>
              <a:rPr lang="en-US" altLang="ko-KR" sz="1600" dirty="0"/>
              <a:t>N</a:t>
            </a:r>
            <a:endParaRPr lang="ko-KR" altLang="en-US" sz="1600" dirty="0"/>
          </a:p>
        </p:txBody>
      </p:sp>
      <p:pic>
        <p:nvPicPr>
          <p:cNvPr id="37" name="Picture 101" descr="p5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416" y="2513874"/>
            <a:ext cx="646385" cy="135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116"/>
          <p:cNvSpPr txBox="1">
            <a:spLocks noChangeArrowheads="1"/>
          </p:cNvSpPr>
          <p:nvPr/>
        </p:nvSpPr>
        <p:spPr bwMode="auto">
          <a:xfrm>
            <a:off x="8812825" y="3088406"/>
            <a:ext cx="748687" cy="433580"/>
          </a:xfrm>
          <a:prstGeom prst="rect">
            <a:avLst/>
          </a:prstGeom>
          <a:gradFill rotWithShape="1">
            <a:gsLst>
              <a:gs pos="0">
                <a:srgbClr val="E2FF8F"/>
              </a:gs>
              <a:gs pos="100000">
                <a:srgbClr val="C3DC7B"/>
              </a:gs>
            </a:gsLst>
            <a:lin ang="2700000" scaled="1"/>
          </a:gradFill>
          <a:ln w="19050" algn="ctr">
            <a:solidFill>
              <a:srgbClr val="C0C0C0"/>
            </a:solidFill>
            <a:miter lim="800000"/>
            <a:headEnd/>
            <a:tailEnd/>
          </a:ln>
          <a:effectLst>
            <a:outerShdw dist="35921" dir="2700000" algn="ctr" rotWithShape="0">
              <a:schemeClr val="bg2"/>
            </a:outer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algn="ctr">
              <a:spcBef>
                <a:spcPct val="0"/>
              </a:spcBef>
              <a:buClrTx/>
              <a:buFontTx/>
              <a:buNone/>
              <a:defRPr/>
            </a:pPr>
            <a:endParaRPr lang="ko-KR" altLang="en-US" sz="1000" dirty="0">
              <a:solidFill>
                <a:srgbClr val="000000"/>
              </a:solidFill>
              <a:latin typeface="+mn-ea"/>
            </a:endParaRPr>
          </a:p>
          <a:p>
            <a:pPr algn="ctr">
              <a:spcBef>
                <a:spcPct val="0"/>
              </a:spcBef>
              <a:buClrTx/>
              <a:buFontTx/>
              <a:buNone/>
              <a:defRPr/>
            </a:pPr>
            <a:r>
              <a:rPr lang="ko-KR" altLang="en-US" sz="1000" dirty="0">
                <a:solidFill>
                  <a:srgbClr val="000000"/>
                </a:solidFill>
                <a:latin typeface="+mn-ea"/>
              </a:rPr>
              <a:t>서비스</a:t>
            </a:r>
            <a:endParaRPr lang="en-US" altLang="ko-KR" sz="1000" dirty="0">
              <a:solidFill>
                <a:srgbClr val="000000"/>
              </a:solidFill>
              <a:latin typeface="+mn-ea"/>
            </a:endParaRPr>
          </a:p>
          <a:p>
            <a:pPr algn="ctr">
              <a:spcBef>
                <a:spcPct val="0"/>
              </a:spcBef>
              <a:buClrTx/>
              <a:buFontTx/>
              <a:buNone/>
              <a:defRPr/>
            </a:pPr>
            <a:r>
              <a:rPr lang="en-US" altLang="ko-KR" sz="1000" dirty="0">
                <a:solidFill>
                  <a:srgbClr val="000000"/>
                </a:solidFill>
                <a:latin typeface="+mn-ea"/>
              </a:rPr>
              <a:t>( UI / REST )</a:t>
            </a:r>
            <a:endParaRPr lang="ko-KR" altLang="en-US" sz="1000" dirty="0">
              <a:solidFill>
                <a:srgbClr val="000000"/>
              </a:solidFill>
              <a:latin typeface="+mn-ea"/>
            </a:endParaRPr>
          </a:p>
          <a:p>
            <a:pPr algn="ctr">
              <a:spcBef>
                <a:spcPct val="0"/>
              </a:spcBef>
              <a:buClrTx/>
              <a:buFontTx/>
              <a:buNone/>
              <a:defRPr/>
            </a:pPr>
            <a:endParaRPr lang="ko-KR" altLang="en-US" sz="1000" dirty="0">
              <a:solidFill>
                <a:srgbClr val="000000"/>
              </a:solidFill>
              <a:latin typeface="+mn-ea"/>
            </a:endParaRPr>
          </a:p>
        </p:txBody>
      </p:sp>
      <p:sp>
        <p:nvSpPr>
          <p:cNvPr id="40" name="Rectangle 39"/>
          <p:cNvSpPr/>
          <p:nvPr/>
        </p:nvSpPr>
        <p:spPr>
          <a:xfrm>
            <a:off x="3682248" y="1775766"/>
            <a:ext cx="2134848" cy="471698"/>
          </a:xfrm>
          <a:prstGeom prst="rect">
            <a:avLst/>
          </a:prstGeom>
          <a:solidFill>
            <a:schemeClr val="tx2">
              <a:lumMod val="60000"/>
              <a:lumOff val="40000"/>
            </a:schemeClr>
          </a:solidFill>
          <a:ln w="31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algn="ctr" defTabSz="914400" eaLnBrk="1" fontAlgn="auto" latinLnBrk="0" hangingPunct="1">
              <a:lnSpc>
                <a:spcPct val="120000"/>
              </a:lnSpc>
              <a:spcBef>
                <a:spcPts val="0"/>
              </a:spcBef>
              <a:spcAft>
                <a:spcPts val="0"/>
              </a:spcAft>
              <a:buClrTx/>
              <a:buSzTx/>
              <a:buFontTx/>
              <a:buNone/>
              <a:tabLst/>
              <a:defRPr/>
            </a:pPr>
            <a:r>
              <a:rPr kumimoji="0" lang="en-US" sz="1600" b="1" kern="0" noProof="0" dirty="0" err="1">
                <a:latin typeface="Arial"/>
                <a:ea typeface="+mn-ea"/>
              </a:rPr>
              <a:t>DataPower</a:t>
            </a:r>
            <a:endParaRPr kumimoji="0" lang="en-US" sz="1600" b="1" i="0" u="none" strike="noStrike" kern="0" cap="none" spc="0" normalizeH="0" baseline="0" noProof="0" dirty="0">
              <a:ln>
                <a:noFill/>
              </a:ln>
              <a:effectLst/>
              <a:uLnTx/>
              <a:uFillTx/>
              <a:latin typeface="Arial"/>
              <a:ea typeface="+mn-ea"/>
            </a:endParaRPr>
          </a:p>
        </p:txBody>
      </p:sp>
      <p:cxnSp>
        <p:nvCxnSpPr>
          <p:cNvPr id="9217" name="Elbow Connector 9216"/>
          <p:cNvCxnSpPr/>
          <p:nvPr/>
        </p:nvCxnSpPr>
        <p:spPr bwMode="auto">
          <a:xfrm>
            <a:off x="8121352" y="2852936"/>
            <a:ext cx="611051" cy="72383"/>
          </a:xfrm>
          <a:prstGeom prst="bentConnector3">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8838858" y="2132856"/>
            <a:ext cx="643509" cy="338554"/>
          </a:xfrm>
          <a:prstGeom prst="rect">
            <a:avLst/>
          </a:prstGeom>
          <a:noFill/>
        </p:spPr>
        <p:txBody>
          <a:bodyPr wrap="none" rtlCol="0">
            <a:spAutoFit/>
          </a:bodyPr>
          <a:lstStyle/>
          <a:p>
            <a:r>
              <a:rPr lang="en-US" altLang="ko-KR" sz="1600" dirty="0"/>
              <a:t>WAS</a:t>
            </a:r>
            <a:endParaRPr lang="ko-KR" altLang="en-US" sz="1600" dirty="0"/>
          </a:p>
        </p:txBody>
      </p:sp>
      <p:pic>
        <p:nvPicPr>
          <p:cNvPr id="44" name="Picture 29"/>
          <p:cNvPicPr>
            <a:picLocks noChangeAspect="1" noChangeArrowheads="1"/>
          </p:cNvPicPr>
          <p:nvPr/>
        </p:nvPicPr>
        <p:blipFill>
          <a:blip r:embed="rId4"/>
          <a:srcRect/>
          <a:stretch>
            <a:fillRect/>
          </a:stretch>
        </p:blipFill>
        <p:spPr bwMode="auto">
          <a:xfrm>
            <a:off x="227008" y="2841340"/>
            <a:ext cx="353757" cy="644325"/>
          </a:xfrm>
          <a:prstGeom prst="rect">
            <a:avLst/>
          </a:prstGeom>
          <a:noFill/>
          <a:ln w="9525">
            <a:noFill/>
            <a:miter lim="800000"/>
            <a:headEnd/>
            <a:tailEnd/>
          </a:ln>
        </p:spPr>
      </p:pic>
      <p:pic>
        <p:nvPicPr>
          <p:cNvPr id="45" name="Picture 22" descr="iPhone_Small_UI"/>
          <p:cNvPicPr>
            <a:picLocks noChangeAspect="1" noChangeArrowheads="1"/>
          </p:cNvPicPr>
          <p:nvPr/>
        </p:nvPicPr>
        <p:blipFill>
          <a:blip r:embed="rId5"/>
          <a:srcRect/>
          <a:stretch>
            <a:fillRect/>
          </a:stretch>
        </p:blipFill>
        <p:spPr bwMode="auto">
          <a:xfrm flipH="1">
            <a:off x="475637" y="3023419"/>
            <a:ext cx="348141" cy="623370"/>
          </a:xfrm>
          <a:prstGeom prst="rect">
            <a:avLst/>
          </a:prstGeom>
          <a:noFill/>
          <a:ln w="9525">
            <a:noFill/>
            <a:miter lim="800000"/>
            <a:headEnd/>
            <a:tailEnd/>
          </a:ln>
        </p:spPr>
      </p:pic>
      <p:cxnSp>
        <p:nvCxnSpPr>
          <p:cNvPr id="9220" name="Elbow Connector 9219"/>
          <p:cNvCxnSpPr>
            <a:stCxn id="47" idx="3"/>
          </p:cNvCxnSpPr>
          <p:nvPr/>
        </p:nvCxnSpPr>
        <p:spPr bwMode="auto">
          <a:xfrm flipV="1">
            <a:off x="1028331" y="2781064"/>
            <a:ext cx="648147" cy="65176"/>
          </a:xfrm>
          <a:prstGeom prst="bentConnector3">
            <a:avLst>
              <a:gd name="adj1" fmla="val 50000"/>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Box 52"/>
          <p:cNvSpPr txBox="1"/>
          <p:nvPr/>
        </p:nvSpPr>
        <p:spPr>
          <a:xfrm>
            <a:off x="344488" y="2024454"/>
            <a:ext cx="707245" cy="338554"/>
          </a:xfrm>
          <a:prstGeom prst="rect">
            <a:avLst/>
          </a:prstGeom>
          <a:noFill/>
        </p:spPr>
        <p:txBody>
          <a:bodyPr wrap="none" rtlCol="0">
            <a:spAutoFit/>
          </a:bodyPr>
          <a:lstStyle/>
          <a:p>
            <a:r>
              <a:rPr lang="en-US" altLang="ko-KR" sz="1600" dirty="0"/>
              <a:t>Client</a:t>
            </a:r>
            <a:endParaRPr lang="ko-KR" altLang="en-US" sz="1600" dirty="0"/>
          </a:p>
        </p:txBody>
      </p:sp>
      <p:pic>
        <p:nvPicPr>
          <p:cNvPr id="19" name="Picture 18"/>
          <p:cNvPicPr>
            <a:picLocks noChangeAspect="1"/>
          </p:cNvPicPr>
          <p:nvPr/>
        </p:nvPicPr>
        <p:blipFill>
          <a:blip r:embed="rId6"/>
          <a:stretch>
            <a:fillRect/>
          </a:stretch>
        </p:blipFill>
        <p:spPr>
          <a:xfrm>
            <a:off x="1605142" y="2588544"/>
            <a:ext cx="1761102" cy="1222539"/>
          </a:xfrm>
          <a:prstGeom prst="rect">
            <a:avLst/>
          </a:prstGeom>
        </p:spPr>
      </p:pic>
      <p:pic>
        <p:nvPicPr>
          <p:cNvPr id="23" name="Picture 22"/>
          <p:cNvPicPr>
            <a:picLocks noChangeAspect="1"/>
          </p:cNvPicPr>
          <p:nvPr/>
        </p:nvPicPr>
        <p:blipFill>
          <a:blip r:embed="rId7"/>
          <a:stretch>
            <a:fillRect/>
          </a:stretch>
        </p:blipFill>
        <p:spPr>
          <a:xfrm>
            <a:off x="6406788" y="2636912"/>
            <a:ext cx="1737281" cy="1206002"/>
          </a:xfrm>
          <a:prstGeom prst="rect">
            <a:avLst/>
          </a:prstGeom>
        </p:spPr>
      </p:pic>
      <p:pic>
        <p:nvPicPr>
          <p:cNvPr id="25" name="Picture 24"/>
          <p:cNvPicPr>
            <a:picLocks noChangeAspect="1"/>
          </p:cNvPicPr>
          <p:nvPr/>
        </p:nvPicPr>
        <p:blipFill>
          <a:blip r:embed="rId8"/>
          <a:stretch>
            <a:fillRect/>
          </a:stretch>
        </p:blipFill>
        <p:spPr>
          <a:xfrm>
            <a:off x="4051109" y="4435318"/>
            <a:ext cx="1765987" cy="1225930"/>
          </a:xfrm>
          <a:prstGeom prst="rect">
            <a:avLst/>
          </a:prstGeom>
        </p:spPr>
      </p:pic>
      <p:sp>
        <p:nvSpPr>
          <p:cNvPr id="28" name="Rectangle 27"/>
          <p:cNvSpPr/>
          <p:nvPr/>
        </p:nvSpPr>
        <p:spPr>
          <a:xfrm>
            <a:off x="1852682" y="2270959"/>
            <a:ext cx="1144865" cy="307777"/>
          </a:xfrm>
          <a:prstGeom prst="rect">
            <a:avLst/>
          </a:prstGeom>
        </p:spPr>
        <p:txBody>
          <a:bodyPr wrap="none">
            <a:spAutoFit/>
          </a:bodyPr>
          <a:lstStyle/>
          <a:p>
            <a:pPr marL="0" marR="0" lvl="0" indent="0" algn="ctr" defTabSz="91440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ko-KR" altLang="en-US" sz="1400" b="1" u="sng" kern="0" dirty="0">
                <a:solidFill>
                  <a:srgbClr val="191919"/>
                </a:solidFill>
                <a:latin typeface="맑은 고딕" panose="020B0503020000020004" pitchFamily="50" charset="-127"/>
              </a:rPr>
              <a:t>이벤트 화면</a:t>
            </a:r>
          </a:p>
        </p:txBody>
      </p:sp>
      <p:sp>
        <p:nvSpPr>
          <p:cNvPr id="49" name="Rectangle 48"/>
          <p:cNvSpPr/>
          <p:nvPr/>
        </p:nvSpPr>
        <p:spPr>
          <a:xfrm>
            <a:off x="6714751" y="2270959"/>
            <a:ext cx="1144865" cy="307777"/>
          </a:xfrm>
          <a:prstGeom prst="rect">
            <a:avLst/>
          </a:prstGeom>
        </p:spPr>
        <p:txBody>
          <a:bodyPr wrap="none">
            <a:spAutoFit/>
          </a:bodyPr>
          <a:lstStyle/>
          <a:p>
            <a:pPr marL="0" marR="0" lvl="0" indent="0" algn="ctr" defTabSz="91440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ko-KR" altLang="en-US" sz="1400" b="1" u="sng" kern="0" dirty="0">
                <a:solidFill>
                  <a:srgbClr val="191919"/>
                </a:solidFill>
                <a:latin typeface="맑은 고딕" panose="020B0503020000020004" pitchFamily="50" charset="-127"/>
              </a:rPr>
              <a:t>서비스 화면</a:t>
            </a:r>
          </a:p>
        </p:txBody>
      </p:sp>
      <p:sp>
        <p:nvSpPr>
          <p:cNvPr id="50" name="Rectangle 49"/>
          <p:cNvSpPr/>
          <p:nvPr/>
        </p:nvSpPr>
        <p:spPr>
          <a:xfrm>
            <a:off x="4449409" y="4123782"/>
            <a:ext cx="965329" cy="307777"/>
          </a:xfrm>
          <a:prstGeom prst="rect">
            <a:avLst/>
          </a:prstGeom>
        </p:spPr>
        <p:txBody>
          <a:bodyPr wrap="none">
            <a:spAutoFit/>
          </a:bodyPr>
          <a:lstStyle/>
          <a:p>
            <a:pPr marL="0" marR="0" lvl="0" indent="0" algn="ctr" defTabSz="91440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ko-KR" altLang="en-US" sz="1400" b="1" u="sng" kern="0" dirty="0">
                <a:solidFill>
                  <a:srgbClr val="191919"/>
                </a:solidFill>
                <a:latin typeface="맑은 고딕" panose="020B0503020000020004" pitchFamily="50" charset="-127"/>
              </a:rPr>
              <a:t>대기 화면</a:t>
            </a:r>
          </a:p>
        </p:txBody>
      </p:sp>
      <p:cxnSp>
        <p:nvCxnSpPr>
          <p:cNvPr id="51" name="Elbow Connector 50"/>
          <p:cNvCxnSpPr>
            <a:stCxn id="8" idx="3"/>
          </p:cNvCxnSpPr>
          <p:nvPr/>
        </p:nvCxnSpPr>
        <p:spPr bwMode="auto">
          <a:xfrm flipV="1">
            <a:off x="5529064" y="2813653"/>
            <a:ext cx="877724" cy="34596"/>
          </a:xfrm>
          <a:prstGeom prst="bentConnector3">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Box 53"/>
          <p:cNvSpPr txBox="1"/>
          <p:nvPr/>
        </p:nvSpPr>
        <p:spPr>
          <a:xfrm>
            <a:off x="5760440" y="2546852"/>
            <a:ext cx="320922" cy="338554"/>
          </a:xfrm>
          <a:prstGeom prst="rect">
            <a:avLst/>
          </a:prstGeom>
          <a:noFill/>
        </p:spPr>
        <p:txBody>
          <a:bodyPr wrap="none" rtlCol="0">
            <a:spAutoFit/>
          </a:bodyPr>
          <a:lstStyle/>
          <a:p>
            <a:r>
              <a:rPr lang="en-US" altLang="ko-KR" sz="1600" dirty="0"/>
              <a:t>Y</a:t>
            </a:r>
            <a:endParaRPr lang="ko-KR" altLang="en-US" sz="1600" dirty="0"/>
          </a:p>
        </p:txBody>
      </p:sp>
      <p:cxnSp>
        <p:nvCxnSpPr>
          <p:cNvPr id="32" name="Straight Arrow Connector 31"/>
          <p:cNvCxnSpPr/>
          <p:nvPr/>
        </p:nvCxnSpPr>
        <p:spPr bwMode="auto">
          <a:xfrm flipH="1">
            <a:off x="5920901" y="3987893"/>
            <a:ext cx="1048323" cy="953275"/>
          </a:xfrm>
          <a:prstGeom prst="straightConnector1">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p:cNvCxnSpPr/>
          <p:nvPr/>
        </p:nvCxnSpPr>
        <p:spPr bwMode="auto">
          <a:xfrm flipV="1">
            <a:off x="6069659" y="3987893"/>
            <a:ext cx="1282914" cy="1216931"/>
          </a:xfrm>
          <a:prstGeom prst="straightConnector1">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51"/>
          <p:cNvSpPr txBox="1"/>
          <p:nvPr/>
        </p:nvSpPr>
        <p:spPr>
          <a:xfrm>
            <a:off x="5860454" y="4078636"/>
            <a:ext cx="928459" cy="261610"/>
          </a:xfrm>
          <a:prstGeom prst="rect">
            <a:avLst/>
          </a:prstGeom>
          <a:noFill/>
        </p:spPr>
        <p:txBody>
          <a:bodyPr wrap="none" rtlCol="0">
            <a:spAutoFit/>
          </a:bodyPr>
          <a:lstStyle/>
          <a:p>
            <a:r>
              <a:rPr lang="ko-KR" altLang="en-US" dirty="0"/>
              <a:t>완료 이벤트</a:t>
            </a:r>
            <a:endParaRPr lang="en-US" altLang="ko-KR" dirty="0"/>
          </a:p>
        </p:txBody>
      </p:sp>
      <p:sp>
        <p:nvSpPr>
          <p:cNvPr id="60" name="TextBox 59"/>
          <p:cNvSpPr txBox="1"/>
          <p:nvPr/>
        </p:nvSpPr>
        <p:spPr>
          <a:xfrm>
            <a:off x="6581217" y="4594791"/>
            <a:ext cx="1249060" cy="261610"/>
          </a:xfrm>
          <a:prstGeom prst="rect">
            <a:avLst/>
          </a:prstGeom>
          <a:noFill/>
        </p:spPr>
        <p:txBody>
          <a:bodyPr wrap="none" rtlCol="0">
            <a:spAutoFit/>
          </a:bodyPr>
          <a:lstStyle/>
          <a:p>
            <a:r>
              <a:rPr lang="ko-KR" altLang="en-US" dirty="0"/>
              <a:t>대기자 자동 진입</a:t>
            </a:r>
            <a:endParaRPr lang="en-US" altLang="ko-KR" dirty="0"/>
          </a:p>
        </p:txBody>
      </p:sp>
      <p:sp>
        <p:nvSpPr>
          <p:cNvPr id="61" name="AutoShape 26"/>
          <p:cNvSpPr>
            <a:spLocks noChangeArrowheads="1"/>
          </p:cNvSpPr>
          <p:nvPr/>
        </p:nvSpPr>
        <p:spPr bwMode="auto">
          <a:xfrm>
            <a:off x="721358" y="6059809"/>
            <a:ext cx="8383771" cy="491170"/>
          </a:xfrm>
          <a:prstGeom prst="roundRect">
            <a:avLst>
              <a:gd name="adj" fmla="val 0"/>
            </a:avLst>
          </a:prstGeom>
          <a:gradFill flip="none" rotWithShape="1">
            <a:gsLst>
              <a:gs pos="16000">
                <a:srgbClr val="DCEBA3">
                  <a:alpha val="55000"/>
                </a:srgbClr>
              </a:gs>
              <a:gs pos="100000">
                <a:srgbClr val="FFFFFF">
                  <a:alpha val="25000"/>
                </a:srgbClr>
              </a:gs>
            </a:gsLst>
            <a:lin ang="18900000" scaled="1"/>
            <a:tileRect/>
          </a:gradFill>
          <a:ln w="19050" cap="flat" cmpd="sng" algn="ctr">
            <a:solidFill>
              <a:srgbClr val="FFFFFF"/>
            </a:solidFill>
            <a:prstDash val="solid"/>
            <a:round/>
            <a:headEnd type="none" w="med" len="med"/>
            <a:tailEnd type="none" w="med" len="med"/>
          </a:ln>
          <a:effectLst>
            <a:outerShdw blurRad="63500" algn="ctr" rotWithShape="0">
              <a:srgbClr val="98C65A">
                <a:alpha val="80000"/>
              </a:srgbClr>
            </a:outerShdw>
          </a:effectLst>
        </p:spPr>
        <p:txBody>
          <a:bodyPr vert="horz" wrap="none" lIns="91440" tIns="45720" rIns="91440" bIns="45720" numCol="1" rtlCol="0" anchor="ctr" anchorCtr="0" compatLnSpc="1">
            <a:prstTxWarp prst="textNoShape">
              <a:avLst/>
            </a:prstTxWarp>
          </a:bodyPr>
          <a:lstStyle/>
          <a:p>
            <a:pPr marL="0" lvl="1" defTabSz="1330325" fontAlgn="auto" latinLnBrk="1">
              <a:lnSpc>
                <a:spcPct val="150000"/>
              </a:lnSpc>
              <a:spcBef>
                <a:spcPts val="0"/>
              </a:spcBef>
              <a:spcAft>
                <a:spcPts val="0"/>
              </a:spcAft>
              <a:buClr>
                <a:srgbClr val="000000"/>
              </a:buClr>
              <a:buSzPct val="75000"/>
              <a:tabLst>
                <a:tab pos="5648325" algn="l"/>
              </a:tabLst>
              <a:defRPr/>
            </a:pPr>
            <a:r>
              <a:rPr kumimoji="0" lang="ko-KR" altLang="en-US" sz="1400" b="1" kern="0" dirty="0">
                <a:solidFill>
                  <a:sysClr val="windowText" lastClr="000000"/>
                </a:solidFill>
                <a:latin typeface="맑은 고딕" pitchFamily="50" charset="-127"/>
                <a:sym typeface="Monotype Sorts" pitchFamily="2" charset="2"/>
              </a:rPr>
              <a:t>대규모의 서비스 요청을 진입 순서에 따른 공정한 서비스 제공으로 서버 장애 방지 및 서비스 품질 보장</a:t>
            </a:r>
            <a:endParaRPr kumimoji="0" lang="en-US" altLang="ko-KR" sz="1400" b="1" kern="0" dirty="0">
              <a:solidFill>
                <a:sysClr val="windowText" lastClr="000000"/>
              </a:solidFill>
              <a:latin typeface="맑은 고딕" pitchFamily="50" charset="-127"/>
              <a:sym typeface="Monotype Sorts" pitchFamily="2" charset="2"/>
            </a:endParaRPr>
          </a:p>
        </p:txBody>
      </p:sp>
      <p:sp>
        <p:nvSpPr>
          <p:cNvPr id="62" name="TextBox 61"/>
          <p:cNvSpPr txBox="1"/>
          <p:nvPr/>
        </p:nvSpPr>
        <p:spPr>
          <a:xfrm>
            <a:off x="1277362" y="4333181"/>
            <a:ext cx="2390398" cy="430887"/>
          </a:xfrm>
          <a:prstGeom prst="rect">
            <a:avLst/>
          </a:prstGeom>
          <a:noFill/>
        </p:spPr>
        <p:txBody>
          <a:bodyPr wrap="none" rtlCol="0">
            <a:spAutoFit/>
          </a:bodyPr>
          <a:lstStyle/>
          <a:p>
            <a:r>
              <a:rPr lang="ko-KR" altLang="en-US" dirty="0"/>
              <a:t>예</a:t>
            </a:r>
            <a:r>
              <a:rPr lang="en-US" altLang="ko-KR" dirty="0"/>
              <a:t>) </a:t>
            </a:r>
            <a:r>
              <a:rPr lang="ko-KR" altLang="en-US" dirty="0"/>
              <a:t>동시 사용자 </a:t>
            </a:r>
            <a:r>
              <a:rPr lang="en-US" altLang="ko-KR" dirty="0"/>
              <a:t>500 </a:t>
            </a:r>
            <a:r>
              <a:rPr lang="ko-KR" altLang="en-US" dirty="0"/>
              <a:t>명 이상인 경우</a:t>
            </a:r>
            <a:endParaRPr lang="en-US" altLang="ko-KR" dirty="0"/>
          </a:p>
          <a:p>
            <a:r>
              <a:rPr lang="en-US" altLang="ko-KR" dirty="0"/>
              <a:t>      </a:t>
            </a:r>
            <a:r>
              <a:rPr lang="ko-KR" altLang="en-US" dirty="0"/>
              <a:t>대기표 발급</a:t>
            </a:r>
            <a:endParaRPr lang="en-US" altLang="ko-KR" dirty="0"/>
          </a:p>
        </p:txBody>
      </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2073" y="3263304"/>
            <a:ext cx="862178" cy="862178"/>
          </a:xfrm>
          <a:prstGeom prst="rect">
            <a:avLst/>
          </a:prstGeom>
        </p:spPr>
      </p:pic>
    </p:spTree>
    <p:extLst>
      <p:ext uri="{BB962C8B-B14F-4D97-AF65-F5344CB8AC3E}">
        <p14:creationId xmlns:p14="http://schemas.microsoft.com/office/powerpoint/2010/main" val="3332586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8" descr="iPad_M_portrai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4386" y="2454047"/>
            <a:ext cx="613945" cy="784386"/>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101" descr="p5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1622" y="2634827"/>
            <a:ext cx="646385" cy="135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257175" y="476300"/>
            <a:ext cx="5879815" cy="304699"/>
          </a:xfrm>
        </p:spPr>
        <p:txBody>
          <a:bodyPr/>
          <a:lstStyle/>
          <a:p>
            <a:r>
              <a:rPr lang="ko-KR" altLang="en-US" dirty="0"/>
              <a:t>특장점</a:t>
            </a:r>
            <a:r>
              <a:rPr lang="en-US" altLang="ko-KR" dirty="0"/>
              <a:t> : TPS</a:t>
            </a:r>
            <a:r>
              <a:rPr lang="ko-KR" altLang="en-US" dirty="0"/>
              <a:t> 기반 유량제어 </a:t>
            </a:r>
            <a:r>
              <a:rPr lang="en-US" altLang="ko-KR" dirty="0"/>
              <a:t>- </a:t>
            </a:r>
            <a:r>
              <a:rPr lang="ko-KR" altLang="en-US" dirty="0"/>
              <a:t>서비스 큐잉 처리</a:t>
            </a:r>
          </a:p>
        </p:txBody>
      </p:sp>
      <p:sp>
        <p:nvSpPr>
          <p:cNvPr id="6" name="Rectangle 3"/>
          <p:cNvSpPr txBox="1">
            <a:spLocks noChangeArrowheads="1"/>
          </p:cNvSpPr>
          <p:nvPr/>
        </p:nvSpPr>
        <p:spPr bwMode="auto">
          <a:xfrm>
            <a:off x="260350" y="941388"/>
            <a:ext cx="9366250" cy="5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just" rtl="0" eaLnBrk="1" fontAlgn="base" latinLnBrk="1" hangingPunct="1">
              <a:lnSpc>
                <a:spcPct val="110000"/>
              </a:lnSpc>
              <a:spcBef>
                <a:spcPct val="30000"/>
              </a:spcBef>
              <a:spcAft>
                <a:spcPct val="0"/>
              </a:spcAft>
              <a:buFont typeface="Wingdings" panose="05000000000000000000" pitchFamily="2" charset="2"/>
              <a:defRPr sz="1600" b="1" kern="1200">
                <a:solidFill>
                  <a:schemeClr val="tx1"/>
                </a:solidFill>
                <a:latin typeface="+mn-lt"/>
                <a:ea typeface="+mn-ea"/>
                <a:cs typeface="+mn-cs"/>
              </a:defRPr>
            </a:lvl1pPr>
            <a:lvl2pPr marL="457200" algn="l" rtl="0" eaLnBrk="1" fontAlgn="base" latinLnBrk="1" hangingPunct="1">
              <a:spcBef>
                <a:spcPct val="25000"/>
              </a:spcBef>
              <a:spcAft>
                <a:spcPct val="1500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2pPr>
            <a:lvl3pPr marL="914400" algn="l" rtl="0" eaLnBrk="1" fontAlgn="base" latinLnBrk="1" hangingPunct="1">
              <a:spcBef>
                <a:spcPct val="20000"/>
              </a:spcBef>
              <a:spcAft>
                <a:spcPct val="0"/>
              </a:spcAft>
              <a:buClr>
                <a:schemeClr val="accent2"/>
              </a:buClr>
              <a:buChar char="•"/>
              <a:defRPr kern="1200">
                <a:solidFill>
                  <a:schemeClr val="tx1"/>
                </a:solidFill>
                <a:latin typeface="+mn-lt"/>
                <a:ea typeface="가는각진제목체" panose="02030600000101010101" pitchFamily="18" charset="-127"/>
                <a:cs typeface="+mn-cs"/>
              </a:defRPr>
            </a:lvl3pPr>
            <a:lvl4pPr marL="1371600" algn="l" rtl="0" eaLnBrk="1" fontAlgn="base" latinLnBrk="1" hangingPunct="1">
              <a:spcBef>
                <a:spcPct val="20000"/>
              </a:spcBef>
              <a:spcAft>
                <a:spcPct val="0"/>
              </a:spcAft>
              <a:buClr>
                <a:schemeClr val="accent2"/>
              </a:buClr>
              <a:buFont typeface="Arial" panose="020B0604020202020204" pitchFamily="34" charset="0"/>
              <a:buChar char="–"/>
              <a:defRPr kern="1200">
                <a:solidFill>
                  <a:schemeClr val="tx1"/>
                </a:solidFill>
                <a:latin typeface="+mn-lt"/>
                <a:ea typeface="가는각진제목체" panose="02030600000101010101" pitchFamily="18" charset="-127"/>
                <a:cs typeface="+mn-cs"/>
              </a:defRPr>
            </a:lvl4pPr>
            <a:lvl5pPr marL="1828800" algn="l" rtl="0" eaLnBrk="1" fontAlgn="base" latinLnBrk="1" hangingPunct="1">
              <a:spcBef>
                <a:spcPct val="20000"/>
              </a:spcBef>
              <a:spcAft>
                <a:spcPct val="0"/>
              </a:spcAft>
              <a:buClr>
                <a:schemeClr val="accent2"/>
              </a:buClr>
              <a:buFont typeface="Arial" panose="020B0604020202020204" pitchFamily="34" charset="0"/>
              <a:buChar char="&gt;"/>
              <a:defRPr kern="1200">
                <a:solidFill>
                  <a:schemeClr val="tx1"/>
                </a:solidFill>
                <a:latin typeface="+mn-lt"/>
                <a:ea typeface="가는각진제목체" panose="0203060000010101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altLang="ko-KR" dirty="0"/>
              <a:t> </a:t>
            </a:r>
            <a:r>
              <a:rPr kumimoji="0" lang="ko-KR" altLang="en-US" dirty="0"/>
              <a:t>처리 용량 이상의 서비스 요청이 인입된 경우 </a:t>
            </a:r>
            <a:r>
              <a:rPr kumimoji="0" lang="en-US" altLang="ko-KR" dirty="0" err="1"/>
              <a:t>DataPower</a:t>
            </a:r>
            <a:r>
              <a:rPr kumimoji="0" lang="en-US" altLang="ko-KR" dirty="0"/>
              <a:t> </a:t>
            </a:r>
            <a:r>
              <a:rPr kumimoji="0" lang="ko-KR" altLang="en-US" dirty="0"/>
              <a:t>내부에서 서비스 요청을 큐잉하며 </a:t>
            </a:r>
            <a:r>
              <a:rPr kumimoji="0" lang="en-US" altLang="ko-KR" dirty="0"/>
              <a:t>Backend Server </a:t>
            </a:r>
            <a:r>
              <a:rPr kumimoji="0" lang="ko-KR" altLang="en-US" dirty="0"/>
              <a:t>에게 라우팅 처리</a:t>
            </a:r>
            <a:r>
              <a:rPr kumimoji="0" lang="en-US" altLang="ko-KR" dirty="0"/>
              <a:t>. </a:t>
            </a:r>
            <a:r>
              <a:rPr kumimoji="0" lang="ko-KR" altLang="en-US" dirty="0"/>
              <a:t>응답시간의 일부 지연은 발생하지만 전체 서비스 처리는 정상 동작</a:t>
            </a:r>
            <a:endParaRPr kumimoji="0" lang="en-US" altLang="ko-KR" dirty="0"/>
          </a:p>
        </p:txBody>
      </p:sp>
      <p:sp>
        <p:nvSpPr>
          <p:cNvPr id="5" name="Rectangle 4"/>
          <p:cNvSpPr/>
          <p:nvPr/>
        </p:nvSpPr>
        <p:spPr bwMode="auto">
          <a:xfrm>
            <a:off x="1176257" y="2238017"/>
            <a:ext cx="7113716" cy="3595826"/>
          </a:xfrm>
          <a:prstGeom prst="rect">
            <a:avLst/>
          </a:prstGeom>
          <a:solidFill>
            <a:schemeClr val="bg1"/>
          </a:solidFill>
          <a:ln>
            <a:solidFill>
              <a:schemeClr val="bg2"/>
            </a:solidFill>
          </a:ln>
          <a:effectLst/>
          <a:extLst/>
        </p:spPr>
        <p:txBody>
          <a:bodyPr vert="horz" wrap="non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rgbClr val="5F5F5F"/>
              </a:buClr>
              <a:buSzTx/>
              <a:tabLst>
                <a:tab pos="1438275" algn="l"/>
              </a:tabLst>
            </a:pPr>
            <a:endParaRPr kumimoji="1" lang="ko-KR" altLang="en-US" sz="11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Diamond 7"/>
          <p:cNvSpPr/>
          <p:nvPr/>
        </p:nvSpPr>
        <p:spPr bwMode="auto">
          <a:xfrm>
            <a:off x="2360712" y="2371196"/>
            <a:ext cx="1398642" cy="954106"/>
          </a:xfrm>
          <a:prstGeom prst="diamond">
            <a:avLst/>
          </a:prstGeom>
          <a:solidFill>
            <a:schemeClr val="accent3">
              <a:lumMod val="95000"/>
            </a:schemeClr>
          </a:solidFill>
          <a:ln>
            <a:solidFill>
              <a:schemeClr val="tx2"/>
            </a:solidFill>
          </a:ln>
          <a:effectLst/>
          <a:extLst/>
        </p:spPr>
        <p:txBody>
          <a:bodyPr vert="horz" wrap="non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rgbClr val="5F5F5F"/>
              </a:buClr>
              <a:buSzTx/>
              <a:tabLst>
                <a:tab pos="1438275" algn="l"/>
              </a:tabLst>
            </a:pPr>
            <a:r>
              <a:rPr lang="ko-KR" altLang="en-US" dirty="0">
                <a:cs typeface="Arial" panose="020B0604020202020204" pitchFamily="34" charset="0"/>
              </a:rPr>
              <a:t>서비스 처리</a:t>
            </a:r>
            <a:endParaRPr lang="en-US" altLang="ko-KR" dirty="0">
              <a:cs typeface="Arial" panose="020B0604020202020204" pitchFamily="34" charset="0"/>
            </a:endParaRPr>
          </a:p>
          <a:p>
            <a:pPr marR="0" algn="ctr" defTabSz="914400" rtl="0" eaLnBrk="1" fontAlgn="base" latinLnBrk="0" hangingPunct="1">
              <a:lnSpc>
                <a:spcPct val="100000"/>
              </a:lnSpc>
              <a:spcBef>
                <a:spcPct val="20000"/>
              </a:spcBef>
              <a:spcAft>
                <a:spcPct val="0"/>
              </a:spcAft>
              <a:buClr>
                <a:srgbClr val="5F5F5F"/>
              </a:buClr>
              <a:buSzTx/>
              <a:tabLst>
                <a:tab pos="1438275" algn="l"/>
              </a:tabLst>
            </a:pPr>
            <a:r>
              <a:rPr lang="ko-KR" altLang="en-US" dirty="0">
                <a:cs typeface="Arial" panose="020B0604020202020204" pitchFamily="34" charset="0"/>
              </a:rPr>
              <a:t>용량 초과</a:t>
            </a:r>
            <a:endParaRPr lang="en-US" altLang="ko-KR" dirty="0">
              <a:cs typeface="Arial" panose="020B0604020202020204" pitchFamily="34" charset="0"/>
            </a:endParaRPr>
          </a:p>
          <a:p>
            <a:pPr marR="0" algn="ctr" defTabSz="914400" rtl="0" eaLnBrk="1" fontAlgn="base" latinLnBrk="0" hangingPunct="1">
              <a:lnSpc>
                <a:spcPct val="100000"/>
              </a:lnSpc>
              <a:spcBef>
                <a:spcPct val="20000"/>
              </a:spcBef>
              <a:spcAft>
                <a:spcPct val="0"/>
              </a:spcAft>
              <a:buClr>
                <a:srgbClr val="5F5F5F"/>
              </a:buClr>
              <a:buSzTx/>
              <a:tabLst>
                <a:tab pos="1438275" algn="l"/>
              </a:tabLst>
            </a:pPr>
            <a:r>
              <a:rPr kumimoji="1" lang="en-US" altLang="ko-KR" sz="11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a:t>
            </a:r>
            <a:endParaRPr kumimoji="1" lang="ko-KR" altLang="en-US" sz="11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7" name="Picture 101" descr="p5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416" y="2513874"/>
            <a:ext cx="646385" cy="135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116"/>
          <p:cNvSpPr txBox="1">
            <a:spLocks noChangeArrowheads="1"/>
          </p:cNvSpPr>
          <p:nvPr/>
        </p:nvSpPr>
        <p:spPr bwMode="auto">
          <a:xfrm>
            <a:off x="8812825" y="3088406"/>
            <a:ext cx="748687" cy="433580"/>
          </a:xfrm>
          <a:prstGeom prst="rect">
            <a:avLst/>
          </a:prstGeom>
          <a:gradFill rotWithShape="1">
            <a:gsLst>
              <a:gs pos="0">
                <a:srgbClr val="E2FF8F"/>
              </a:gs>
              <a:gs pos="100000">
                <a:srgbClr val="C3DC7B"/>
              </a:gs>
            </a:gsLst>
            <a:lin ang="2700000" scaled="1"/>
          </a:gradFill>
          <a:ln w="19050" algn="ctr">
            <a:solidFill>
              <a:srgbClr val="C0C0C0"/>
            </a:solidFill>
            <a:miter lim="800000"/>
            <a:headEnd/>
            <a:tailEnd/>
          </a:ln>
          <a:effectLst>
            <a:outerShdw dist="35921" dir="2700000" algn="ctr" rotWithShape="0">
              <a:schemeClr val="bg2"/>
            </a:outerShdw>
          </a:effectLst>
        </p:spPr>
        <p:txBody>
          <a:bodyPr wrap="none" anchor="ctr"/>
          <a:lstStyle>
            <a:lvl1pPr>
              <a:spcBef>
                <a:spcPct val="50000"/>
              </a:spcBef>
              <a:buClr>
                <a:schemeClr val="tx1"/>
              </a:buClr>
              <a:buFont typeface="Wingdings" panose="05000000000000000000" pitchFamily="2" charset="2"/>
              <a:buChar char="§"/>
              <a:defRPr sz="1600">
                <a:solidFill>
                  <a:schemeClr val="tx1"/>
                </a:solidFill>
                <a:latin typeface="맑은 고딕" panose="020B0503020000020004" pitchFamily="50" charset="-127"/>
              </a:defRPr>
            </a:lvl1pPr>
            <a:lvl2pPr marL="509588" indent="-163513">
              <a:buClr>
                <a:schemeClr val="tx1"/>
              </a:buClr>
              <a:buFont typeface="Arial" panose="020B0604020202020204" pitchFamily="34" charset="0"/>
              <a:buChar char="–"/>
              <a:defRPr sz="1600">
                <a:solidFill>
                  <a:schemeClr val="tx1"/>
                </a:solidFill>
                <a:latin typeface="맑은 고딕" panose="020B0503020000020004" pitchFamily="50" charset="-127"/>
              </a:defRPr>
            </a:lvl2pPr>
            <a:lvl3pPr marL="855663" indent="-173038">
              <a:buClr>
                <a:schemeClr val="tx1"/>
              </a:buClr>
              <a:buChar char="•"/>
              <a:defRPr sz="1600">
                <a:solidFill>
                  <a:schemeClr val="tx1"/>
                </a:solidFill>
                <a:latin typeface="맑은 고딕" panose="020B0503020000020004" pitchFamily="50" charset="-127"/>
              </a:defRPr>
            </a:lvl3pPr>
            <a:lvl4pPr marL="1203325" indent="-173038">
              <a:spcBef>
                <a:spcPct val="20000"/>
              </a:spcBef>
              <a:buClr>
                <a:schemeClr val="bg1"/>
              </a:buClr>
              <a:defRPr sz="1600">
                <a:solidFill>
                  <a:schemeClr val="bg1"/>
                </a:solidFill>
                <a:latin typeface="맑은 고딕" panose="020B0503020000020004" pitchFamily="50" charset="-127"/>
              </a:defRPr>
            </a:lvl4pPr>
            <a:lvl5pPr marL="1539875" indent="-163513">
              <a:spcBef>
                <a:spcPct val="20000"/>
              </a:spcBef>
              <a:buClr>
                <a:schemeClr val="bg1"/>
              </a:buClr>
              <a:buChar char="»"/>
              <a:defRPr sz="1600">
                <a:solidFill>
                  <a:schemeClr val="bg1"/>
                </a:solidFill>
                <a:latin typeface="맑은 고딕" panose="020B0503020000020004" pitchFamily="50" charset="-127"/>
              </a:defRPr>
            </a:lvl5pPr>
            <a:lvl6pPr marL="19970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6pPr>
            <a:lvl7pPr marL="24542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7pPr>
            <a:lvl8pPr marL="29114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8pPr>
            <a:lvl9pPr marL="3368675" indent="-163513" eaLnBrk="0" fontAlgn="base" hangingPunct="0">
              <a:spcBef>
                <a:spcPct val="20000"/>
              </a:spcBef>
              <a:spcAft>
                <a:spcPct val="0"/>
              </a:spcAft>
              <a:buClr>
                <a:schemeClr val="bg1"/>
              </a:buClr>
              <a:buChar char="»"/>
              <a:defRPr sz="1600">
                <a:solidFill>
                  <a:schemeClr val="bg1"/>
                </a:solidFill>
                <a:latin typeface="맑은 고딕" panose="020B0503020000020004" pitchFamily="50" charset="-127"/>
              </a:defRPr>
            </a:lvl9pPr>
          </a:lstStyle>
          <a:p>
            <a:pPr algn="ctr">
              <a:spcBef>
                <a:spcPct val="0"/>
              </a:spcBef>
              <a:buClrTx/>
              <a:buFontTx/>
              <a:buNone/>
              <a:defRPr/>
            </a:pPr>
            <a:endParaRPr lang="ko-KR" altLang="en-US" sz="1000" dirty="0">
              <a:solidFill>
                <a:srgbClr val="000000"/>
              </a:solidFill>
              <a:latin typeface="+mn-ea"/>
            </a:endParaRPr>
          </a:p>
          <a:p>
            <a:pPr algn="ctr">
              <a:spcBef>
                <a:spcPct val="0"/>
              </a:spcBef>
              <a:buClrTx/>
              <a:buFontTx/>
              <a:buNone/>
              <a:defRPr/>
            </a:pPr>
            <a:r>
              <a:rPr lang="ko-KR" altLang="en-US" sz="1000" dirty="0">
                <a:solidFill>
                  <a:srgbClr val="000000"/>
                </a:solidFill>
                <a:latin typeface="+mn-ea"/>
              </a:rPr>
              <a:t>서비스</a:t>
            </a:r>
            <a:endParaRPr lang="en-US" altLang="ko-KR" sz="1000" dirty="0">
              <a:solidFill>
                <a:srgbClr val="000000"/>
              </a:solidFill>
              <a:latin typeface="+mn-ea"/>
            </a:endParaRPr>
          </a:p>
          <a:p>
            <a:pPr algn="ctr">
              <a:spcBef>
                <a:spcPct val="0"/>
              </a:spcBef>
              <a:buClrTx/>
              <a:buFontTx/>
              <a:buNone/>
              <a:defRPr/>
            </a:pPr>
            <a:r>
              <a:rPr lang="en-US" altLang="ko-KR" sz="1000" dirty="0">
                <a:solidFill>
                  <a:srgbClr val="000000"/>
                </a:solidFill>
                <a:latin typeface="+mn-ea"/>
              </a:rPr>
              <a:t>( UI / REST )</a:t>
            </a:r>
            <a:endParaRPr lang="ko-KR" altLang="en-US" sz="1000" dirty="0">
              <a:solidFill>
                <a:srgbClr val="000000"/>
              </a:solidFill>
              <a:latin typeface="+mn-ea"/>
            </a:endParaRPr>
          </a:p>
          <a:p>
            <a:pPr algn="ctr">
              <a:spcBef>
                <a:spcPct val="0"/>
              </a:spcBef>
              <a:buClrTx/>
              <a:buFontTx/>
              <a:buNone/>
              <a:defRPr/>
            </a:pPr>
            <a:endParaRPr lang="ko-KR" altLang="en-US" sz="1000" dirty="0">
              <a:solidFill>
                <a:srgbClr val="000000"/>
              </a:solidFill>
              <a:latin typeface="+mn-ea"/>
            </a:endParaRPr>
          </a:p>
        </p:txBody>
      </p:sp>
      <p:sp>
        <p:nvSpPr>
          <p:cNvPr id="40" name="Rectangle 39"/>
          <p:cNvSpPr/>
          <p:nvPr/>
        </p:nvSpPr>
        <p:spPr>
          <a:xfrm>
            <a:off x="3682248" y="1775766"/>
            <a:ext cx="2134848" cy="471698"/>
          </a:xfrm>
          <a:prstGeom prst="rect">
            <a:avLst/>
          </a:prstGeom>
          <a:solidFill>
            <a:schemeClr val="tx2">
              <a:lumMod val="60000"/>
              <a:lumOff val="40000"/>
            </a:schemeClr>
          </a:solidFill>
          <a:ln w="31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5888" marR="0" lvl="0" indent="0" algn="ctr" defTabSz="914400" eaLnBrk="1" fontAlgn="auto" latinLnBrk="0" hangingPunct="1">
              <a:lnSpc>
                <a:spcPct val="120000"/>
              </a:lnSpc>
              <a:spcBef>
                <a:spcPts val="0"/>
              </a:spcBef>
              <a:spcAft>
                <a:spcPts val="0"/>
              </a:spcAft>
              <a:buClrTx/>
              <a:buSzTx/>
              <a:buFontTx/>
              <a:buNone/>
              <a:tabLst/>
              <a:defRPr/>
            </a:pPr>
            <a:r>
              <a:rPr kumimoji="0" lang="en-US" sz="1600" b="1" kern="0" noProof="0" dirty="0" err="1">
                <a:latin typeface="Arial"/>
                <a:ea typeface="+mn-ea"/>
              </a:rPr>
              <a:t>DataPower</a:t>
            </a:r>
            <a:endParaRPr kumimoji="0" lang="en-US" sz="1600" b="1" i="0" u="none" strike="noStrike" kern="0" cap="none" spc="0" normalizeH="0" baseline="0" noProof="0" dirty="0">
              <a:ln>
                <a:noFill/>
              </a:ln>
              <a:effectLst/>
              <a:uLnTx/>
              <a:uFillTx/>
              <a:latin typeface="Arial"/>
              <a:ea typeface="+mn-ea"/>
            </a:endParaRPr>
          </a:p>
        </p:txBody>
      </p:sp>
      <p:cxnSp>
        <p:nvCxnSpPr>
          <p:cNvPr id="9217" name="Elbow Connector 9216"/>
          <p:cNvCxnSpPr/>
          <p:nvPr/>
        </p:nvCxnSpPr>
        <p:spPr bwMode="auto">
          <a:xfrm>
            <a:off x="8121352" y="2852936"/>
            <a:ext cx="611051" cy="72383"/>
          </a:xfrm>
          <a:prstGeom prst="bentConnector3">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8714262" y="2017941"/>
            <a:ext cx="801823" cy="523220"/>
          </a:xfrm>
          <a:prstGeom prst="rect">
            <a:avLst/>
          </a:prstGeom>
          <a:noFill/>
        </p:spPr>
        <p:txBody>
          <a:bodyPr wrap="none" rtlCol="0">
            <a:spAutoFit/>
          </a:bodyPr>
          <a:lstStyle/>
          <a:p>
            <a:pPr algn="ctr"/>
            <a:r>
              <a:rPr lang="en-US" altLang="ko-KR" sz="1400" dirty="0"/>
              <a:t>Primary</a:t>
            </a:r>
          </a:p>
          <a:p>
            <a:pPr algn="ctr"/>
            <a:r>
              <a:rPr lang="en-US" altLang="ko-KR" sz="1400" dirty="0"/>
              <a:t>WAS</a:t>
            </a:r>
            <a:endParaRPr lang="ko-KR" altLang="en-US" sz="1400" dirty="0"/>
          </a:p>
        </p:txBody>
      </p:sp>
      <p:pic>
        <p:nvPicPr>
          <p:cNvPr id="44" name="Picture 29"/>
          <p:cNvPicPr>
            <a:picLocks noChangeAspect="1" noChangeArrowheads="1"/>
          </p:cNvPicPr>
          <p:nvPr/>
        </p:nvPicPr>
        <p:blipFill>
          <a:blip r:embed="rId4"/>
          <a:srcRect/>
          <a:stretch>
            <a:fillRect/>
          </a:stretch>
        </p:blipFill>
        <p:spPr bwMode="auto">
          <a:xfrm>
            <a:off x="227008" y="2841340"/>
            <a:ext cx="353757" cy="644325"/>
          </a:xfrm>
          <a:prstGeom prst="rect">
            <a:avLst/>
          </a:prstGeom>
          <a:noFill/>
          <a:ln w="9525">
            <a:noFill/>
            <a:miter lim="800000"/>
            <a:headEnd/>
            <a:tailEnd/>
          </a:ln>
        </p:spPr>
      </p:pic>
      <p:pic>
        <p:nvPicPr>
          <p:cNvPr id="45" name="Picture 22" descr="iPhone_Small_UI"/>
          <p:cNvPicPr>
            <a:picLocks noChangeAspect="1" noChangeArrowheads="1"/>
          </p:cNvPicPr>
          <p:nvPr/>
        </p:nvPicPr>
        <p:blipFill>
          <a:blip r:embed="rId5"/>
          <a:srcRect/>
          <a:stretch>
            <a:fillRect/>
          </a:stretch>
        </p:blipFill>
        <p:spPr bwMode="auto">
          <a:xfrm flipH="1">
            <a:off x="475637" y="3023419"/>
            <a:ext cx="348141" cy="623370"/>
          </a:xfrm>
          <a:prstGeom prst="rect">
            <a:avLst/>
          </a:prstGeom>
          <a:noFill/>
          <a:ln w="9525">
            <a:noFill/>
            <a:miter lim="800000"/>
            <a:headEnd/>
            <a:tailEnd/>
          </a:ln>
        </p:spPr>
      </p:pic>
      <p:cxnSp>
        <p:nvCxnSpPr>
          <p:cNvPr id="9220" name="Elbow Connector 9219"/>
          <p:cNvCxnSpPr>
            <a:stCxn id="47" idx="3"/>
            <a:endCxn id="8" idx="1"/>
          </p:cNvCxnSpPr>
          <p:nvPr/>
        </p:nvCxnSpPr>
        <p:spPr bwMode="auto">
          <a:xfrm>
            <a:off x="1028331" y="2846240"/>
            <a:ext cx="1332381" cy="2009"/>
          </a:xfrm>
          <a:prstGeom prst="bentConnector3">
            <a:avLst>
              <a:gd name="adj1" fmla="val 50000"/>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Box 52"/>
          <p:cNvSpPr txBox="1"/>
          <p:nvPr/>
        </p:nvSpPr>
        <p:spPr>
          <a:xfrm>
            <a:off x="344488" y="2024454"/>
            <a:ext cx="707245" cy="338554"/>
          </a:xfrm>
          <a:prstGeom prst="rect">
            <a:avLst/>
          </a:prstGeom>
          <a:noFill/>
        </p:spPr>
        <p:txBody>
          <a:bodyPr wrap="none" rtlCol="0">
            <a:spAutoFit/>
          </a:bodyPr>
          <a:lstStyle/>
          <a:p>
            <a:r>
              <a:rPr lang="en-US" altLang="ko-KR" sz="1600" dirty="0"/>
              <a:t>Client</a:t>
            </a:r>
            <a:endParaRPr lang="ko-KR" altLang="en-US" sz="1600" dirty="0"/>
          </a:p>
        </p:txBody>
      </p:sp>
      <p:pic>
        <p:nvPicPr>
          <p:cNvPr id="23" name="Picture 22"/>
          <p:cNvPicPr>
            <a:picLocks noChangeAspect="1"/>
          </p:cNvPicPr>
          <p:nvPr/>
        </p:nvPicPr>
        <p:blipFill>
          <a:blip r:embed="rId6"/>
          <a:stretch>
            <a:fillRect/>
          </a:stretch>
        </p:blipFill>
        <p:spPr>
          <a:xfrm>
            <a:off x="6406788" y="2595348"/>
            <a:ext cx="1737281" cy="1206002"/>
          </a:xfrm>
          <a:prstGeom prst="rect">
            <a:avLst/>
          </a:prstGeom>
        </p:spPr>
      </p:pic>
      <p:sp>
        <p:nvSpPr>
          <p:cNvPr id="49" name="Rectangle 48"/>
          <p:cNvSpPr/>
          <p:nvPr/>
        </p:nvSpPr>
        <p:spPr>
          <a:xfrm>
            <a:off x="6714751" y="2270959"/>
            <a:ext cx="1144865" cy="307777"/>
          </a:xfrm>
          <a:prstGeom prst="rect">
            <a:avLst/>
          </a:prstGeom>
        </p:spPr>
        <p:txBody>
          <a:bodyPr wrap="none">
            <a:spAutoFit/>
          </a:bodyPr>
          <a:lstStyle/>
          <a:p>
            <a:pPr marL="0" marR="0" lvl="0" indent="0" algn="ctr" defTabSz="91440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ko-KR" altLang="en-US" sz="1400" b="1" u="sng" kern="0" dirty="0">
                <a:solidFill>
                  <a:srgbClr val="191919"/>
                </a:solidFill>
                <a:latin typeface="맑은 고딕" panose="020B0503020000020004" pitchFamily="50" charset="-127"/>
              </a:rPr>
              <a:t>서비스 화면</a:t>
            </a:r>
          </a:p>
        </p:txBody>
      </p:sp>
      <p:sp>
        <p:nvSpPr>
          <p:cNvPr id="54" name="TextBox 53"/>
          <p:cNvSpPr txBox="1"/>
          <p:nvPr/>
        </p:nvSpPr>
        <p:spPr>
          <a:xfrm>
            <a:off x="4025839" y="2503929"/>
            <a:ext cx="2007281" cy="276999"/>
          </a:xfrm>
          <a:prstGeom prst="rect">
            <a:avLst/>
          </a:prstGeom>
          <a:noFill/>
        </p:spPr>
        <p:txBody>
          <a:bodyPr wrap="none" rtlCol="0">
            <a:spAutoFit/>
          </a:bodyPr>
          <a:lstStyle/>
          <a:p>
            <a:r>
              <a:rPr lang="ko-KR" altLang="en-US" sz="1200"/>
              <a:t>처리용량 이상은 큐잉 처리</a:t>
            </a:r>
            <a:endParaRPr lang="ko-KR" altLang="en-US" sz="1200" dirty="0"/>
          </a:p>
        </p:txBody>
      </p:sp>
      <p:sp>
        <p:nvSpPr>
          <p:cNvPr id="61" name="AutoShape 26"/>
          <p:cNvSpPr>
            <a:spLocks noChangeArrowheads="1"/>
          </p:cNvSpPr>
          <p:nvPr/>
        </p:nvSpPr>
        <p:spPr bwMode="auto">
          <a:xfrm>
            <a:off x="721358" y="6059809"/>
            <a:ext cx="8383771" cy="491170"/>
          </a:xfrm>
          <a:prstGeom prst="roundRect">
            <a:avLst>
              <a:gd name="adj" fmla="val 0"/>
            </a:avLst>
          </a:prstGeom>
          <a:gradFill flip="none" rotWithShape="1">
            <a:gsLst>
              <a:gs pos="16000">
                <a:srgbClr val="DCEBA3">
                  <a:alpha val="55000"/>
                </a:srgbClr>
              </a:gs>
              <a:gs pos="100000">
                <a:srgbClr val="FFFFFF">
                  <a:alpha val="25000"/>
                </a:srgbClr>
              </a:gs>
            </a:gsLst>
            <a:lin ang="18900000" scaled="1"/>
            <a:tileRect/>
          </a:gradFill>
          <a:ln w="19050" cap="flat" cmpd="sng" algn="ctr">
            <a:solidFill>
              <a:srgbClr val="FFFFFF"/>
            </a:solidFill>
            <a:prstDash val="solid"/>
            <a:round/>
            <a:headEnd type="none" w="med" len="med"/>
            <a:tailEnd type="none" w="med" len="med"/>
          </a:ln>
          <a:effectLst>
            <a:outerShdw blurRad="63500" algn="ctr" rotWithShape="0">
              <a:srgbClr val="98C65A">
                <a:alpha val="80000"/>
              </a:srgbClr>
            </a:outerShdw>
          </a:effectLst>
        </p:spPr>
        <p:txBody>
          <a:bodyPr vert="horz" wrap="none" lIns="91440" tIns="45720" rIns="91440" bIns="45720" numCol="1" rtlCol="0" anchor="ctr" anchorCtr="0" compatLnSpc="1">
            <a:prstTxWarp prst="textNoShape">
              <a:avLst/>
            </a:prstTxWarp>
          </a:bodyPr>
          <a:lstStyle/>
          <a:p>
            <a:pPr marL="0" lvl="1" defTabSz="1330325" fontAlgn="auto" latinLnBrk="1">
              <a:lnSpc>
                <a:spcPct val="150000"/>
              </a:lnSpc>
              <a:spcBef>
                <a:spcPts val="0"/>
              </a:spcBef>
              <a:spcAft>
                <a:spcPts val="0"/>
              </a:spcAft>
              <a:buClr>
                <a:srgbClr val="000000"/>
              </a:buClr>
              <a:buSzPct val="75000"/>
              <a:tabLst>
                <a:tab pos="5648325" algn="l"/>
              </a:tabLst>
              <a:defRPr/>
            </a:pPr>
            <a:r>
              <a:rPr kumimoji="0" lang="ko-KR" altLang="en-US" sz="1400" b="1" kern="0" dirty="0">
                <a:solidFill>
                  <a:sysClr val="windowText" lastClr="000000"/>
                </a:solidFill>
                <a:latin typeface="맑은 고딕" pitchFamily="50" charset="-127"/>
                <a:sym typeface="Monotype Sorts" pitchFamily="2" charset="2"/>
              </a:rPr>
              <a:t>처리 용량을 초과하는 서비스 요청은 큐잉을 통해 전체 </a:t>
            </a:r>
            <a:r>
              <a:rPr kumimoji="0" lang="en-US" altLang="ko-KR" sz="1400" b="1" kern="0" dirty="0">
                <a:solidFill>
                  <a:sysClr val="windowText" lastClr="000000"/>
                </a:solidFill>
                <a:latin typeface="맑은 고딕" pitchFamily="50" charset="-127"/>
                <a:sym typeface="Monotype Sorts" pitchFamily="2" charset="2"/>
              </a:rPr>
              <a:t>TPS </a:t>
            </a:r>
            <a:r>
              <a:rPr kumimoji="0" lang="ko-KR" altLang="en-US" sz="1400" b="1" kern="0" dirty="0">
                <a:solidFill>
                  <a:sysClr val="windowText" lastClr="000000"/>
                </a:solidFill>
                <a:latin typeface="맑은 고딕" pitchFamily="50" charset="-127"/>
                <a:sym typeface="Monotype Sorts" pitchFamily="2" charset="2"/>
              </a:rPr>
              <a:t>내의 처리 성능을 보장</a:t>
            </a:r>
            <a:r>
              <a:rPr kumimoji="0" lang="en-US" altLang="ko-KR" sz="1400" b="1" kern="0" dirty="0">
                <a:solidFill>
                  <a:sysClr val="windowText" lastClr="000000"/>
                </a:solidFill>
                <a:latin typeface="맑은 고딕" pitchFamily="50" charset="-127"/>
                <a:sym typeface="Monotype Sorts" pitchFamily="2" charset="2"/>
              </a:rPr>
              <a:t> </a:t>
            </a:r>
          </a:p>
        </p:txBody>
      </p:sp>
      <p:sp>
        <p:nvSpPr>
          <p:cNvPr id="58" name="TextBox 57"/>
          <p:cNvSpPr txBox="1"/>
          <p:nvPr/>
        </p:nvSpPr>
        <p:spPr>
          <a:xfrm>
            <a:off x="1286534" y="4149080"/>
            <a:ext cx="2802370" cy="600164"/>
          </a:xfrm>
          <a:prstGeom prst="rect">
            <a:avLst/>
          </a:prstGeom>
          <a:noFill/>
        </p:spPr>
        <p:txBody>
          <a:bodyPr wrap="none" rtlCol="0">
            <a:spAutoFit/>
          </a:bodyPr>
          <a:lstStyle/>
          <a:p>
            <a:r>
              <a:rPr lang="ko-KR" altLang="en-US" dirty="0"/>
              <a:t>예</a:t>
            </a:r>
            <a:r>
              <a:rPr lang="en-US" altLang="ko-KR" dirty="0"/>
              <a:t>) 2000tps </a:t>
            </a:r>
            <a:r>
              <a:rPr lang="ko-KR" altLang="en-US" dirty="0"/>
              <a:t>를 초과하는 서비스 요청은</a:t>
            </a:r>
            <a:endParaRPr lang="en-US" altLang="ko-KR" dirty="0"/>
          </a:p>
          <a:p>
            <a:r>
              <a:rPr lang="en-US" altLang="ko-KR" dirty="0"/>
              <a:t>      </a:t>
            </a:r>
            <a:r>
              <a:rPr lang="ko-KR" altLang="en-US" dirty="0"/>
              <a:t>큐잉을 통해 전체 </a:t>
            </a:r>
            <a:r>
              <a:rPr lang="en-US" altLang="ko-KR" dirty="0"/>
              <a:t>2000tps </a:t>
            </a:r>
            <a:r>
              <a:rPr lang="ko-KR" altLang="en-US" dirty="0"/>
              <a:t>성능을 유지</a:t>
            </a:r>
            <a:endParaRPr lang="en-US" altLang="ko-KR" dirty="0"/>
          </a:p>
          <a:p>
            <a:r>
              <a:rPr lang="en-US" altLang="ko-KR" dirty="0"/>
              <a:t>      ( * </a:t>
            </a:r>
            <a:r>
              <a:rPr lang="ko-KR" altLang="en-US" dirty="0"/>
              <a:t>응답시간의 지연 발생 </a:t>
            </a:r>
            <a:r>
              <a:rPr lang="en-US" altLang="ko-KR" dirty="0"/>
              <a:t>)</a:t>
            </a:r>
          </a:p>
        </p:txBody>
      </p:sp>
      <p:sp>
        <p:nvSpPr>
          <p:cNvPr id="59" name="TextBox 58"/>
          <p:cNvSpPr txBox="1"/>
          <p:nvPr/>
        </p:nvSpPr>
        <p:spPr>
          <a:xfrm>
            <a:off x="1363323" y="2575937"/>
            <a:ext cx="997389" cy="276999"/>
          </a:xfrm>
          <a:prstGeom prst="rect">
            <a:avLst/>
          </a:prstGeom>
          <a:noFill/>
        </p:spPr>
        <p:txBody>
          <a:bodyPr wrap="none" rtlCol="0">
            <a:spAutoFit/>
          </a:bodyPr>
          <a:lstStyle/>
          <a:p>
            <a:r>
              <a:rPr lang="ko-KR" altLang="en-US" sz="1200" dirty="0"/>
              <a:t>서비스 요청</a:t>
            </a:r>
          </a:p>
        </p:txBody>
      </p:sp>
      <p:pic>
        <p:nvPicPr>
          <p:cNvPr id="41" name="Picture 48" descr="queu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04928" y="4509120"/>
            <a:ext cx="1261417" cy="67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Elbow Connector 6"/>
          <p:cNvCxnSpPr>
            <a:stCxn id="8" idx="3"/>
          </p:cNvCxnSpPr>
          <p:nvPr/>
        </p:nvCxnSpPr>
        <p:spPr bwMode="auto">
          <a:xfrm>
            <a:off x="3759354" y="2848249"/>
            <a:ext cx="877724" cy="1131483"/>
          </a:xfrm>
          <a:prstGeom prst="bentConnector2">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Elbow Connector 10"/>
          <p:cNvCxnSpPr/>
          <p:nvPr/>
        </p:nvCxnSpPr>
        <p:spPr bwMode="auto">
          <a:xfrm flipV="1">
            <a:off x="4943475" y="2841340"/>
            <a:ext cx="1463313" cy="397093"/>
          </a:xfrm>
          <a:prstGeom prst="bentConnector3">
            <a:avLst>
              <a:gd name="adj1" fmla="val -1127"/>
            </a:avLst>
          </a:prstGeom>
          <a:solidFill>
            <a:srgbClr val="FF0000"/>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6978" y="3135026"/>
            <a:ext cx="1302086" cy="1302086"/>
          </a:xfrm>
          <a:prstGeom prst="rect">
            <a:avLst/>
          </a:prstGeom>
        </p:spPr>
      </p:pic>
    </p:spTree>
    <p:extLst>
      <p:ext uri="{BB962C8B-B14F-4D97-AF65-F5344CB8AC3E}">
        <p14:creationId xmlns:p14="http://schemas.microsoft.com/office/powerpoint/2010/main" val="1618755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gt;&lt;Slide id=&quot;257&quot; dur=&quot;1.332&quot;/&gt;&lt;/Timings&gt;&lt;/WMTools&gt;"/>
</p:tagLst>
</file>

<file path=ppt/theme/theme1.xml><?xml version="1.0" encoding="utf-8"?>
<a:theme xmlns:a="http://schemas.openxmlformats.org/drawingml/2006/main" name="OnDemand_2">
  <a:themeElements>
    <a:clrScheme name="OnDemand_2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fontScheme name="OnDemand_2">
      <a:majorFont>
        <a:latin typeface="Arial"/>
        <a:ea typeface="맑은 고딕"/>
        <a:cs typeface="Arial"/>
      </a:majorFont>
      <a:minorFont>
        <a:latin typeface="Arial"/>
        <a:ea typeface="맑은 고딕"/>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88900" marR="0" indent="-88900" algn="ctr" defTabSz="914400" rtl="0" eaLnBrk="1" fontAlgn="base" latinLnBrk="0" hangingPunct="1">
          <a:lnSpc>
            <a:spcPct val="100000"/>
          </a:lnSpc>
          <a:spcBef>
            <a:spcPct val="20000"/>
          </a:spcBef>
          <a:spcAft>
            <a:spcPct val="0"/>
          </a:spcAft>
          <a:buClr>
            <a:srgbClr val="5F5F5F"/>
          </a:buClr>
          <a:buSzTx/>
          <a:buFont typeface="Wingdings" panose="05000000000000000000" pitchFamily="2" charset="2"/>
          <a:buChar char=""/>
          <a:tabLst>
            <a:tab pos="1438275" algn="l"/>
          </a:tabLst>
          <a:defRPr kumimoji="1" lang="en-US" altLang="ko-KR" sz="1100" b="0" i="0" u="none" strike="noStrike" cap="none" normalizeH="0" baseline="0" smtClean="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defRPr>
        </a:defPPr>
      </a:lstStyle>
    </a:spDef>
    <a:lnDef>
      <a:spPr bwMode="auto">
        <a:solidFill>
          <a:srgbClr val="FF0000"/>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OnDemand_2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clrMap bg1="lt1" tx1="dk1" bg2="lt2" tx2="dk2" accent1="accent1" accent2="accent2" accent3="accent3" accent4="accent4" accent5="accent5" accent6="accent6" hlink="hlink" folHlink="folHlink"/>
    </a:extraClrScheme>
    <a:extraClrScheme>
      <a:clrScheme name="OnDemand_2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KT_IDMS_IIB_vs_OSB_20170313.potx" id="{758CD5DB-79FF-4C52-BA7C-3C51AFAEE1B4}" vid="{17BDFD5D-1863-4E9A-B473-14EB5599B4C9}"/>
    </a:ext>
  </a:ext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nDemand_2">
  <a:themeElements>
    <a:clrScheme name="OnDemand_2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fontScheme name="OnDemand_2">
      <a:majorFont>
        <a:latin typeface="Arial"/>
        <a:ea typeface="맑은 고딕"/>
        <a:cs typeface="Arial"/>
      </a:majorFont>
      <a:minorFont>
        <a:latin typeface="Arial"/>
        <a:ea typeface="맑은 고딕"/>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88900" marR="0" indent="-88900" algn="ctr" defTabSz="914400" rtl="0" eaLnBrk="1" fontAlgn="base" latinLnBrk="0" hangingPunct="1">
          <a:lnSpc>
            <a:spcPct val="100000"/>
          </a:lnSpc>
          <a:spcBef>
            <a:spcPct val="20000"/>
          </a:spcBef>
          <a:spcAft>
            <a:spcPct val="0"/>
          </a:spcAft>
          <a:buClr>
            <a:srgbClr val="5F5F5F"/>
          </a:buClr>
          <a:buSzTx/>
          <a:buFont typeface="Wingdings" panose="05000000000000000000" pitchFamily="2" charset="2"/>
          <a:buChar char=""/>
          <a:tabLst>
            <a:tab pos="1438275" algn="l"/>
          </a:tabLst>
          <a:defRPr kumimoji="1" lang="en-US" altLang="ko-KR" sz="1100" b="0" i="0" u="none" strike="noStrike" cap="none" normalizeH="0" baseline="0" smtClean="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defRPr>
        </a:defPPr>
      </a:lstStyle>
    </a:spDef>
    <a:lnDef>
      <a:spPr bwMode="auto">
        <a:solidFill>
          <a:srgbClr val="FF0000"/>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OnDemand_2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clrMap bg1="lt1" tx1="dk1" bg2="lt2" tx2="dk2" accent1="accent1" accent2="accent2" accent3="accent3" accent4="accent4" accent5="accent5" accent6="accent6" hlink="hlink" folHlink="folHlink"/>
    </a:extraClrScheme>
    <a:extraClrScheme>
      <a:clrScheme name="OnDemand_2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KT_IDMS_IIB_vs_OSB_20170313.potx" id="{758CD5DB-79FF-4C52-BA7C-3C51AFAEE1B4}" vid="{17BDFD5D-1863-4E9A-B473-14EB5599B4C9}"/>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KT_IDMS_IIB_vs_OSB_20170313</Template>
  <TotalTime>5677</TotalTime>
  <Words>5291</Words>
  <Application>Microsoft Office PowerPoint</Application>
  <PresentationFormat>A4 Paper (210x297 mm)</PresentationFormat>
  <Paragraphs>987</Paragraphs>
  <Slides>53</Slides>
  <Notes>22</Notes>
  <HiddenSlides>0</HiddenSlides>
  <MMClips>0</MMClips>
  <ScaleCrop>false</ScaleCrop>
  <HeadingPairs>
    <vt:vector size="8" baseType="variant">
      <vt:variant>
        <vt:lpstr>Fonts Used</vt:lpstr>
      </vt:variant>
      <vt:variant>
        <vt:i4>23</vt:i4>
      </vt:variant>
      <vt:variant>
        <vt:lpstr>Theme</vt:lpstr>
      </vt:variant>
      <vt:variant>
        <vt:i4>3</vt:i4>
      </vt:variant>
      <vt:variant>
        <vt:lpstr>Embedded OLE Servers</vt:lpstr>
      </vt:variant>
      <vt:variant>
        <vt:i4>0</vt:i4>
      </vt:variant>
      <vt:variant>
        <vt:lpstr>Slide Titles</vt:lpstr>
      </vt:variant>
      <vt:variant>
        <vt:i4>53</vt:i4>
      </vt:variant>
    </vt:vector>
  </HeadingPairs>
  <TitlesOfParts>
    <vt:vector size="79" baseType="lpstr">
      <vt:lpstr>Gill Sans</vt:lpstr>
      <vt:lpstr>Helvetica Neue Light</vt:lpstr>
      <vt:lpstr>HelvNeue Light for IBM</vt:lpstr>
      <vt:lpstr>HelvNeue Roman for IBM</vt:lpstr>
      <vt:lpstr>Monotype Sorts</vt:lpstr>
      <vt:lpstr>ＭＳ Ｐゴシック</vt:lpstr>
      <vt:lpstr>ＭＳ Ｐゴシック</vt:lpstr>
      <vt:lpstr>宋体</vt:lpstr>
      <vt:lpstr>宋体</vt:lpstr>
      <vt:lpstr>ヒラギノ角ゴ ProN W3</vt:lpstr>
      <vt:lpstr>가는각진제목체</vt:lpstr>
      <vt:lpstr>굴림</vt:lpstr>
      <vt:lpstr>굴림</vt:lpstr>
      <vt:lpstr>맑은 고딕</vt:lpstr>
      <vt:lpstr>Arial</vt:lpstr>
      <vt:lpstr>Arial Rounded MT Bold</vt:lpstr>
      <vt:lpstr>Calibri</vt:lpstr>
      <vt:lpstr>Calibri Light</vt:lpstr>
      <vt:lpstr>Candara</vt:lpstr>
      <vt:lpstr>Tahoma</vt:lpstr>
      <vt:lpstr>Times</vt:lpstr>
      <vt:lpstr>Times New Roman</vt:lpstr>
      <vt:lpstr>Wingdings</vt:lpstr>
      <vt:lpstr>OnDemand_2</vt:lpstr>
      <vt:lpstr>2_10 September 2009</vt:lpstr>
      <vt:lpstr>1_OnDemand_2</vt:lpstr>
      <vt:lpstr>IBM DataPower – 고성능 보안 Gateway   </vt:lpstr>
      <vt:lpstr>IBM DataPower – 고성능 Mobile/Web Application 게이트웨이</vt:lpstr>
      <vt:lpstr>특장점 – 고성능 최적화된 전용 어플라이언스</vt:lpstr>
      <vt:lpstr>특장점 – 빌트인 캐시 </vt:lpstr>
      <vt:lpstr>특장점 – 동적 라우팅 및 부하분산</vt:lpstr>
      <vt:lpstr>특장점 – 메시지 파싱 및 로깅</vt:lpstr>
      <vt:lpstr>특장점 – 최고수준 보안성</vt:lpstr>
      <vt:lpstr>특장점 : 사용자 기반 유량제어 - 이벤트 프로모션 </vt:lpstr>
      <vt:lpstr>특장점 : TPS 기반 유량제어 - 서비스 큐잉 처리</vt:lpstr>
      <vt:lpstr>특장점 – API Gateway</vt:lpstr>
      <vt:lpstr>DataPower = 고성능 HTTP 게이트웨이 + 유량제어 </vt:lpstr>
      <vt:lpstr>#1 - Leader in Service Gateway, 2000 여개 이상의 사례 보유</vt:lpstr>
      <vt:lpstr>별첨 – DataPower 상세 기능</vt:lpstr>
      <vt:lpstr>PowerPoint Presentation</vt:lpstr>
      <vt:lpstr>PowerPoint Presentation</vt:lpstr>
      <vt:lpstr>IBM DataPower Gateway 의 보안성 및 단순함</vt:lpstr>
      <vt:lpstr>IBM DataPower Gateway 의 보안성 및 단순함</vt:lpstr>
      <vt:lpstr>XML/JSON/Web Service 보안 지원 </vt:lpstr>
      <vt:lpstr>XML 처리 가속 기능 제공</vt:lpstr>
      <vt:lpstr>XML/SOAP 공격 대응 - XML 방화벽</vt:lpstr>
      <vt:lpstr>Service Level 정책 적용</vt:lpstr>
      <vt:lpstr>Service Level Management 와 부하 분산을 통한 유량 제어</vt:lpstr>
      <vt:lpstr>Application Optimization 를 통한 지능형 로드밸런싱</vt:lpstr>
      <vt:lpstr>XML/일반 데이터 기반 동적 라우팅</vt:lpstr>
      <vt:lpstr>PowerPoint Presentation</vt:lpstr>
      <vt:lpstr>DataPower 도메인: 사용자 별 또는 업무 별 가상 파티션 </vt:lpstr>
      <vt:lpstr>구성 기반의 개발로 time to market 단축</vt:lpstr>
      <vt:lpstr>PowerPoint Presentation</vt:lpstr>
      <vt:lpstr>PowerPoint Presentation</vt:lpstr>
      <vt:lpstr>PowerPoint Presentation</vt:lpstr>
      <vt:lpstr>PowerPoint Presentation</vt:lpstr>
      <vt:lpstr>IBM DataPower Gateway : 핵심 기능의 단순화 및 일원화</vt:lpstr>
      <vt:lpstr>IBM DataPower Gateway 배치 사례</vt:lpstr>
      <vt:lpstr>IBM DataPower Gateway 주요 사용 사례</vt:lpstr>
      <vt:lpstr>PowerPoint Presentation</vt:lpstr>
      <vt:lpstr>PowerPoint Presentation</vt:lpstr>
      <vt:lpstr>Hybrid Cloud Integration</vt:lpstr>
      <vt:lpstr>Secure Gateway Client on DataPower</vt:lpstr>
      <vt:lpstr>사례 – S 전자 </vt:lpstr>
      <vt:lpstr>사례 – IBM Bluemix</vt:lpstr>
      <vt:lpstr>PowerPoint Presentation</vt:lpstr>
      <vt:lpstr>PowerPoint Presentation</vt:lpstr>
      <vt:lpstr>Value Proposition - API Management</vt:lpstr>
      <vt:lpstr>Open API vs. Micro-Service API</vt:lpstr>
      <vt:lpstr>Gateway and API Management</vt:lpstr>
      <vt:lpstr>사례 – S 그룹 </vt:lpstr>
      <vt:lpstr> 사례 – Citi Bank </vt:lpstr>
      <vt:lpstr>PowerPoint Presentation</vt:lpstr>
      <vt:lpstr>논리적 아키텍처 – Mobile Gateway</vt:lpstr>
      <vt:lpstr>Mobile Gateway Use-Case</vt:lpstr>
      <vt:lpstr>DataPower – Mobile Service Gateway</vt:lpstr>
      <vt:lpstr>사례 - Sprint</vt:lpstr>
      <vt:lpstr>감사합니다.</vt:lpstr>
    </vt:vector>
  </TitlesOfParts>
  <Manager/>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KT IDMS 개선방안    - IBM Integration Bus 솔루션 비교</dc:title>
  <dc:subject>PowerPoint Presentation Template</dc:subject>
  <dc:creator>ADMINIBM</dc:creator>
  <cp:lastModifiedBy>Chang Bae Hong</cp:lastModifiedBy>
  <cp:revision>153</cp:revision>
  <cp:lastPrinted>2005-05-11T14:27:48Z</cp:lastPrinted>
  <dcterms:created xsi:type="dcterms:W3CDTF">2017-03-14T07:15:07Z</dcterms:created>
  <dcterms:modified xsi:type="dcterms:W3CDTF">2018-03-06T13:33:20Z</dcterms:modified>
</cp:coreProperties>
</file>